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47"/>
  </p:notesMasterIdLst>
  <p:handoutMasterIdLst>
    <p:handoutMasterId r:id="rId148"/>
  </p:handoutMasterIdLst>
  <p:sldIdLst>
    <p:sldId id="256" r:id="rId5"/>
    <p:sldId id="464" r:id="rId6"/>
    <p:sldId id="465" r:id="rId7"/>
    <p:sldId id="467" r:id="rId8"/>
    <p:sldId id="672" r:id="rId9"/>
    <p:sldId id="680" r:id="rId10"/>
    <p:sldId id="681" r:id="rId11"/>
    <p:sldId id="682" r:id="rId12"/>
    <p:sldId id="683" r:id="rId13"/>
    <p:sldId id="684" r:id="rId14"/>
    <p:sldId id="685" r:id="rId15"/>
    <p:sldId id="686" r:id="rId16"/>
    <p:sldId id="687" r:id="rId17"/>
    <p:sldId id="688" r:id="rId18"/>
    <p:sldId id="689" r:id="rId19"/>
    <p:sldId id="690" r:id="rId20"/>
    <p:sldId id="678" r:id="rId21"/>
    <p:sldId id="691" r:id="rId22"/>
    <p:sldId id="692" r:id="rId23"/>
    <p:sldId id="693" r:id="rId24"/>
    <p:sldId id="694" r:id="rId25"/>
    <p:sldId id="695" r:id="rId26"/>
    <p:sldId id="696" r:id="rId27"/>
    <p:sldId id="697" r:id="rId28"/>
    <p:sldId id="698" r:id="rId29"/>
    <p:sldId id="699" r:id="rId30"/>
    <p:sldId id="700" r:id="rId31"/>
    <p:sldId id="701" r:id="rId32"/>
    <p:sldId id="702" r:id="rId33"/>
    <p:sldId id="703" r:id="rId34"/>
    <p:sldId id="704" r:id="rId35"/>
    <p:sldId id="705" r:id="rId36"/>
    <p:sldId id="706" r:id="rId37"/>
    <p:sldId id="707" r:id="rId38"/>
    <p:sldId id="708" r:id="rId39"/>
    <p:sldId id="709" r:id="rId40"/>
    <p:sldId id="710" r:id="rId41"/>
    <p:sldId id="711" r:id="rId42"/>
    <p:sldId id="712" r:id="rId43"/>
    <p:sldId id="713" r:id="rId44"/>
    <p:sldId id="714" r:id="rId45"/>
    <p:sldId id="715" r:id="rId46"/>
    <p:sldId id="716" r:id="rId47"/>
    <p:sldId id="717" r:id="rId48"/>
    <p:sldId id="719" r:id="rId49"/>
    <p:sldId id="718" r:id="rId50"/>
    <p:sldId id="720" r:id="rId51"/>
    <p:sldId id="721" r:id="rId52"/>
    <p:sldId id="722" r:id="rId53"/>
    <p:sldId id="723" r:id="rId54"/>
    <p:sldId id="724" r:id="rId55"/>
    <p:sldId id="725" r:id="rId56"/>
    <p:sldId id="726" r:id="rId57"/>
    <p:sldId id="728" r:id="rId58"/>
    <p:sldId id="727"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47" r:id="rId78"/>
    <p:sldId id="748" r:id="rId79"/>
    <p:sldId id="749" r:id="rId80"/>
    <p:sldId id="750" r:id="rId81"/>
    <p:sldId id="751" r:id="rId82"/>
    <p:sldId id="752" r:id="rId83"/>
    <p:sldId id="753" r:id="rId84"/>
    <p:sldId id="754" r:id="rId85"/>
    <p:sldId id="755" r:id="rId86"/>
    <p:sldId id="756" r:id="rId87"/>
    <p:sldId id="757" r:id="rId88"/>
    <p:sldId id="758" r:id="rId89"/>
    <p:sldId id="759" r:id="rId90"/>
    <p:sldId id="760" r:id="rId91"/>
    <p:sldId id="761" r:id="rId92"/>
    <p:sldId id="762" r:id="rId93"/>
    <p:sldId id="764" r:id="rId94"/>
    <p:sldId id="765" r:id="rId95"/>
    <p:sldId id="763" r:id="rId96"/>
    <p:sldId id="766" r:id="rId97"/>
    <p:sldId id="767" r:id="rId98"/>
    <p:sldId id="768" r:id="rId99"/>
    <p:sldId id="770" r:id="rId100"/>
    <p:sldId id="771" r:id="rId101"/>
    <p:sldId id="772" r:id="rId102"/>
    <p:sldId id="773" r:id="rId103"/>
    <p:sldId id="774" r:id="rId104"/>
    <p:sldId id="775" r:id="rId105"/>
    <p:sldId id="776" r:id="rId106"/>
    <p:sldId id="777" r:id="rId107"/>
    <p:sldId id="779" r:id="rId108"/>
    <p:sldId id="778" r:id="rId109"/>
    <p:sldId id="780" r:id="rId110"/>
    <p:sldId id="782" r:id="rId111"/>
    <p:sldId id="781" r:id="rId112"/>
    <p:sldId id="783" r:id="rId113"/>
    <p:sldId id="784" r:id="rId114"/>
    <p:sldId id="785" r:id="rId115"/>
    <p:sldId id="786" r:id="rId116"/>
    <p:sldId id="787" r:id="rId117"/>
    <p:sldId id="788" r:id="rId118"/>
    <p:sldId id="789" r:id="rId119"/>
    <p:sldId id="790" r:id="rId120"/>
    <p:sldId id="791" r:id="rId121"/>
    <p:sldId id="792" r:id="rId122"/>
    <p:sldId id="793" r:id="rId123"/>
    <p:sldId id="794" r:id="rId124"/>
    <p:sldId id="795" r:id="rId125"/>
    <p:sldId id="796" r:id="rId126"/>
    <p:sldId id="797" r:id="rId127"/>
    <p:sldId id="798" r:id="rId128"/>
    <p:sldId id="799" r:id="rId129"/>
    <p:sldId id="800" r:id="rId130"/>
    <p:sldId id="801" r:id="rId131"/>
    <p:sldId id="802" r:id="rId132"/>
    <p:sldId id="803" r:id="rId133"/>
    <p:sldId id="804" r:id="rId134"/>
    <p:sldId id="805" r:id="rId135"/>
    <p:sldId id="806" r:id="rId136"/>
    <p:sldId id="807" r:id="rId137"/>
    <p:sldId id="808" r:id="rId138"/>
    <p:sldId id="809" r:id="rId139"/>
    <p:sldId id="810" r:id="rId140"/>
    <p:sldId id="811" r:id="rId141"/>
    <p:sldId id="812" r:id="rId142"/>
    <p:sldId id="813" r:id="rId143"/>
    <p:sldId id="814" r:id="rId144"/>
    <p:sldId id="815" r:id="rId145"/>
    <p:sldId id="816" r:id="rId146"/>
  </p:sldIdLst>
  <p:sldSz cx="9144000" cy="6858000" type="screen4x3"/>
  <p:notesSz cx="9928225" cy="6797675"/>
  <p:custDataLst>
    <p:tags r:id="rId14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9FFD9"/>
    <a:srgbClr val="FCD5B5"/>
    <a:srgbClr val="B9CDE5"/>
    <a:srgbClr val="EBF4F9"/>
    <a:srgbClr val="56A1D4"/>
    <a:srgbClr val="92D050"/>
    <a:srgbClr val="FEF1E1"/>
    <a:srgbClr val="007A37"/>
    <a:srgbClr val="FCF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8" autoAdjust="0"/>
    <p:restoredTop sz="95141" autoAdjust="0"/>
  </p:normalViewPr>
  <p:slideViewPr>
    <p:cSldViewPr>
      <p:cViewPr varScale="1">
        <p:scale>
          <a:sx n="82" d="100"/>
          <a:sy n="82" d="100"/>
        </p:scale>
        <p:origin x="1056"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gs" Target="tags/tag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18/11/2018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11/18/2018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697201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23289240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37984846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10303782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29898339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34941294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176996265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20664221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145437660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20159345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320107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19969554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19770516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24228459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27658482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422223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5342491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9218306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962538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8130721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40924118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297015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39574223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6595892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5793715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41682106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42215153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6839702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125</a:t>
            </a:fld>
            <a:endParaRPr lang="en-GB" dirty="0"/>
          </a:p>
        </p:txBody>
      </p:sp>
    </p:spTree>
    <p:extLst>
      <p:ext uri="{BB962C8B-B14F-4D97-AF65-F5344CB8AC3E}">
        <p14:creationId xmlns:p14="http://schemas.microsoft.com/office/powerpoint/2010/main" val="41702040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126</a:t>
            </a:fld>
            <a:endParaRPr lang="en-GB" dirty="0"/>
          </a:p>
        </p:txBody>
      </p:sp>
    </p:spTree>
    <p:extLst>
      <p:ext uri="{BB962C8B-B14F-4D97-AF65-F5344CB8AC3E}">
        <p14:creationId xmlns:p14="http://schemas.microsoft.com/office/powerpoint/2010/main" val="154365278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127</a:t>
            </a:fld>
            <a:endParaRPr lang="en-GB" dirty="0"/>
          </a:p>
        </p:txBody>
      </p:sp>
    </p:spTree>
    <p:extLst>
      <p:ext uri="{BB962C8B-B14F-4D97-AF65-F5344CB8AC3E}">
        <p14:creationId xmlns:p14="http://schemas.microsoft.com/office/powerpoint/2010/main" val="275832460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128</a:t>
            </a:fld>
            <a:endParaRPr lang="en-GB" dirty="0"/>
          </a:p>
        </p:txBody>
      </p:sp>
    </p:spTree>
    <p:extLst>
      <p:ext uri="{BB962C8B-B14F-4D97-AF65-F5344CB8AC3E}">
        <p14:creationId xmlns:p14="http://schemas.microsoft.com/office/powerpoint/2010/main" val="42569605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129</a:t>
            </a:fld>
            <a:endParaRPr lang="en-GB" dirty="0"/>
          </a:p>
        </p:txBody>
      </p:sp>
    </p:spTree>
    <p:extLst>
      <p:ext uri="{BB962C8B-B14F-4D97-AF65-F5344CB8AC3E}">
        <p14:creationId xmlns:p14="http://schemas.microsoft.com/office/powerpoint/2010/main" val="235951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0261912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130</a:t>
            </a:fld>
            <a:endParaRPr lang="en-GB" dirty="0"/>
          </a:p>
        </p:txBody>
      </p:sp>
    </p:spTree>
    <p:extLst>
      <p:ext uri="{BB962C8B-B14F-4D97-AF65-F5344CB8AC3E}">
        <p14:creationId xmlns:p14="http://schemas.microsoft.com/office/powerpoint/2010/main" val="18836903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131</a:t>
            </a:fld>
            <a:endParaRPr lang="en-GB" dirty="0"/>
          </a:p>
        </p:txBody>
      </p:sp>
    </p:spTree>
    <p:extLst>
      <p:ext uri="{BB962C8B-B14F-4D97-AF65-F5344CB8AC3E}">
        <p14:creationId xmlns:p14="http://schemas.microsoft.com/office/powerpoint/2010/main" val="32336209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132</a:t>
            </a:fld>
            <a:endParaRPr lang="en-GB" dirty="0"/>
          </a:p>
        </p:txBody>
      </p:sp>
    </p:spTree>
    <p:extLst>
      <p:ext uri="{BB962C8B-B14F-4D97-AF65-F5344CB8AC3E}">
        <p14:creationId xmlns:p14="http://schemas.microsoft.com/office/powerpoint/2010/main" val="39735986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133</a:t>
            </a:fld>
            <a:endParaRPr lang="en-GB" dirty="0"/>
          </a:p>
        </p:txBody>
      </p:sp>
    </p:spTree>
    <p:extLst>
      <p:ext uri="{BB962C8B-B14F-4D97-AF65-F5344CB8AC3E}">
        <p14:creationId xmlns:p14="http://schemas.microsoft.com/office/powerpoint/2010/main" val="12023041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134</a:t>
            </a:fld>
            <a:endParaRPr lang="en-GB" dirty="0"/>
          </a:p>
        </p:txBody>
      </p:sp>
    </p:spTree>
    <p:extLst>
      <p:ext uri="{BB962C8B-B14F-4D97-AF65-F5344CB8AC3E}">
        <p14:creationId xmlns:p14="http://schemas.microsoft.com/office/powerpoint/2010/main" val="299126249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135</a:t>
            </a:fld>
            <a:endParaRPr lang="en-GB" dirty="0"/>
          </a:p>
        </p:txBody>
      </p:sp>
    </p:spTree>
    <p:extLst>
      <p:ext uri="{BB962C8B-B14F-4D97-AF65-F5344CB8AC3E}">
        <p14:creationId xmlns:p14="http://schemas.microsoft.com/office/powerpoint/2010/main" val="394290356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136</a:t>
            </a:fld>
            <a:endParaRPr lang="en-GB" dirty="0"/>
          </a:p>
        </p:txBody>
      </p:sp>
    </p:spTree>
    <p:extLst>
      <p:ext uri="{BB962C8B-B14F-4D97-AF65-F5344CB8AC3E}">
        <p14:creationId xmlns:p14="http://schemas.microsoft.com/office/powerpoint/2010/main" val="411413629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137</a:t>
            </a:fld>
            <a:endParaRPr lang="en-GB" dirty="0"/>
          </a:p>
        </p:txBody>
      </p:sp>
    </p:spTree>
    <p:extLst>
      <p:ext uri="{BB962C8B-B14F-4D97-AF65-F5344CB8AC3E}">
        <p14:creationId xmlns:p14="http://schemas.microsoft.com/office/powerpoint/2010/main" val="3758276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138</a:t>
            </a:fld>
            <a:endParaRPr lang="en-GB" dirty="0"/>
          </a:p>
        </p:txBody>
      </p:sp>
    </p:spTree>
    <p:extLst>
      <p:ext uri="{BB962C8B-B14F-4D97-AF65-F5344CB8AC3E}">
        <p14:creationId xmlns:p14="http://schemas.microsoft.com/office/powerpoint/2010/main" val="201290043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139</a:t>
            </a:fld>
            <a:endParaRPr lang="en-GB" dirty="0"/>
          </a:p>
        </p:txBody>
      </p:sp>
    </p:spTree>
    <p:extLst>
      <p:ext uri="{BB962C8B-B14F-4D97-AF65-F5344CB8AC3E}">
        <p14:creationId xmlns:p14="http://schemas.microsoft.com/office/powerpoint/2010/main" val="306776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136549393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140</a:t>
            </a:fld>
            <a:endParaRPr lang="en-GB" dirty="0"/>
          </a:p>
        </p:txBody>
      </p:sp>
    </p:spTree>
    <p:extLst>
      <p:ext uri="{BB962C8B-B14F-4D97-AF65-F5344CB8AC3E}">
        <p14:creationId xmlns:p14="http://schemas.microsoft.com/office/powerpoint/2010/main" val="244241938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141</a:t>
            </a:fld>
            <a:endParaRPr lang="en-GB" dirty="0"/>
          </a:p>
        </p:txBody>
      </p:sp>
    </p:spTree>
    <p:extLst>
      <p:ext uri="{BB962C8B-B14F-4D97-AF65-F5344CB8AC3E}">
        <p14:creationId xmlns:p14="http://schemas.microsoft.com/office/powerpoint/2010/main" val="131920725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142</a:t>
            </a:fld>
            <a:endParaRPr lang="en-GB" dirty="0"/>
          </a:p>
        </p:txBody>
      </p:sp>
    </p:spTree>
    <p:extLst>
      <p:ext uri="{BB962C8B-B14F-4D97-AF65-F5344CB8AC3E}">
        <p14:creationId xmlns:p14="http://schemas.microsoft.com/office/powerpoint/2010/main" val="353452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318619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318688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884332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4001608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319260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264775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9372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471959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145845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331664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3810572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3726265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745025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2674389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148734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1323127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1932877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2179836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518039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711228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1588217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202336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1747405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141896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173303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3065554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3565182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287315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98567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3140936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338465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1864139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382422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1511669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312707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423714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226198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142712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3356496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2196052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2029320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2414847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2726071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2190984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1485870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403747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16542578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1654050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17676456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40542446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27517866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3287828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543168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938607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3713708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184911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3338225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24887713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34517012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14332648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38979991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1850228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15426038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560223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30785500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1950834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27575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1649378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2381753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3073857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36428865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33966488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14583529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23284055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8730038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9795129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1714900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30751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2875682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33472091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5987301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21767272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16285644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8199106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59685196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27232518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191403865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27552805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2740605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63.xml"/><Relationship Id="rId3" Type="http://schemas.openxmlformats.org/officeDocument/2006/relationships/slide" Target="../slides/slide17.xml"/><Relationship Id="rId7" Type="http://schemas.openxmlformats.org/officeDocument/2006/relationships/slide" Target="../slides/slide51.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76.xml"/><Relationship Id="rId5" Type="http://schemas.openxmlformats.org/officeDocument/2006/relationships/slide" Target="../slides/slide40.xml"/><Relationship Id="rId4" Type="http://schemas.openxmlformats.org/officeDocument/2006/relationships/slide" Target="../slides/slide31.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63.xml"/><Relationship Id="rId3" Type="http://schemas.openxmlformats.org/officeDocument/2006/relationships/slide" Target="../slides/slide17.xml"/><Relationship Id="rId7" Type="http://schemas.openxmlformats.org/officeDocument/2006/relationships/slide" Target="../slides/slide51.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76.xml"/><Relationship Id="rId5" Type="http://schemas.openxmlformats.org/officeDocument/2006/relationships/slide" Target="../slides/slide40.xml"/><Relationship Id="rId4" Type="http://schemas.openxmlformats.org/officeDocument/2006/relationships/slide" Target="../slides/slide31.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63.xml"/><Relationship Id="rId3" Type="http://schemas.openxmlformats.org/officeDocument/2006/relationships/slide" Target="../slides/slide17.xml"/><Relationship Id="rId7" Type="http://schemas.openxmlformats.org/officeDocument/2006/relationships/slide" Target="../slides/slide51.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76.xml"/><Relationship Id="rId5" Type="http://schemas.openxmlformats.org/officeDocument/2006/relationships/slide" Target="../slides/slide40.xml"/><Relationship Id="rId4" Type="http://schemas.openxmlformats.org/officeDocument/2006/relationships/slide" Target="../slides/slide31.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63.xml"/><Relationship Id="rId3" Type="http://schemas.openxmlformats.org/officeDocument/2006/relationships/slide" Target="../slides/slide17.xml"/><Relationship Id="rId7" Type="http://schemas.openxmlformats.org/officeDocument/2006/relationships/slide" Target="../slides/slide51.xm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slide" Target="../slides/slide76.xml"/><Relationship Id="rId5" Type="http://schemas.openxmlformats.org/officeDocument/2006/relationships/slide" Target="../slides/slide40.xml"/><Relationship Id="rId4" Type="http://schemas.openxmlformats.org/officeDocument/2006/relationships/slide" Target="../slides/slide3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6" name="Round Same Side Corner Rectangle 15">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3.1 – Statistical Diagrams 1</a:t>
            </a:r>
            <a:endParaRPr lang="en-GB" sz="1200" b="1" dirty="0">
              <a:latin typeface="Arial" panose="020B0604020202020204" pitchFamily="34" charset="0"/>
              <a:cs typeface="Arial" panose="020B0604020202020204" pitchFamily="34" charset="0"/>
            </a:endParaRPr>
          </a:p>
        </p:txBody>
      </p:sp>
      <p:sp>
        <p:nvSpPr>
          <p:cNvPr id="19" name="Round Same Side Corner Rectangle 18">
            <a:hlinkClick r:id="rId4" action="ppaction://hlinksldjump"/>
          </p:cNvPr>
          <p:cNvSpPr/>
          <p:nvPr userDrawn="1"/>
        </p:nvSpPr>
        <p:spPr>
          <a:xfrm>
            <a:off x="1381956"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3.2 – Time Series</a:t>
            </a:r>
            <a:endParaRPr lang="en-GB" sz="1200" b="1" dirty="0">
              <a:latin typeface="Arial" panose="020B0604020202020204" pitchFamily="34" charset="0"/>
              <a:cs typeface="Arial" panose="020B0604020202020204" pitchFamily="34" charset="0"/>
            </a:endParaRPr>
          </a:p>
        </p:txBody>
      </p:sp>
      <p:sp>
        <p:nvSpPr>
          <p:cNvPr id="20" name="Round Same Side Corner Rectangle 19">
            <a:hlinkClick r:id="rId5" action="ppaction://hlinksldjump"/>
          </p:cNvPr>
          <p:cNvSpPr/>
          <p:nvPr userDrawn="1"/>
        </p:nvSpPr>
        <p:spPr>
          <a:xfrm>
            <a:off x="2353514" y="692696"/>
            <a:ext cx="106004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3.3 – Scatter Graphs</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6" action="ppaction://hlinksldjump"/>
          </p:cNvPr>
          <p:cNvSpPr/>
          <p:nvPr userDrawn="1"/>
        </p:nvSpPr>
        <p:spPr>
          <a:xfrm>
            <a:off x="5656608" y="692696"/>
            <a:ext cx="121964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3.6 – Statistical Diagrams 2</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7" action="ppaction://hlinksldjump"/>
          </p:cNvPr>
          <p:cNvSpPr/>
          <p:nvPr userDrawn="1"/>
        </p:nvSpPr>
        <p:spPr>
          <a:xfrm>
            <a:off x="3479461" y="692696"/>
            <a:ext cx="89594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3.4 – Line of Best Fit</a:t>
            </a:r>
            <a:endParaRPr lang="en-GB" sz="1200" b="1" dirty="0">
              <a:latin typeface="Arial" panose="020B0604020202020204" pitchFamily="34" charset="0"/>
              <a:cs typeface="Arial" panose="020B0604020202020204" pitchFamily="34" charset="0"/>
            </a:endParaRPr>
          </a:p>
        </p:txBody>
      </p:sp>
      <p:sp>
        <p:nvSpPr>
          <p:cNvPr id="23" name="Round Same Side Corner Rectangle 22">
            <a:hlinkClick r:id="rId8" action="ppaction://hlinksldjump"/>
          </p:cNvPr>
          <p:cNvSpPr/>
          <p:nvPr userDrawn="1"/>
        </p:nvSpPr>
        <p:spPr>
          <a:xfrm>
            <a:off x="4441312" y="692696"/>
            <a:ext cx="114938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3.5</a:t>
            </a:r>
            <a:r>
              <a:rPr lang="en-GB" sz="1200" b="1" baseline="0" dirty="0" smtClean="0">
                <a:latin typeface="Arial" panose="020B0604020202020204" pitchFamily="34" charset="0"/>
                <a:cs typeface="Arial" panose="020B0604020202020204" pitchFamily="34" charset="0"/>
              </a:rPr>
              <a:t> – Averages &amp; Rages</a:t>
            </a:r>
            <a:endParaRPr lang="en-GB"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3.1 – Statistical Diagrams 1</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sldjump"/>
          </p:cNvPr>
          <p:cNvSpPr/>
          <p:nvPr userDrawn="1"/>
        </p:nvSpPr>
        <p:spPr>
          <a:xfrm>
            <a:off x="1381956"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3.2 – Time Series</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5" action="ppaction://hlinksldjump"/>
          </p:cNvPr>
          <p:cNvSpPr/>
          <p:nvPr userDrawn="1"/>
        </p:nvSpPr>
        <p:spPr>
          <a:xfrm>
            <a:off x="2353514" y="692696"/>
            <a:ext cx="106004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3.3 – Scatter Graphs</a:t>
            </a:r>
            <a:endParaRPr lang="en-GB" sz="12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5656608" y="692696"/>
            <a:ext cx="121964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3.6 – Statistical Diagrams 2</a:t>
            </a:r>
            <a:endParaRPr lang="en-GB" sz="1200" b="1" dirty="0">
              <a:latin typeface="Arial" panose="020B0604020202020204" pitchFamily="34" charset="0"/>
              <a:cs typeface="Arial" panose="020B0604020202020204" pitchFamily="34" charset="0"/>
            </a:endParaRPr>
          </a:p>
        </p:txBody>
      </p:sp>
      <p:sp>
        <p:nvSpPr>
          <p:cNvPr id="15" name="Round Same Side Corner Rectangle 14">
            <a:hlinkClick r:id="rId7" action="ppaction://hlinksldjump"/>
          </p:cNvPr>
          <p:cNvSpPr/>
          <p:nvPr userDrawn="1"/>
        </p:nvSpPr>
        <p:spPr>
          <a:xfrm>
            <a:off x="3479461" y="692696"/>
            <a:ext cx="89594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3.4 – Line of Best Fit</a:t>
            </a:r>
            <a:endParaRPr lang="en-GB" sz="1200" b="1" dirty="0">
              <a:latin typeface="Arial" panose="020B0604020202020204" pitchFamily="34" charset="0"/>
              <a:cs typeface="Arial" panose="020B0604020202020204" pitchFamily="34" charset="0"/>
            </a:endParaRPr>
          </a:p>
        </p:txBody>
      </p:sp>
      <p:sp>
        <p:nvSpPr>
          <p:cNvPr id="20" name="Round Same Side Corner Rectangle 19">
            <a:hlinkClick r:id="rId8" action="ppaction://hlinksldjump"/>
          </p:cNvPr>
          <p:cNvSpPr/>
          <p:nvPr userDrawn="1"/>
        </p:nvSpPr>
        <p:spPr>
          <a:xfrm>
            <a:off x="4441312" y="692696"/>
            <a:ext cx="114938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3.5</a:t>
            </a:r>
            <a:r>
              <a:rPr lang="en-GB" sz="1200" b="1" baseline="0" dirty="0" smtClean="0">
                <a:latin typeface="Arial" panose="020B0604020202020204" pitchFamily="34" charset="0"/>
                <a:cs typeface="Arial" panose="020B0604020202020204" pitchFamily="34" charset="0"/>
              </a:rPr>
              <a:t> – Averages &amp; Rages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3.1 – Statistical Diagrams 1</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4" action="ppaction://hlinksldjump"/>
          </p:cNvPr>
          <p:cNvSpPr/>
          <p:nvPr userDrawn="1"/>
        </p:nvSpPr>
        <p:spPr>
          <a:xfrm>
            <a:off x="1381956"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3.2 – Time Series</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5" action="ppaction://hlinksldjump"/>
          </p:cNvPr>
          <p:cNvSpPr/>
          <p:nvPr userDrawn="1"/>
        </p:nvSpPr>
        <p:spPr>
          <a:xfrm>
            <a:off x="2353514" y="692696"/>
            <a:ext cx="106004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3.3 – Scatter Graphs</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6" action="ppaction://hlinksldjump"/>
          </p:cNvPr>
          <p:cNvSpPr/>
          <p:nvPr userDrawn="1"/>
        </p:nvSpPr>
        <p:spPr>
          <a:xfrm>
            <a:off x="5656608" y="692696"/>
            <a:ext cx="121964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3.6 – Statistical Diagrams 2</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7" action="ppaction://hlinksldjump"/>
          </p:cNvPr>
          <p:cNvSpPr/>
          <p:nvPr userDrawn="1"/>
        </p:nvSpPr>
        <p:spPr>
          <a:xfrm>
            <a:off x="3479461" y="692696"/>
            <a:ext cx="89594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3.4 – Line of Best Fit</a:t>
            </a:r>
            <a:endParaRPr lang="en-GB" sz="1200" b="1" dirty="0">
              <a:latin typeface="Arial" panose="020B0604020202020204" pitchFamily="34" charset="0"/>
              <a:cs typeface="Arial" panose="020B0604020202020204" pitchFamily="34" charset="0"/>
            </a:endParaRPr>
          </a:p>
        </p:txBody>
      </p:sp>
      <p:sp>
        <p:nvSpPr>
          <p:cNvPr id="22" name="Round Same Side Corner Rectangle 21">
            <a:hlinkClick r:id="rId8" action="ppaction://hlinksldjump"/>
          </p:cNvPr>
          <p:cNvSpPr/>
          <p:nvPr userDrawn="1"/>
        </p:nvSpPr>
        <p:spPr>
          <a:xfrm>
            <a:off x="4441312" y="692696"/>
            <a:ext cx="114938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3.5</a:t>
            </a:r>
            <a:r>
              <a:rPr lang="en-GB" sz="1200" b="1" baseline="0" dirty="0" smtClean="0">
                <a:latin typeface="Arial" panose="020B0604020202020204" pitchFamily="34" charset="0"/>
                <a:cs typeface="Arial" panose="020B0604020202020204" pitchFamily="34" charset="0"/>
              </a:rPr>
              <a:t> – Averages &amp; Rages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167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9">
            <a:hlinkClick r:id="rId3" action="ppaction://hlinksldjump"/>
          </p:cNvPr>
          <p:cNvSpPr/>
          <p:nvPr userDrawn="1"/>
        </p:nvSpPr>
        <p:spPr>
          <a:xfrm>
            <a:off x="124273" y="692696"/>
            <a:ext cx="119177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3.1 – Statistical Diagrams 1</a:t>
            </a:r>
            <a:endParaRPr lang="en-GB" sz="1200" b="1" dirty="0">
              <a:latin typeface="Arial" panose="020B0604020202020204" pitchFamily="34" charset="0"/>
              <a:cs typeface="Arial" panose="020B0604020202020204" pitchFamily="34" charset="0"/>
            </a:endParaRPr>
          </a:p>
        </p:txBody>
      </p:sp>
      <p:sp>
        <p:nvSpPr>
          <p:cNvPr id="11" name="Round Same Side Corner Rectangle 10">
            <a:hlinkClick r:id="rId4" action="ppaction://hlinksldjump"/>
          </p:cNvPr>
          <p:cNvSpPr/>
          <p:nvPr userDrawn="1"/>
        </p:nvSpPr>
        <p:spPr>
          <a:xfrm>
            <a:off x="1381956" y="692696"/>
            <a:ext cx="905651"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3.2 – Time Series</a:t>
            </a:r>
            <a:endParaRPr lang="en-GB" sz="1200" b="1" dirty="0">
              <a:latin typeface="Arial" panose="020B0604020202020204" pitchFamily="34" charset="0"/>
              <a:cs typeface="Arial" panose="020B0604020202020204" pitchFamily="34" charset="0"/>
            </a:endParaRPr>
          </a:p>
        </p:txBody>
      </p:sp>
      <p:sp>
        <p:nvSpPr>
          <p:cNvPr id="12" name="Round Same Side Corner Rectangle 11">
            <a:hlinkClick r:id="rId5" action="ppaction://hlinksldjump"/>
          </p:cNvPr>
          <p:cNvSpPr/>
          <p:nvPr userDrawn="1"/>
        </p:nvSpPr>
        <p:spPr>
          <a:xfrm>
            <a:off x="2353514" y="692696"/>
            <a:ext cx="106004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3.3 – Scatter Graphs</a:t>
            </a:r>
            <a:endParaRPr lang="en-GB" sz="1200" b="1" dirty="0">
              <a:latin typeface="Arial" panose="020B0604020202020204" pitchFamily="34" charset="0"/>
              <a:cs typeface="Arial" panose="020B0604020202020204" pitchFamily="34" charset="0"/>
            </a:endParaRPr>
          </a:p>
        </p:txBody>
      </p:sp>
      <p:sp>
        <p:nvSpPr>
          <p:cNvPr id="13" name="Round Same Side Corner Rectangle 12">
            <a:hlinkClick r:id="rId6" action="ppaction://hlinksldjump"/>
          </p:cNvPr>
          <p:cNvSpPr/>
          <p:nvPr userDrawn="1"/>
        </p:nvSpPr>
        <p:spPr>
          <a:xfrm>
            <a:off x="5656608" y="692696"/>
            <a:ext cx="1219647"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3.6 – Statistical Diagrams 2</a:t>
            </a:r>
            <a:endParaRPr lang="en-GB" sz="1200" b="1" dirty="0">
              <a:latin typeface="Arial" panose="020B0604020202020204" pitchFamily="34" charset="0"/>
              <a:cs typeface="Arial" panose="020B0604020202020204" pitchFamily="34" charset="0"/>
            </a:endParaRPr>
          </a:p>
        </p:txBody>
      </p:sp>
      <p:sp>
        <p:nvSpPr>
          <p:cNvPr id="14" name="Round Same Side Corner Rectangle 13">
            <a:hlinkClick r:id="rId7" action="ppaction://hlinksldjump"/>
          </p:cNvPr>
          <p:cNvSpPr/>
          <p:nvPr userDrawn="1"/>
        </p:nvSpPr>
        <p:spPr>
          <a:xfrm>
            <a:off x="3479461" y="692696"/>
            <a:ext cx="89594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3.4 – Line of Best Fit</a:t>
            </a:r>
            <a:endParaRPr lang="en-GB" sz="1200" b="1" dirty="0">
              <a:latin typeface="Arial" panose="020B0604020202020204" pitchFamily="34" charset="0"/>
              <a:cs typeface="Arial" panose="020B0604020202020204" pitchFamily="34" charset="0"/>
            </a:endParaRPr>
          </a:p>
        </p:txBody>
      </p:sp>
      <p:sp>
        <p:nvSpPr>
          <p:cNvPr id="21" name="Round Same Side Corner Rectangle 20">
            <a:hlinkClick r:id="rId8" action="ppaction://hlinksldjump"/>
          </p:cNvPr>
          <p:cNvSpPr/>
          <p:nvPr userDrawn="1"/>
        </p:nvSpPr>
        <p:spPr>
          <a:xfrm>
            <a:off x="4441312" y="692696"/>
            <a:ext cx="114938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3.5</a:t>
            </a:r>
            <a:r>
              <a:rPr lang="en-GB" sz="1200" b="1" baseline="0" dirty="0" smtClean="0">
                <a:latin typeface="Arial" panose="020B0604020202020204" pitchFamily="34" charset="0"/>
                <a:cs typeface="Arial" panose="020B0604020202020204" pitchFamily="34" charset="0"/>
              </a:rPr>
              <a:t> – Averages &amp; Rages</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6"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56.png"/><Relationship Id="rId4" Type="http://schemas.openxmlformats.org/officeDocument/2006/relationships/image" Target="../media/image55.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7.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23.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23.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23.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17.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23.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3.png"/></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23.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0.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17.png"/></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17.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17.png"/><Relationship Id="rId4" Type="http://schemas.openxmlformats.org/officeDocument/2006/relationships/image" Target="../media/image71.png"/></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1.xml"/><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1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1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5.xml"/><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17.png"/></Relationships>
</file>

<file path=ppt/slides/_rels/slide1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6.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17.png"/></Relationships>
</file>

<file path=ppt/slides/_rels/slide1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1.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23.png"/></Relationships>
</file>

<file path=ppt/slides/_rels/slide1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2.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370.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390.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7.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450.png"/><Relationship Id="rId4"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jpe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17.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17.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7.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23.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54.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797152"/>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3 – Interpreting and Representing Data</a:t>
            </a:r>
            <a:endParaRPr lang="en-GB" sz="6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07</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900" t="38923" r="7475" b="8463"/>
          <a:stretch/>
        </p:blipFill>
        <p:spPr>
          <a:xfrm>
            <a:off x="107504" y="1929839"/>
            <a:ext cx="8925448" cy="3083337"/>
          </a:xfrm>
          <a:prstGeom prst="rect">
            <a:avLst/>
          </a:prstGeom>
        </p:spPr>
      </p:pic>
      <p:sp>
        <p:nvSpPr>
          <p:cNvPr id="5" name="Rectangle 4"/>
          <p:cNvSpPr/>
          <p:nvPr/>
        </p:nvSpPr>
        <p:spPr>
          <a:xfrm>
            <a:off x="116166" y="3216458"/>
            <a:ext cx="5968002" cy="1772793"/>
          </a:xfrm>
          <a:prstGeom prst="rect">
            <a:avLst/>
          </a:prstGeom>
          <a:solidFill>
            <a:schemeClr val="bg1"/>
          </a:solidFill>
        </p:spPr>
        <p:txBody>
          <a:bodyPr wrap="square" lIns="0" tIns="0" rIns="0" bIns="0">
            <a:spAutoFit/>
          </a:bodyPr>
          <a:lstStyle/>
          <a:p>
            <a:r>
              <a:rPr lang="en-US" sz="1440" dirty="0"/>
              <a:t>Statistics are a major part of our everyday lives. They help us to compare our own characteristics with other people whether it is at work, rest or play. How does our salary compare to others? Do men earn more than women on average? What about our physical properties such as weight and height? Do other people get more sleep than us? How does our phone and internet usage compare with others of our own age?</a:t>
            </a:r>
          </a:p>
          <a:p>
            <a:r>
              <a:rPr lang="en-US" sz="1440" dirty="0"/>
              <a:t>The heights of five players on a basketball team are: 187 cm, 199 cm, 204cm, 209 cm and 201cm. What is the mean height of the team?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62</a:t>
            </a:r>
            <a:endParaRPr lang="en-GB" sz="1400" b="1" dirty="0">
              <a:latin typeface="Calibri" panose="020F0502020204030204" pitchFamily="34" charset="0"/>
            </a:endParaRPr>
          </a:p>
        </p:txBody>
      </p:sp>
      <p:sp>
        <p:nvSpPr>
          <p:cNvPr id="3" name="Rectangle 2"/>
          <p:cNvSpPr/>
          <p:nvPr/>
        </p:nvSpPr>
        <p:spPr>
          <a:xfrm>
            <a:off x="251520" y="1196752"/>
            <a:ext cx="5040560" cy="3816429"/>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200" dirty="0"/>
              <a:t>The dual bar chart shows the number of school detentions given to boys and girls during the year.</a:t>
            </a:r>
          </a:p>
          <a:p>
            <a:pPr marL="914400" lvl="1" indent="-457200">
              <a:buClr>
                <a:srgbClr val="C00000"/>
              </a:buClr>
              <a:buFont typeface="+mj-lt"/>
              <a:buAutoNum type="alphaLcPeriod"/>
              <a:tabLst>
                <a:tab pos="2743200" algn="l"/>
              </a:tabLst>
            </a:pPr>
            <a:r>
              <a:rPr lang="en-US" sz="2200" dirty="0" smtClean="0"/>
              <a:t>How </a:t>
            </a:r>
            <a:r>
              <a:rPr lang="en-US" sz="2200" dirty="0"/>
              <a:t>many detentions were given to boys in March?</a:t>
            </a:r>
          </a:p>
          <a:p>
            <a:pPr marL="914400" lvl="1" indent="-457200">
              <a:buClr>
                <a:srgbClr val="C00000"/>
              </a:buClr>
              <a:buFont typeface="+mj-lt"/>
              <a:buAutoNum type="alphaLcPeriod"/>
              <a:tabLst>
                <a:tab pos="2743200" algn="l"/>
              </a:tabLst>
            </a:pPr>
            <a:r>
              <a:rPr lang="en-US" sz="2200" dirty="0" smtClean="0"/>
              <a:t>How </a:t>
            </a:r>
            <a:r>
              <a:rPr lang="en-US" sz="2200" dirty="0"/>
              <a:t>many more detentions were given to boys than to girls in October? </a:t>
            </a:r>
            <a:endParaRPr lang="en-US" sz="2200" dirty="0" smtClean="0"/>
          </a:p>
          <a:p>
            <a:pPr marL="914400" lvl="1" indent="-457200">
              <a:buClr>
                <a:srgbClr val="C00000"/>
              </a:buClr>
              <a:buFont typeface="+mj-lt"/>
              <a:buAutoNum type="alphaLcPeriod"/>
              <a:tabLst>
                <a:tab pos="2743200" algn="l"/>
              </a:tabLst>
            </a:pPr>
            <a:r>
              <a:rPr lang="en-US" sz="2200" dirty="0" smtClean="0"/>
              <a:t>In </a:t>
            </a:r>
            <a:r>
              <a:rPr lang="en-US" sz="2200" dirty="0"/>
              <a:t>which months did boys and girls get the same number of detentions? </a:t>
            </a:r>
            <a:endParaRPr lang="en-US" sz="2200" dirty="0" smtClean="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00969" y="1243270"/>
            <a:ext cx="3419503" cy="3579373"/>
          </a:xfrm>
          <a:prstGeom prst="rect">
            <a:avLst/>
          </a:prstGeom>
        </p:spPr>
      </p:pic>
      <p:sp>
        <p:nvSpPr>
          <p:cNvPr id="4" name="Rectangle 3"/>
          <p:cNvSpPr/>
          <p:nvPr/>
        </p:nvSpPr>
        <p:spPr>
          <a:xfrm>
            <a:off x="257621" y="4884256"/>
            <a:ext cx="8562139" cy="1785104"/>
          </a:xfrm>
          <a:prstGeom prst="rect">
            <a:avLst/>
          </a:prstGeom>
        </p:spPr>
        <p:txBody>
          <a:bodyPr wrap="square">
            <a:spAutoFit/>
          </a:bodyPr>
          <a:lstStyle/>
          <a:p>
            <a:pPr marL="914400" lvl="1" indent="-457200">
              <a:buClr>
                <a:srgbClr val="C00000"/>
              </a:buClr>
              <a:buFont typeface="+mj-lt"/>
              <a:buAutoNum type="alphaLcPeriod" startAt="4"/>
              <a:tabLst>
                <a:tab pos="2743200" algn="l"/>
              </a:tabLst>
            </a:pPr>
            <a:r>
              <a:rPr lang="en-US" sz="2200" dirty="0"/>
              <a:t>In which month did girls get 6 more detentions than boys?</a:t>
            </a:r>
          </a:p>
          <a:p>
            <a:pPr marL="914400" lvl="1" indent="-457200">
              <a:buClr>
                <a:srgbClr val="C00000"/>
              </a:buClr>
              <a:buFont typeface="+mj-lt"/>
              <a:buAutoNum type="alphaLcPeriod" startAt="4"/>
              <a:tabLst>
                <a:tab pos="2743200" algn="l"/>
              </a:tabLst>
            </a:pPr>
            <a:r>
              <a:rPr lang="en-US" sz="2200" dirty="0">
                <a:latin typeface="Arial" panose="020B0604020202020204" pitchFamily="34" charset="0"/>
                <a:cs typeface="Arial" panose="020B0604020202020204" pitchFamily="34" charset="0"/>
              </a:rPr>
              <a:t>In which month did the school give the largest number of detentions? </a:t>
            </a:r>
          </a:p>
          <a:p>
            <a:pPr marL="914400" lvl="1" indent="-457200">
              <a:buClr>
                <a:srgbClr val="C00000"/>
              </a:buClr>
              <a:buFont typeface="+mj-lt"/>
              <a:buAutoNum type="alphaLcPeriod" startAt="4"/>
              <a:tabLst>
                <a:tab pos="2743200" algn="l"/>
              </a:tabLst>
            </a:pPr>
            <a:r>
              <a:rPr lang="en-US" sz="2200" dirty="0">
                <a:latin typeface="Arial" panose="020B0604020202020204" pitchFamily="34" charset="0"/>
                <a:cs typeface="Arial" panose="020B0604020202020204" pitchFamily="34" charset="0"/>
              </a:rPr>
              <a:t>Compare the total number of detentions given to boys and girls.</a:t>
            </a:r>
          </a:p>
        </p:txBody>
      </p:sp>
    </p:spTree>
    <p:extLst>
      <p:ext uri="{BB962C8B-B14F-4D97-AF65-F5344CB8AC3E}">
        <p14:creationId xmlns:p14="http://schemas.microsoft.com/office/powerpoint/2010/main" val="3826048810"/>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84</a:t>
            </a:r>
            <a:endParaRPr lang="en-GB" sz="1400" b="1" dirty="0">
              <a:latin typeface="Calibri" panose="020F0502020204030204" pitchFamily="34" charset="0"/>
            </a:endParaRPr>
          </a:p>
        </p:txBody>
      </p:sp>
      <p:sp>
        <p:nvSpPr>
          <p:cNvPr id="3" name="Rectangle 2"/>
          <p:cNvSpPr/>
          <p:nvPr/>
        </p:nvSpPr>
        <p:spPr>
          <a:xfrm>
            <a:off x="234859" y="1196752"/>
            <a:ext cx="8585613" cy="2785378"/>
          </a:xfrm>
          <a:prstGeom prst="rect">
            <a:avLst/>
          </a:prstGeom>
        </p:spPr>
        <p:txBody>
          <a:bodyPr wrap="square">
            <a:spAutoFit/>
          </a:bodyPr>
          <a:lstStyle/>
          <a:p>
            <a:pPr>
              <a:buClr>
                <a:srgbClr val="C00000"/>
              </a:buClr>
              <a:tabLst>
                <a:tab pos="1079500" algn="l"/>
                <a:tab pos="2743200" algn="l"/>
              </a:tabLst>
            </a:pPr>
            <a:r>
              <a:rPr lang="en-US" sz="2500" b="1" dirty="0">
                <a:solidFill>
                  <a:srgbClr val="FF0000"/>
                </a:solidFill>
              </a:rPr>
              <a:t>Statistical diagrams</a:t>
            </a:r>
          </a:p>
          <a:p>
            <a:pPr marL="457200" indent="-457200">
              <a:buClr>
                <a:srgbClr val="C00000"/>
              </a:buClr>
              <a:buFont typeface="+mj-lt"/>
              <a:buAutoNum type="arabicPeriod" startAt="3"/>
              <a:tabLst>
                <a:tab pos="1079500" algn="l"/>
                <a:tab pos="2743200" algn="l"/>
              </a:tabLst>
            </a:pPr>
            <a:r>
              <a:rPr lang="en-US" sz="2500" dirty="0"/>
              <a:t>A group of 20 children are asked if they have a pet. </a:t>
            </a:r>
            <a:r>
              <a:rPr lang="en-US" sz="2500" dirty="0" smtClean="0"/>
              <a:t/>
            </a:r>
            <a:br>
              <a:rPr lang="en-US" sz="2500" dirty="0" smtClean="0"/>
            </a:br>
            <a:r>
              <a:rPr lang="en-US" sz="2500" dirty="0" smtClean="0"/>
              <a:t>The </a:t>
            </a:r>
            <a:r>
              <a:rPr lang="en-US" sz="2500" dirty="0"/>
              <a:t>information is shown in the two-way table.</a:t>
            </a:r>
          </a:p>
          <a:p>
            <a:pPr marL="914400" lvl="1" indent="-457200">
              <a:buClr>
                <a:srgbClr val="C00000"/>
              </a:buClr>
              <a:buFont typeface="+mj-lt"/>
              <a:buAutoNum type="alphaLcPeriod"/>
              <a:tabLst>
                <a:tab pos="1079500" algn="l"/>
                <a:tab pos="2743200" algn="l"/>
              </a:tabLst>
            </a:pPr>
            <a:r>
              <a:rPr lang="en-US" sz="2500" dirty="0"/>
              <a:t>Work out the number of boys who have a pet. </a:t>
            </a:r>
            <a:endParaRPr lang="en-US" sz="2500" dirty="0" smtClean="0"/>
          </a:p>
          <a:p>
            <a:pPr marL="914400" lvl="1" indent="-457200">
              <a:buClr>
                <a:srgbClr val="C00000"/>
              </a:buClr>
              <a:buFont typeface="+mj-lt"/>
              <a:buAutoNum type="alphaLcPeriod"/>
              <a:tabLst>
                <a:tab pos="1079500" algn="l"/>
                <a:tab pos="2743200" algn="l"/>
              </a:tabLst>
            </a:pPr>
            <a:r>
              <a:rPr lang="en-US" sz="2500" dirty="0" smtClean="0"/>
              <a:t>Workout </a:t>
            </a:r>
            <a:r>
              <a:rPr lang="en-US" sz="2500" dirty="0"/>
              <a:t>the total number of boys, </a:t>
            </a:r>
            <a:endParaRPr lang="en-US" sz="2500" dirty="0" smtClean="0"/>
          </a:p>
          <a:p>
            <a:pPr marL="914400" lvl="1" indent="-457200">
              <a:buClr>
                <a:srgbClr val="C00000"/>
              </a:buClr>
              <a:buFont typeface="+mj-lt"/>
              <a:buAutoNum type="alphaLcPeriod"/>
              <a:tabLst>
                <a:tab pos="1079500" algn="l"/>
                <a:tab pos="2743200" algn="l"/>
              </a:tabLst>
            </a:pPr>
            <a:r>
              <a:rPr lang="en-US" sz="2500" dirty="0" smtClean="0"/>
              <a:t>Workout </a:t>
            </a:r>
            <a:r>
              <a:rPr lang="en-US" sz="2500" dirty="0"/>
              <a:t>the total number of girls, </a:t>
            </a:r>
            <a:endParaRPr lang="en-US" sz="2500" dirty="0" smtClean="0"/>
          </a:p>
          <a:p>
            <a:pPr marL="914400" lvl="1" indent="-457200">
              <a:buClr>
                <a:srgbClr val="C00000"/>
              </a:buClr>
              <a:buFont typeface="+mj-lt"/>
              <a:buAutoNum type="alphaLcPeriod"/>
              <a:tabLst>
                <a:tab pos="1079500" algn="l"/>
                <a:tab pos="2743200" algn="l"/>
              </a:tabLst>
            </a:pPr>
            <a:r>
              <a:rPr lang="en-US" sz="2500" dirty="0" smtClean="0"/>
              <a:t>Fill </a:t>
            </a:r>
            <a:r>
              <a:rPr lang="en-US" sz="2500" dirty="0"/>
              <a:t>in the remaining numbers in the table.</a:t>
            </a:r>
          </a:p>
        </p:txBody>
      </p:sp>
      <p:sp>
        <p:nvSpPr>
          <p:cNvPr id="6" name="Rectangle 5"/>
          <p:cNvSpPr/>
          <p:nvPr/>
        </p:nvSpPr>
        <p:spPr>
          <a:xfrm flipH="1">
            <a:off x="4800408" y="4239379"/>
            <a:ext cx="3972487"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Q3a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Fill in the number </a:t>
            </a:r>
            <a:r>
              <a:rPr lang="en-US" sz="2100" dirty="0" err="1">
                <a:solidFill>
                  <a:schemeClr val="tx1"/>
                </a:solidFill>
                <a:latin typeface="Arial" panose="020B0604020202020204" pitchFamily="34" charset="0"/>
                <a:cs typeface="Arial" panose="020B0604020202020204" pitchFamily="34" charset="0"/>
              </a:rPr>
              <a:t>i</a:t>
            </a:r>
            <a:r>
              <a:rPr lang="en-US" sz="2100" dirty="0">
                <a:solidFill>
                  <a:schemeClr val="tx1"/>
                </a:solidFill>
                <a:latin typeface="Arial" panose="020B0604020202020204" pitchFamily="34" charset="0"/>
                <a:cs typeface="Arial" panose="020B0604020202020204" pitchFamily="34" charset="0"/>
              </a:rPr>
              <a:t> n the top left-hand corner. The first column should add up to 5.</a:t>
            </a:r>
          </a:p>
        </p:txBody>
      </p:sp>
      <p:sp>
        <p:nvSpPr>
          <p:cNvPr id="7" name="Rectangle 6"/>
          <p:cNvSpPr/>
          <p:nvPr/>
        </p:nvSpPr>
        <p:spPr>
          <a:xfrm flipH="1">
            <a:off x="4800408" y="5463515"/>
            <a:ext cx="3972487"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Q3c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Fill in the middle number in the last column. The column should add up to 20.</a:t>
            </a:r>
          </a:p>
        </p:txBody>
      </p:sp>
      <p:sp>
        <p:nvSpPr>
          <p:cNvPr id="8" name="Rectangle 7"/>
          <p:cNvSpPr/>
          <p:nvPr/>
        </p:nvSpPr>
        <p:spPr>
          <a:xfrm flipH="1">
            <a:off x="323528" y="5786681"/>
            <a:ext cx="3972487"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Add up the two numbers in the top row.</a:t>
            </a:r>
          </a:p>
        </p:txBody>
      </p:sp>
      <p:graphicFrame>
        <p:nvGraphicFramePr>
          <p:cNvPr id="9" name="Table 8"/>
          <p:cNvGraphicFramePr>
            <a:graphicFrameLocks noGrp="1"/>
          </p:cNvGraphicFramePr>
          <p:nvPr>
            <p:extLst>
              <p:ext uri="{D42A27DB-BD31-4B8C-83A1-F6EECF244321}">
                <p14:modId xmlns:p14="http://schemas.microsoft.com/office/powerpoint/2010/main" val="332674372"/>
              </p:ext>
            </p:extLst>
          </p:nvPr>
        </p:nvGraphicFramePr>
        <p:xfrm>
          <a:off x="323528" y="3933056"/>
          <a:ext cx="4248472" cy="1706880"/>
        </p:xfrm>
        <a:graphic>
          <a:graphicData uri="http://schemas.openxmlformats.org/drawingml/2006/table">
            <a:tbl>
              <a:tblPr firstRow="1" bandRow="1">
                <a:tableStyleId>{5940675A-B579-460E-94D1-54222C63F5DA}</a:tableStyleId>
              </a:tblPr>
              <a:tblGrid>
                <a:gridCol w="1062118"/>
                <a:gridCol w="1062118"/>
                <a:gridCol w="1062118"/>
                <a:gridCol w="1062118"/>
              </a:tblGrid>
              <a:tr h="394730">
                <a:tc>
                  <a:txBody>
                    <a:bodyPr/>
                    <a:lstStyle/>
                    <a:p>
                      <a:endParaRPr lang="en-US" sz="2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smtClean="0">
                          <a:latin typeface="Arial" panose="020B0604020202020204" pitchFamily="34" charset="0"/>
                          <a:cs typeface="Arial" panose="020B0604020202020204" pitchFamily="34" charset="0"/>
                        </a:rPr>
                        <a:t>Yes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No</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94730">
                <a:tc>
                  <a:txBody>
                    <a:bodyPr/>
                    <a:lstStyle/>
                    <a:p>
                      <a:r>
                        <a:rPr lang="en-US" sz="2200" b="1" dirty="0" smtClean="0">
                          <a:latin typeface="Arial" panose="020B0604020202020204" pitchFamily="34" charset="0"/>
                          <a:cs typeface="Arial" panose="020B0604020202020204" pitchFamily="34" charset="0"/>
                        </a:rPr>
                        <a:t>Boys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200" b="1" dirty="0" smtClean="0">
                          <a:latin typeface="Arial" panose="020B0604020202020204" pitchFamily="34" charset="0"/>
                          <a:cs typeface="Arial" panose="020B0604020202020204" pitchFamily="34" charset="0"/>
                        </a:rPr>
                        <a:t>Girls</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3</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730">
                <a:tc>
                  <a:txBody>
                    <a:bodyPr/>
                    <a:lstStyle/>
                    <a:p>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5</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96752"/>
            <a:ext cx="689728" cy="693442"/>
          </a:xfrm>
          <a:prstGeom prst="rect">
            <a:avLst/>
          </a:prstGeom>
        </p:spPr>
      </p:pic>
    </p:spTree>
    <p:extLst>
      <p:ext uri="{BB962C8B-B14F-4D97-AF65-F5344CB8AC3E}">
        <p14:creationId xmlns:p14="http://schemas.microsoft.com/office/powerpoint/2010/main" val="408998215"/>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85</a:t>
            </a:r>
            <a:endParaRPr lang="en-GB" sz="1400" b="1" dirty="0">
              <a:latin typeface="Calibri" panose="020F0502020204030204" pitchFamily="34" charset="0"/>
            </a:endParaRPr>
          </a:p>
        </p:txBody>
      </p:sp>
      <p:sp>
        <p:nvSpPr>
          <p:cNvPr id="3" name="Rectangle 2"/>
          <p:cNvSpPr/>
          <p:nvPr/>
        </p:nvSpPr>
        <p:spPr>
          <a:xfrm>
            <a:off x="234859" y="1196752"/>
            <a:ext cx="8585613" cy="3477875"/>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200" dirty="0" smtClean="0"/>
              <a:t>The </a:t>
            </a:r>
            <a:r>
              <a:rPr lang="en-US" sz="2200" dirty="0"/>
              <a:t>times taken (in minutes) to complete a task by a group </a:t>
            </a:r>
            <a:r>
              <a:rPr lang="en-US" sz="2200" dirty="0" smtClean="0"/>
              <a:t/>
            </a:r>
            <a:br>
              <a:rPr lang="en-US" sz="2200" dirty="0" smtClean="0"/>
            </a:br>
            <a:r>
              <a:rPr lang="en-US" sz="2200" dirty="0" smtClean="0"/>
              <a:t>of </a:t>
            </a:r>
            <a:r>
              <a:rPr lang="en-US" sz="2200" dirty="0"/>
              <a:t>boys and girls are shown in the back-to-back stem and </a:t>
            </a:r>
            <a:r>
              <a:rPr lang="en-US" sz="2200" dirty="0" smtClean="0"/>
              <a:t/>
            </a:r>
            <a:br>
              <a:rPr lang="en-US" sz="2200" dirty="0" smtClean="0"/>
            </a:br>
            <a:r>
              <a:rPr lang="en-US" sz="2200" dirty="0" smtClean="0"/>
              <a:t>leaf </a:t>
            </a:r>
            <a:r>
              <a:rPr lang="en-US" sz="2200" dirty="0"/>
              <a:t>diagram.</a:t>
            </a:r>
          </a:p>
          <a:p>
            <a:pPr marL="914400" lvl="1" indent="-457200">
              <a:buClr>
                <a:srgbClr val="C00000"/>
              </a:buClr>
              <a:buFont typeface="+mj-lt"/>
              <a:buAutoNum type="alphaLcPeriod"/>
              <a:tabLst>
                <a:tab pos="1079500" algn="l"/>
                <a:tab pos="2743200" algn="l"/>
              </a:tabLst>
            </a:pPr>
            <a:r>
              <a:rPr lang="en-US" sz="2200" dirty="0" smtClean="0"/>
              <a:t>How </a:t>
            </a:r>
            <a:r>
              <a:rPr lang="en-US" sz="2200" dirty="0"/>
              <a:t>many boys are there in the group? </a:t>
            </a:r>
            <a:endParaRPr lang="en-US" sz="2200" dirty="0" smtClean="0"/>
          </a:p>
          <a:p>
            <a:pPr marL="914400" lvl="1" indent="-457200">
              <a:buClr>
                <a:srgbClr val="C00000"/>
              </a:buClr>
              <a:buFont typeface="+mj-lt"/>
              <a:buAutoNum type="alphaLcPeriod"/>
              <a:tabLst>
                <a:tab pos="1079500" algn="l"/>
                <a:tab pos="2743200" algn="l"/>
              </a:tabLst>
            </a:pPr>
            <a:r>
              <a:rPr lang="en-US" sz="2200" dirty="0" smtClean="0"/>
              <a:t>What </a:t>
            </a:r>
            <a:r>
              <a:rPr lang="en-US" sz="2200" dirty="0"/>
              <a:t>is the shortest time for the boys? </a:t>
            </a:r>
            <a:endParaRPr lang="en-US" sz="2200" dirty="0" smtClean="0"/>
          </a:p>
          <a:p>
            <a:pPr marL="914400" lvl="1" indent="-457200">
              <a:buClr>
                <a:srgbClr val="C00000"/>
              </a:buClr>
              <a:buFont typeface="+mj-lt"/>
              <a:buAutoNum type="alphaLcPeriod"/>
              <a:tabLst>
                <a:tab pos="1079500" algn="l"/>
                <a:tab pos="2743200" algn="l"/>
              </a:tabLst>
            </a:pPr>
            <a:r>
              <a:rPr lang="en-US" sz="2200" dirty="0" smtClean="0"/>
              <a:t>How </a:t>
            </a:r>
            <a:r>
              <a:rPr lang="en-US" sz="2200" dirty="0"/>
              <a:t>many girls took longer than 40 minutes to complete the task?</a:t>
            </a:r>
          </a:p>
          <a:p>
            <a:pPr marL="914400" lvl="1" indent="-457200">
              <a:buClr>
                <a:srgbClr val="C00000"/>
              </a:buClr>
              <a:buFont typeface="+mj-lt"/>
              <a:buAutoNum type="alphaLcPeriod"/>
              <a:tabLst>
                <a:tab pos="1079500" algn="l"/>
                <a:tab pos="2743200" algn="l"/>
              </a:tabLst>
            </a:pPr>
            <a:r>
              <a:rPr lang="en-US" sz="2200" dirty="0" smtClean="0"/>
              <a:t>What </a:t>
            </a:r>
            <a:r>
              <a:rPr lang="en-US" sz="2200" dirty="0"/>
              <a:t>is the longest time </a:t>
            </a:r>
            <a:r>
              <a:rPr lang="en-US" sz="2200" dirty="0" smtClean="0"/>
              <a:t/>
            </a:r>
            <a:br>
              <a:rPr lang="en-US" sz="2200" dirty="0" smtClean="0"/>
            </a:br>
            <a:r>
              <a:rPr lang="en-US" sz="2200" dirty="0" smtClean="0"/>
              <a:t>overall</a:t>
            </a:r>
            <a:r>
              <a:rPr lang="en-US" sz="2200" dirty="0"/>
              <a:t>? Is this achieved by </a:t>
            </a:r>
            <a:r>
              <a:rPr lang="en-US" sz="2200" dirty="0" smtClean="0"/>
              <a:t/>
            </a:r>
            <a:br>
              <a:rPr lang="en-US" sz="2200" dirty="0" smtClean="0"/>
            </a:br>
            <a:r>
              <a:rPr lang="en-US" sz="2200" dirty="0" smtClean="0"/>
              <a:t>a </a:t>
            </a:r>
            <a:r>
              <a:rPr lang="en-US" sz="2200" dirty="0"/>
              <a:t>boy </a:t>
            </a:r>
            <a:r>
              <a:rPr lang="en-US" sz="2200" dirty="0" smtClean="0"/>
              <a:t>or a </a:t>
            </a:r>
            <a:r>
              <a:rPr lang="en-US" sz="2200" dirty="0"/>
              <a:t>girl?</a:t>
            </a:r>
          </a:p>
        </p:txBody>
      </p:sp>
      <p:sp>
        <p:nvSpPr>
          <p:cNvPr id="6" name="Rectangle 5"/>
          <p:cNvSpPr/>
          <p:nvPr/>
        </p:nvSpPr>
        <p:spPr>
          <a:xfrm flipH="1">
            <a:off x="4800408" y="3318520"/>
            <a:ext cx="3972487" cy="155427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Q4a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a:t>
            </a:r>
            <a:r>
              <a:rPr lang="en-US" sz="1900" dirty="0" smtClean="0">
                <a:solidFill>
                  <a:schemeClr val="tx1"/>
                </a:solidFill>
                <a:latin typeface="Arial" panose="020B0604020202020204" pitchFamily="34" charset="0"/>
                <a:cs typeface="Arial" panose="020B0604020202020204" pitchFamily="34" charset="0"/>
              </a:rPr>
              <a:t>Try </a:t>
            </a:r>
            <a:r>
              <a:rPr lang="en-US" sz="1900" dirty="0">
                <a:solidFill>
                  <a:schemeClr val="tx1"/>
                </a:solidFill>
                <a:latin typeface="Arial" panose="020B0604020202020204" pitchFamily="34" charset="0"/>
                <a:cs typeface="Arial" panose="020B0604020202020204" pitchFamily="34" charset="0"/>
              </a:rPr>
              <a:t>writing out the complete list for the boys. The 10s digit is in the middle column, so the longest time for the boys is 43 (not 34).</a:t>
            </a:r>
          </a:p>
        </p:txBody>
      </p:sp>
      <p:sp>
        <p:nvSpPr>
          <p:cNvPr id="7" name="Rectangle 6"/>
          <p:cNvSpPr/>
          <p:nvPr/>
        </p:nvSpPr>
        <p:spPr>
          <a:xfrm flipH="1">
            <a:off x="4800408" y="4980221"/>
            <a:ext cx="3972487" cy="155427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Q4c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The girls are on the right, so you read their times forwards. For exam pie, 15,19,19,... Write out the complete list for the girls.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1686" y="4571232"/>
            <a:ext cx="4454330" cy="139848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1686" y="5926022"/>
            <a:ext cx="4454330" cy="59932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6342" y="1196752"/>
            <a:ext cx="676138" cy="676138"/>
          </a:xfrm>
          <a:prstGeom prst="rect">
            <a:avLst/>
          </a:prstGeom>
        </p:spPr>
      </p:pic>
    </p:spTree>
    <p:extLst>
      <p:ext uri="{BB962C8B-B14F-4D97-AF65-F5344CB8AC3E}">
        <p14:creationId xmlns:p14="http://schemas.microsoft.com/office/powerpoint/2010/main" val="1090101675"/>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85</a:t>
            </a:r>
            <a:endParaRPr lang="en-GB" sz="1400" b="1" dirty="0">
              <a:latin typeface="Calibri" panose="020F0502020204030204" pitchFamily="34" charset="0"/>
            </a:endParaRPr>
          </a:p>
        </p:txBody>
      </p:sp>
      <p:sp>
        <p:nvSpPr>
          <p:cNvPr id="3" name="Rectangle 2"/>
          <p:cNvSpPr/>
          <p:nvPr/>
        </p:nvSpPr>
        <p:spPr>
          <a:xfrm>
            <a:off x="234859" y="1196752"/>
            <a:ext cx="8585613" cy="4832092"/>
          </a:xfrm>
          <a:prstGeom prst="rect">
            <a:avLst/>
          </a:prstGeom>
        </p:spPr>
        <p:txBody>
          <a:bodyPr wrap="square">
            <a:spAutoFit/>
          </a:bodyPr>
          <a:lstStyle/>
          <a:p>
            <a:pPr marL="457200" indent="-457200">
              <a:buClr>
                <a:srgbClr val="C00000"/>
              </a:buClr>
              <a:buFont typeface="+mj-lt"/>
              <a:buAutoNum type="arabicPeriod" startAt="5"/>
              <a:tabLst>
                <a:tab pos="857250" algn="l"/>
                <a:tab pos="2743200" algn="l"/>
              </a:tabLst>
            </a:pPr>
            <a:r>
              <a:rPr lang="en-US" sz="2200" dirty="0" smtClean="0">
                <a:solidFill>
                  <a:srgbClr val="C00000"/>
                </a:solidFill>
              </a:rPr>
              <a:t>a.</a:t>
            </a:r>
            <a:r>
              <a:rPr lang="en-US" sz="2200" dirty="0" smtClean="0"/>
              <a:t>  	Copy </a:t>
            </a:r>
            <a:r>
              <a:rPr lang="en-US" sz="2200" dirty="0"/>
              <a:t>and complete the back-to-back stem and leaf </a:t>
            </a:r>
            <a:r>
              <a:rPr lang="en-US" sz="2200" dirty="0" smtClean="0"/>
              <a:t/>
            </a:r>
            <a:br>
              <a:rPr lang="en-US" sz="2200" dirty="0" smtClean="0"/>
            </a:br>
            <a:r>
              <a:rPr lang="en-US" sz="2200" dirty="0" smtClean="0"/>
              <a:t>	diagram </a:t>
            </a:r>
            <a:r>
              <a:rPr lang="en-US" sz="2200" dirty="0"/>
              <a:t>for the data </a:t>
            </a:r>
            <a:r>
              <a:rPr lang="en-US" sz="2200" dirty="0" smtClean="0"/>
              <a:t>sets.</a:t>
            </a:r>
            <a:br>
              <a:rPr lang="en-US" sz="2200" dirty="0" smtClean="0"/>
            </a:br>
            <a:r>
              <a:rPr lang="en-US" sz="2200" dirty="0" smtClean="0"/>
              <a:t>	</a:t>
            </a:r>
            <a:r>
              <a:rPr lang="en-US" sz="2200" b="1" dirty="0" smtClean="0"/>
              <a:t>A</a:t>
            </a:r>
            <a:r>
              <a:rPr lang="en-US" sz="2200" b="1" dirty="0"/>
              <a:t>:</a:t>
            </a:r>
            <a:r>
              <a:rPr lang="en-US" sz="2200" dirty="0"/>
              <a:t> 20</a:t>
            </a:r>
            <a:r>
              <a:rPr lang="en-US" sz="2200" dirty="0" smtClean="0"/>
              <a:t>, 27, 30</a:t>
            </a:r>
            <a:r>
              <a:rPr lang="en-US" sz="2200" dirty="0"/>
              <a:t>, 30</a:t>
            </a:r>
            <a:r>
              <a:rPr lang="en-US" sz="2200" dirty="0" smtClean="0"/>
              <a:t>, 32</a:t>
            </a:r>
            <a:r>
              <a:rPr lang="en-US" sz="2200" dirty="0"/>
              <a:t>, 38</a:t>
            </a:r>
            <a:r>
              <a:rPr lang="en-US" sz="2200" dirty="0" smtClean="0"/>
              <a:t>, 49 </a:t>
            </a:r>
            <a:br>
              <a:rPr lang="en-US" sz="2200" dirty="0" smtClean="0"/>
            </a:br>
            <a:r>
              <a:rPr lang="en-US" sz="2200" dirty="0" smtClean="0"/>
              <a:t>	</a:t>
            </a:r>
            <a:r>
              <a:rPr lang="en-US" sz="2200" b="1" dirty="0" smtClean="0"/>
              <a:t>B</a:t>
            </a:r>
            <a:r>
              <a:rPr lang="en-US" sz="2200" b="1" dirty="0"/>
              <a:t>:</a:t>
            </a:r>
            <a:r>
              <a:rPr lang="en-US" sz="2200" dirty="0"/>
              <a:t> 26</a:t>
            </a:r>
            <a:r>
              <a:rPr lang="en-US" sz="2200" dirty="0" smtClean="0"/>
              <a:t>, 28, 28</a:t>
            </a:r>
            <a:r>
              <a:rPr lang="en-US" sz="2200" dirty="0"/>
              <a:t>, 32, 33</a:t>
            </a:r>
            <a:r>
              <a:rPr lang="en-US" sz="2200" dirty="0" smtClean="0"/>
              <a:t>, 40</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smtClean="0"/>
          </a:p>
          <a:p>
            <a:pPr marL="914400" lvl="1" indent="-457200">
              <a:buClr>
                <a:srgbClr val="C00000"/>
              </a:buClr>
              <a:buFont typeface="+mj-lt"/>
              <a:buAutoNum type="alphaLcPeriod" startAt="2"/>
              <a:tabLst>
                <a:tab pos="857250" algn="l"/>
                <a:tab pos="2743200" algn="l"/>
              </a:tabLst>
            </a:pPr>
            <a:r>
              <a:rPr lang="en-US" sz="2200" dirty="0"/>
              <a:t>For each data set find</a:t>
            </a:r>
          </a:p>
          <a:p>
            <a:pPr marL="1428750" lvl="2" indent="-514350">
              <a:buClr>
                <a:srgbClr val="C00000"/>
              </a:buClr>
              <a:buFont typeface="+mj-lt"/>
              <a:buAutoNum type="romanLcPeriod"/>
              <a:tabLst>
                <a:tab pos="857250" algn="l"/>
                <a:tab pos="2743200" algn="l"/>
              </a:tabLst>
            </a:pPr>
            <a:r>
              <a:rPr lang="en-US" sz="2200" dirty="0" smtClean="0"/>
              <a:t>the </a:t>
            </a:r>
            <a:r>
              <a:rPr lang="en-US" sz="2200" dirty="0"/>
              <a:t>median</a:t>
            </a:r>
          </a:p>
          <a:p>
            <a:pPr marL="1428750" lvl="2" indent="-514350">
              <a:buClr>
                <a:srgbClr val="C00000"/>
              </a:buClr>
              <a:buFont typeface="+mj-lt"/>
              <a:buAutoNum type="romanLcPeriod"/>
              <a:tabLst>
                <a:tab pos="857250" algn="l"/>
                <a:tab pos="2743200" algn="l"/>
              </a:tabLst>
            </a:pPr>
            <a:r>
              <a:rPr lang="en-US" sz="2200" dirty="0" smtClean="0"/>
              <a:t>the </a:t>
            </a:r>
            <a:r>
              <a:rPr lang="en-US" sz="2200" dirty="0"/>
              <a:t>range.</a:t>
            </a:r>
          </a:p>
          <a:p>
            <a:pPr marL="914400" lvl="1" indent="-457200">
              <a:buClr>
                <a:srgbClr val="C00000"/>
              </a:buClr>
              <a:buFont typeface="+mj-lt"/>
              <a:buAutoNum type="alphaLcPeriod" startAt="2"/>
              <a:tabLst>
                <a:tab pos="857250" algn="l"/>
                <a:tab pos="2743200" algn="l"/>
              </a:tabLst>
            </a:pPr>
            <a:r>
              <a:rPr lang="en-US" sz="2200" dirty="0" smtClean="0"/>
              <a:t>Compare </a:t>
            </a:r>
            <a:r>
              <a:rPr lang="en-US" sz="2200" dirty="0"/>
              <a:t>the two data sets.</a:t>
            </a:r>
          </a:p>
        </p:txBody>
      </p:sp>
      <p:sp>
        <p:nvSpPr>
          <p:cNvPr id="6" name="Rectangle 5"/>
          <p:cNvSpPr/>
          <p:nvPr/>
        </p:nvSpPr>
        <p:spPr>
          <a:xfrm flipH="1">
            <a:off x="5004048" y="1772816"/>
            <a:ext cx="3768847" cy="184665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Q5a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Begin with Set A. The first two numbers are 20 and 27. They have been written backwards on the first row. Do the same for the second row with the next four numbers.</a:t>
            </a:r>
          </a:p>
        </p:txBody>
      </p:sp>
      <p:sp>
        <p:nvSpPr>
          <p:cNvPr id="7" name="Rectangle 6"/>
          <p:cNvSpPr/>
          <p:nvPr/>
        </p:nvSpPr>
        <p:spPr>
          <a:xfrm flipH="1">
            <a:off x="251519" y="6181854"/>
            <a:ext cx="8521375" cy="41549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Q5c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Write about the ranges and medians in your answer.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8424" y="1196752"/>
            <a:ext cx="504056" cy="504056"/>
          </a:xfrm>
          <a:prstGeom prst="rect">
            <a:avLst/>
          </a:prstGeom>
        </p:spPr>
      </p:pic>
      <p:sp>
        <p:nvSpPr>
          <p:cNvPr id="13" name="Rectangle 12"/>
          <p:cNvSpPr/>
          <p:nvPr/>
        </p:nvSpPr>
        <p:spPr>
          <a:xfrm flipH="1">
            <a:off x="5004046" y="3721388"/>
            <a:ext cx="3768847" cy="126188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Q5b </a:t>
            </a:r>
            <a:r>
              <a:rPr lang="en-US" sz="1900" b="1" dirty="0" err="1" smtClean="0">
                <a:solidFill>
                  <a:srgbClr val="C00000"/>
                </a:solidFill>
                <a:latin typeface="Arial" panose="020B0604020202020204" pitchFamily="34" charset="0"/>
                <a:cs typeface="Arial" panose="020B0604020202020204" pitchFamily="34" charset="0"/>
              </a:rPr>
              <a:t>i</a:t>
            </a:r>
            <a:r>
              <a:rPr lang="en-US" sz="1900" b="1" dirty="0" smtClean="0">
                <a:solidFill>
                  <a:srgbClr val="C00000"/>
                </a:solidFill>
                <a:latin typeface="Arial" panose="020B0604020202020204" pitchFamily="34" charset="0"/>
                <a:cs typeface="Arial" panose="020B0604020202020204" pitchFamily="34" charset="0"/>
              </a:rPr>
              <a:t>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The median is the middle value. If there are two middle values, the median is halfway between them.</a:t>
            </a:r>
          </a:p>
        </p:txBody>
      </p:sp>
      <p:sp>
        <p:nvSpPr>
          <p:cNvPr id="14" name="Rectangle 13"/>
          <p:cNvSpPr/>
          <p:nvPr/>
        </p:nvSpPr>
        <p:spPr>
          <a:xfrm flipH="1">
            <a:off x="5004046" y="5085184"/>
            <a:ext cx="3768848" cy="9694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Q5b ii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The range is the difference between the largest and smallest values.</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0903" y="3903667"/>
            <a:ext cx="4651137" cy="677461"/>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0903" y="2728297"/>
            <a:ext cx="4651137" cy="1204759"/>
          </a:xfrm>
          <a:prstGeom prst="rect">
            <a:avLst/>
          </a:prstGeom>
        </p:spPr>
      </p:pic>
    </p:spTree>
    <p:extLst>
      <p:ext uri="{BB962C8B-B14F-4D97-AF65-F5344CB8AC3E}">
        <p14:creationId xmlns:p14="http://schemas.microsoft.com/office/powerpoint/2010/main" val="2773521964"/>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86</a:t>
            </a:r>
            <a:endParaRPr lang="en-GB" sz="1400" b="1" dirty="0">
              <a:latin typeface="Calibri" panose="020F0502020204030204" pitchFamily="34" charset="0"/>
            </a:endParaRPr>
          </a:p>
        </p:txBody>
      </p:sp>
      <p:sp>
        <p:nvSpPr>
          <p:cNvPr id="3" name="Rectangle 2"/>
          <p:cNvSpPr/>
          <p:nvPr/>
        </p:nvSpPr>
        <p:spPr>
          <a:xfrm>
            <a:off x="234859" y="1196752"/>
            <a:ext cx="8585613" cy="861774"/>
          </a:xfrm>
          <a:prstGeom prst="rect">
            <a:avLst/>
          </a:prstGeom>
        </p:spPr>
        <p:txBody>
          <a:bodyPr wrap="square">
            <a:spAutoFit/>
          </a:bodyPr>
          <a:lstStyle/>
          <a:p>
            <a:pPr marL="457200" indent="-457200">
              <a:buClr>
                <a:srgbClr val="C00000"/>
              </a:buClr>
              <a:buFont typeface="+mj-lt"/>
              <a:buAutoNum type="arabicPeriod" startAt="6"/>
              <a:tabLst>
                <a:tab pos="857250" algn="l"/>
                <a:tab pos="2743200" algn="l"/>
              </a:tabLst>
            </a:pPr>
            <a:r>
              <a:rPr lang="en-US" sz="2500" b="1" dirty="0">
                <a:solidFill>
                  <a:srgbClr val="FF0000"/>
                </a:solidFill>
              </a:rPr>
              <a:t>Real</a:t>
            </a:r>
            <a:r>
              <a:rPr lang="en-US" sz="2500" dirty="0"/>
              <a:t> Twenty people record the time, </a:t>
            </a:r>
            <a:r>
              <a:rPr lang="en-US" sz="2500" i="1" dirty="0"/>
              <a:t>t</a:t>
            </a:r>
            <a:r>
              <a:rPr lang="en-US" sz="2500" dirty="0"/>
              <a:t> hours, </a:t>
            </a:r>
            <a:r>
              <a:rPr lang="en-US" sz="2500" dirty="0" smtClean="0"/>
              <a:t>they</a:t>
            </a:r>
            <a:br>
              <a:rPr lang="en-US" sz="2500" dirty="0" smtClean="0"/>
            </a:br>
            <a:r>
              <a:rPr lang="en-US" sz="2500" dirty="0" smtClean="0"/>
              <a:t>spend </a:t>
            </a:r>
            <a:r>
              <a:rPr lang="en-US" sz="2500" dirty="0"/>
              <a:t>on the internet during a day.</a:t>
            </a:r>
            <a:endParaRPr lang="en-US" sz="2500" dirty="0" smtClean="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036" y="1196752"/>
            <a:ext cx="669444" cy="669444"/>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986023192"/>
              </p:ext>
            </p:extLst>
          </p:nvPr>
        </p:nvGraphicFramePr>
        <p:xfrm>
          <a:off x="293340" y="2096264"/>
          <a:ext cx="8593456" cy="1188720"/>
        </p:xfrm>
        <a:graphic>
          <a:graphicData uri="http://schemas.openxmlformats.org/drawingml/2006/table">
            <a:tbl>
              <a:tblPr firstRow="1" bandRow="1">
                <a:tableStyleId>{5940675A-B579-460E-94D1-54222C63F5DA}</a:tableStyleId>
              </a:tblPr>
              <a:tblGrid>
                <a:gridCol w="1974404"/>
                <a:gridCol w="1296144"/>
                <a:gridCol w="1296144"/>
                <a:gridCol w="1296144"/>
                <a:gridCol w="1296144"/>
                <a:gridCol w="1434476"/>
              </a:tblGrid>
              <a:tr h="368083">
                <a:tc>
                  <a:txBody>
                    <a:bodyPr/>
                    <a:lstStyle/>
                    <a:p>
                      <a:r>
                        <a:rPr lang="en-US" sz="2000" b="1" dirty="0" smtClean="0">
                          <a:latin typeface="Arial" panose="020B0604020202020204" pitchFamily="34" charset="0"/>
                          <a:cs typeface="Arial" panose="020B0604020202020204" pitchFamily="34" charset="0"/>
                        </a:rPr>
                        <a:t>Time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0 ≤ </a:t>
                      </a:r>
                      <a:r>
                        <a:rPr lang="en-US" sz="1900" i="1" dirty="0" smtClean="0"/>
                        <a:t>t </a:t>
                      </a:r>
                      <a:r>
                        <a:rPr lang="en-US" sz="1900" dirty="0" smtClean="0"/>
                        <a:t>&lt; 2</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 ≤ </a:t>
                      </a:r>
                      <a:r>
                        <a:rPr lang="en-US" sz="1900" i="1" dirty="0" smtClean="0"/>
                        <a:t>t </a:t>
                      </a:r>
                      <a:r>
                        <a:rPr lang="en-US" sz="1900" dirty="0" smtClean="0"/>
                        <a:t>&lt; 4</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4 ≤ </a:t>
                      </a:r>
                      <a:r>
                        <a:rPr lang="en-US" sz="1900" i="1" dirty="0" smtClean="0"/>
                        <a:t>t </a:t>
                      </a:r>
                      <a:r>
                        <a:rPr lang="en-US" sz="1900" dirty="0" smtClean="0"/>
                        <a:t>&lt; 6</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6 ≤ </a:t>
                      </a:r>
                      <a:r>
                        <a:rPr lang="en-US" sz="1900" i="1" dirty="0" smtClean="0"/>
                        <a:t>t </a:t>
                      </a:r>
                      <a:r>
                        <a:rPr lang="en-US" sz="1900" dirty="0" smtClean="0"/>
                        <a:t>&lt; 8</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8 ≤ </a:t>
                      </a:r>
                      <a:r>
                        <a:rPr lang="en-US" sz="1900" i="1" dirty="0" smtClean="0"/>
                        <a:t>t </a:t>
                      </a:r>
                      <a:r>
                        <a:rPr lang="en-US" sz="1900" dirty="0" smtClean="0"/>
                        <a:t>&lt; 10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83">
                <a:tc>
                  <a:txBody>
                    <a:bodyPr/>
                    <a:lstStyle/>
                    <a:p>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1</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83">
                <a:tc>
                  <a:txBody>
                    <a:bodyPr/>
                    <a:lstStyle/>
                    <a:p>
                      <a:r>
                        <a:rPr lang="en-US" sz="2000" b="1" dirty="0" smtClean="0">
                          <a:latin typeface="Arial" panose="020B0604020202020204" pitchFamily="34" charset="0"/>
                          <a:cs typeface="Arial" panose="020B0604020202020204" pitchFamily="34" charset="0"/>
                        </a:rPr>
                        <a:t>Midpoint</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1</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a:off x="288031" y="3379926"/>
            <a:ext cx="5224289" cy="2785378"/>
          </a:xfrm>
          <a:prstGeom prst="rect">
            <a:avLst/>
          </a:prstGeom>
        </p:spPr>
        <p:txBody>
          <a:bodyPr wrap="square">
            <a:spAutoFit/>
          </a:bodyPr>
          <a:lstStyle/>
          <a:p>
            <a:pPr lvl="1" indent="-457200">
              <a:buClr>
                <a:srgbClr val="C00000"/>
              </a:buClr>
              <a:buFont typeface="+mj-lt"/>
              <a:buAutoNum type="alphaLcPeriod"/>
              <a:tabLst>
                <a:tab pos="2743200" algn="l"/>
              </a:tabLst>
            </a:pPr>
            <a:r>
              <a:rPr lang="en-US" sz="2500" dirty="0"/>
              <a:t>Copy and complete the table to show the midpoints, </a:t>
            </a:r>
          </a:p>
          <a:p>
            <a:pPr lvl="1" indent="-457200">
              <a:buClr>
                <a:srgbClr val="C00000"/>
              </a:buClr>
              <a:buFont typeface="+mj-lt"/>
              <a:buAutoNum type="alphaLcPeriod"/>
              <a:tabLst>
                <a:tab pos="2743200" algn="l"/>
              </a:tabLst>
            </a:pPr>
            <a:r>
              <a:rPr lang="en-US" sz="2500" dirty="0"/>
              <a:t>Copy and complete the frequency polygon.</a:t>
            </a:r>
          </a:p>
          <a:p>
            <a:pPr lvl="1" indent="-457200">
              <a:buClr>
                <a:srgbClr val="C00000"/>
              </a:buClr>
              <a:buFont typeface="+mj-lt"/>
              <a:buAutoNum type="alphaLcPeriod"/>
              <a:tabLst>
                <a:tab pos="2743200" algn="l"/>
              </a:tabLst>
            </a:pPr>
            <a:r>
              <a:rPr lang="en-US" sz="2500" dirty="0"/>
              <a:t>Plot the midpoints on the horizontal axis and frequency on the vertical axis.</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84329" y="3356991"/>
            <a:ext cx="3236143" cy="3170099"/>
          </a:xfrm>
          <a:prstGeom prst="rect">
            <a:avLst/>
          </a:prstGeom>
        </p:spPr>
      </p:pic>
    </p:spTree>
    <p:extLst>
      <p:ext uri="{BB962C8B-B14F-4D97-AF65-F5344CB8AC3E}">
        <p14:creationId xmlns:p14="http://schemas.microsoft.com/office/powerpoint/2010/main" val="1880181711"/>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86</a:t>
            </a:r>
            <a:endParaRPr lang="en-GB" sz="1400" b="1" dirty="0">
              <a:latin typeface="Calibri" panose="020F0502020204030204" pitchFamily="34" charset="0"/>
            </a:endParaRPr>
          </a:p>
        </p:txBody>
      </p:sp>
      <p:sp>
        <p:nvSpPr>
          <p:cNvPr id="3" name="Rectangle 2"/>
          <p:cNvSpPr/>
          <p:nvPr/>
        </p:nvSpPr>
        <p:spPr>
          <a:xfrm>
            <a:off x="234859" y="1196752"/>
            <a:ext cx="8585613" cy="830997"/>
          </a:xfrm>
          <a:prstGeom prst="rect">
            <a:avLst/>
          </a:prstGeom>
        </p:spPr>
        <p:txBody>
          <a:bodyPr wrap="square">
            <a:spAutoFit/>
          </a:bodyPr>
          <a:lstStyle/>
          <a:p>
            <a:pPr marL="457200" indent="-457200">
              <a:buClr>
                <a:srgbClr val="C00000"/>
              </a:buClr>
              <a:buFont typeface="+mj-lt"/>
              <a:buAutoNum type="arabicPeriod" startAt="7"/>
              <a:tabLst>
                <a:tab pos="857250" algn="l"/>
                <a:tab pos="2743200" algn="l"/>
              </a:tabLst>
            </a:pPr>
            <a:r>
              <a:rPr lang="en-US" sz="2400" dirty="0" smtClean="0"/>
              <a:t>The </a:t>
            </a:r>
            <a:r>
              <a:rPr lang="en-US" sz="2400" dirty="0"/>
              <a:t>frequency polygon shows the length (in </a:t>
            </a:r>
            <a:r>
              <a:rPr lang="en-US" sz="2400" dirty="0" smtClean="0"/>
              <a:t/>
            </a:r>
            <a:br>
              <a:rPr lang="en-US" sz="2400" dirty="0" smtClean="0"/>
            </a:br>
            <a:r>
              <a:rPr lang="en-US" sz="2400" dirty="0" smtClean="0"/>
              <a:t>minutes</a:t>
            </a:r>
            <a:r>
              <a:rPr lang="en-US" sz="2400" dirty="0"/>
              <a:t>) of 15 songs</a:t>
            </a:r>
            <a:r>
              <a:rPr lang="en-US" sz="2400" dirty="0" smtClean="0"/>
              <a: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036" y="1196752"/>
            <a:ext cx="669444" cy="669444"/>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849621343"/>
              </p:ext>
            </p:extLst>
          </p:nvPr>
        </p:nvGraphicFramePr>
        <p:xfrm>
          <a:off x="293340" y="2060456"/>
          <a:ext cx="8593456" cy="1188720"/>
        </p:xfrm>
        <a:graphic>
          <a:graphicData uri="http://schemas.openxmlformats.org/drawingml/2006/table">
            <a:tbl>
              <a:tblPr firstRow="1" bandRow="1">
                <a:tableStyleId>{5940675A-B579-460E-94D1-54222C63F5DA}</a:tableStyleId>
              </a:tblPr>
              <a:tblGrid>
                <a:gridCol w="1974404"/>
                <a:gridCol w="1296144"/>
                <a:gridCol w="1296144"/>
                <a:gridCol w="1296144"/>
                <a:gridCol w="1296144"/>
                <a:gridCol w="1434476"/>
              </a:tblGrid>
              <a:tr h="368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Midpoint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0.5</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1.5</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83">
                <a:tc>
                  <a:txBody>
                    <a:bodyPr/>
                    <a:lstStyle/>
                    <a:p>
                      <a:r>
                        <a:rPr lang="en-US" sz="2000" b="1" dirty="0" smtClean="0">
                          <a:latin typeface="Arial" panose="020B0604020202020204" pitchFamily="34" charset="0"/>
                          <a:cs typeface="Arial" panose="020B0604020202020204" pitchFamily="34" charset="0"/>
                        </a:rPr>
                        <a:t>Interval</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0 ≤ </a:t>
                      </a:r>
                      <a:r>
                        <a:rPr lang="en-US" sz="1900" i="1" dirty="0" smtClean="0"/>
                        <a:t>t </a:t>
                      </a:r>
                      <a:r>
                        <a:rPr lang="en-US" sz="1900" dirty="0" smtClean="0"/>
                        <a:t>&lt; 1</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1 ≤ </a:t>
                      </a:r>
                      <a:r>
                        <a:rPr lang="en-US" sz="1900" i="1" dirty="0" smtClean="0"/>
                        <a:t>t </a:t>
                      </a:r>
                      <a:r>
                        <a:rPr lang="en-US" sz="1900" dirty="0" smtClean="0"/>
                        <a:t>&lt; 2</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083">
                <a:tc>
                  <a:txBody>
                    <a:bodyPr/>
                    <a:lstStyle/>
                    <a:p>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1</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528" y="3381049"/>
            <a:ext cx="5360509" cy="3216303"/>
          </a:xfrm>
          <a:prstGeom prst="rect">
            <a:avLst/>
          </a:prstGeom>
        </p:spPr>
      </p:pic>
      <p:sp>
        <p:nvSpPr>
          <p:cNvPr id="18" name="Rectangle 17"/>
          <p:cNvSpPr/>
          <p:nvPr/>
        </p:nvSpPr>
        <p:spPr>
          <a:xfrm flipH="1">
            <a:off x="5796134" y="3378185"/>
            <a:ext cx="2976760" cy="213904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Q7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The midpoints are the values shown on the horizontal axis on the graph</a:t>
            </a:r>
            <a:r>
              <a:rPr lang="en-US" sz="1900" dirty="0" smtClean="0">
                <a:solidFill>
                  <a:schemeClr val="tx1"/>
                </a:solidFill>
                <a:latin typeface="Arial" panose="020B0604020202020204" pitchFamily="34" charset="0"/>
                <a:cs typeface="Arial" panose="020B0604020202020204" pitchFamily="34" charset="0"/>
              </a:rPr>
              <a:t>. The </a:t>
            </a:r>
            <a:r>
              <a:rPr lang="en-US" sz="1900" dirty="0">
                <a:solidFill>
                  <a:schemeClr val="tx1"/>
                </a:solidFill>
                <a:latin typeface="Arial" panose="020B0604020202020204" pitchFamily="34" charset="0"/>
                <a:cs typeface="Arial" panose="020B0604020202020204" pitchFamily="34" charset="0"/>
              </a:rPr>
              <a:t>frequencies are the values shown on the vertical axis on the graph</a:t>
            </a:r>
            <a:r>
              <a:rPr lang="en-US" sz="1900" dirty="0" smtClean="0">
                <a:solidFill>
                  <a:schemeClr val="tx1"/>
                </a:solidFill>
                <a:latin typeface="Arial" panose="020B0604020202020204" pitchFamily="34" charset="0"/>
                <a:cs typeface="Arial" panose="020B0604020202020204" pitchFamily="34" charset="0"/>
              </a:rPr>
              <a:t>.</a:t>
            </a:r>
            <a:endParaRPr lang="en-US" sz="19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flipH="1">
            <a:off x="5796135" y="5848236"/>
            <a:ext cx="2976757"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Q7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Check that the frequencies add up to 15.</a:t>
            </a:r>
          </a:p>
        </p:txBody>
      </p:sp>
    </p:spTree>
    <p:extLst>
      <p:ext uri="{BB962C8B-B14F-4D97-AF65-F5344CB8AC3E}">
        <p14:creationId xmlns:p14="http://schemas.microsoft.com/office/powerpoint/2010/main" val="2495836865"/>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86</a:t>
            </a:r>
            <a:endParaRPr lang="en-GB" sz="1400" b="1" dirty="0">
              <a:latin typeface="Calibri" panose="020F0502020204030204" pitchFamily="34" charset="0"/>
            </a:endParaRPr>
          </a:p>
        </p:txBody>
      </p:sp>
      <p:sp>
        <p:nvSpPr>
          <p:cNvPr id="3" name="Rectangle 2"/>
          <p:cNvSpPr/>
          <p:nvPr/>
        </p:nvSpPr>
        <p:spPr>
          <a:xfrm>
            <a:off x="234859" y="1196752"/>
            <a:ext cx="5273245" cy="2862322"/>
          </a:xfrm>
          <a:prstGeom prst="rect">
            <a:avLst/>
          </a:prstGeom>
        </p:spPr>
        <p:txBody>
          <a:bodyPr wrap="square">
            <a:spAutoFit/>
          </a:bodyPr>
          <a:lstStyle/>
          <a:p>
            <a:pPr>
              <a:buClr>
                <a:srgbClr val="C00000"/>
              </a:buClr>
              <a:tabLst>
                <a:tab pos="857250" algn="l"/>
                <a:tab pos="2743200" algn="l"/>
              </a:tabLst>
            </a:pPr>
            <a:r>
              <a:rPr lang="en-US" sz="2000" b="1" dirty="0">
                <a:solidFill>
                  <a:srgbClr val="FF0000"/>
                </a:solidFill>
              </a:rPr>
              <a:t>Averages and range </a:t>
            </a:r>
            <a:endParaRPr lang="en-US" sz="2000" b="1" dirty="0" smtClean="0">
              <a:solidFill>
                <a:srgbClr val="FF0000"/>
              </a:solidFill>
            </a:endParaRPr>
          </a:p>
          <a:p>
            <a:pPr marL="342900" indent="-342900">
              <a:buClr>
                <a:srgbClr val="C00000"/>
              </a:buClr>
              <a:buFont typeface="+mj-lt"/>
              <a:buAutoNum type="arabicPeriod"/>
              <a:tabLst>
                <a:tab pos="857250" algn="l"/>
                <a:tab pos="2743200" algn="l"/>
              </a:tabLst>
            </a:pPr>
            <a:r>
              <a:rPr lang="en-US" sz="2000" dirty="0" smtClean="0"/>
              <a:t>Jason </a:t>
            </a:r>
            <a:r>
              <a:rPr lang="en-US" sz="2000" dirty="0"/>
              <a:t>records the following lengths during a physics </a:t>
            </a:r>
            <a:r>
              <a:rPr lang="en-US" sz="2000" dirty="0" smtClean="0"/>
              <a:t>experiment.</a:t>
            </a:r>
            <a:br>
              <a:rPr lang="en-US" sz="2000" dirty="0" smtClean="0"/>
            </a:br>
            <a:r>
              <a:rPr lang="en-US" sz="2000" dirty="0" smtClean="0"/>
              <a:t>3.4cm</a:t>
            </a:r>
            <a:r>
              <a:rPr lang="en-US" sz="2000" dirty="0"/>
              <a:t>, 5.8 cm, 2.9cm, 4.8cm, 46cm, 5.8cm </a:t>
            </a:r>
            <a:endParaRPr lang="en-US" sz="2000" dirty="0" smtClean="0"/>
          </a:p>
          <a:p>
            <a:pPr marL="342900" lvl="1" indent="-342900">
              <a:buClr>
                <a:srgbClr val="C00000"/>
              </a:buClr>
              <a:buFont typeface="+mj-lt"/>
              <a:buAutoNum type="alphaLcPeriod"/>
              <a:tabLst>
                <a:tab pos="2743200" algn="l"/>
              </a:tabLst>
            </a:pPr>
            <a:r>
              <a:rPr lang="en-US" sz="2000" dirty="0" smtClean="0"/>
              <a:t>Which </a:t>
            </a:r>
            <a:r>
              <a:rPr lang="en-US" sz="2000" dirty="0"/>
              <a:t>one of these values is an outlier? </a:t>
            </a:r>
            <a:endParaRPr lang="en-US" sz="2000" dirty="0" smtClean="0"/>
          </a:p>
          <a:p>
            <a:pPr marL="342900" lvl="1" indent="-342900">
              <a:buClr>
                <a:srgbClr val="C00000"/>
              </a:buClr>
              <a:buFont typeface="+mj-lt"/>
              <a:buAutoNum type="alphaLcPeriod"/>
              <a:tabLst>
                <a:tab pos="2743200" algn="l"/>
              </a:tabLst>
            </a:pPr>
            <a:r>
              <a:rPr lang="en-US" sz="2000" dirty="0" smtClean="0"/>
              <a:t>Explain </a:t>
            </a:r>
            <a:r>
              <a:rPr lang="en-US" sz="2000" dirty="0"/>
              <a:t>why it is appropriate to remove this outlier from the data set</a:t>
            </a:r>
            <a:r>
              <a:rPr lang="en-US" sz="2000" dirty="0" smtClean="0"/>
              <a:t>.</a:t>
            </a:r>
          </a:p>
          <a:p>
            <a:pPr marL="342900" lvl="1" indent="-342900">
              <a:buClr>
                <a:srgbClr val="C00000"/>
              </a:buClr>
              <a:buFont typeface="+mj-lt"/>
              <a:buAutoNum type="alphaLcPeriod"/>
              <a:tabLst>
                <a:tab pos="2743200" algn="l"/>
              </a:tabLst>
            </a:pPr>
            <a:r>
              <a:rPr lang="en-US" sz="2000" dirty="0"/>
              <a:t>Calculate the range.</a:t>
            </a:r>
            <a:endParaRPr lang="en-US" sz="2000" dirty="0" smtClean="0"/>
          </a:p>
        </p:txBody>
      </p:sp>
      <p:sp>
        <p:nvSpPr>
          <p:cNvPr id="18" name="Rectangle 17"/>
          <p:cNvSpPr/>
          <p:nvPr/>
        </p:nvSpPr>
        <p:spPr>
          <a:xfrm flipH="1">
            <a:off x="251521" y="4100305"/>
            <a:ext cx="5209008"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Q1a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Look at the list and find a value that is much bigger that the rest.</a:t>
            </a:r>
          </a:p>
        </p:txBody>
      </p:sp>
      <p:sp>
        <p:nvSpPr>
          <p:cNvPr id="19" name="Rectangle 18"/>
          <p:cNvSpPr/>
          <p:nvPr/>
        </p:nvSpPr>
        <p:spPr>
          <a:xfrm flipH="1">
            <a:off x="251520" y="4869160"/>
            <a:ext cx="5209008" cy="9694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Q1b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Outliers can be removed if you think they are clear errors. What do you think Jason might have done here?</a:t>
            </a:r>
          </a:p>
        </p:txBody>
      </p:sp>
      <p:sp>
        <p:nvSpPr>
          <p:cNvPr id="10" name="Rectangle 9"/>
          <p:cNvSpPr/>
          <p:nvPr/>
        </p:nvSpPr>
        <p:spPr>
          <a:xfrm flipH="1">
            <a:off x="275953" y="5920244"/>
            <a:ext cx="5209008"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Q1c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Do not include the outlier value in your calculation.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51592"/>
          </a:xfrm>
          <a:prstGeom prst="rect">
            <a:avLst/>
          </a:prstGeom>
        </p:spPr>
      </p:pic>
    </p:spTree>
    <p:extLst>
      <p:ext uri="{BB962C8B-B14F-4D97-AF65-F5344CB8AC3E}">
        <p14:creationId xmlns:p14="http://schemas.microsoft.com/office/powerpoint/2010/main" val="4028735093"/>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87</a:t>
            </a:r>
            <a:endParaRPr lang="en-GB" sz="1400" b="1" dirty="0">
              <a:latin typeface="Calibri" panose="020F0502020204030204" pitchFamily="34" charset="0"/>
            </a:endParaRPr>
          </a:p>
        </p:txBody>
      </p:sp>
      <p:sp>
        <p:nvSpPr>
          <p:cNvPr id="3" name="Rectangle 2"/>
          <p:cNvSpPr/>
          <p:nvPr/>
        </p:nvSpPr>
        <p:spPr>
          <a:xfrm>
            <a:off x="251520" y="1196752"/>
            <a:ext cx="8517266" cy="2031325"/>
          </a:xfrm>
          <a:prstGeom prst="rect">
            <a:avLst/>
          </a:prstGeom>
        </p:spPr>
        <p:txBody>
          <a:bodyPr wrap="square">
            <a:spAutoFit/>
          </a:bodyPr>
          <a:lstStyle/>
          <a:p>
            <a:pPr marL="457200" indent="-457200">
              <a:buClr>
                <a:srgbClr val="C00000"/>
              </a:buClr>
              <a:buFont typeface="+mj-lt"/>
              <a:buAutoNum type="arabicPeriod" startAt="2"/>
              <a:tabLst>
                <a:tab pos="857250" algn="l"/>
                <a:tab pos="2743200" algn="l"/>
              </a:tabLst>
            </a:pPr>
            <a:r>
              <a:rPr lang="en-US" sz="2100" b="1" dirty="0" smtClean="0">
                <a:solidFill>
                  <a:srgbClr val="FF0000"/>
                </a:solidFill>
              </a:rPr>
              <a:t>STEM </a:t>
            </a:r>
            <a:r>
              <a:rPr lang="en-US" sz="2100" dirty="0"/>
              <a:t>A zoologist measures the lengths of 50 snakes (to the nearest cm</a:t>
            </a:r>
            <a:r>
              <a:rPr lang="en-US" sz="2100" dirty="0" smtClean="0"/>
              <a:t>).</a:t>
            </a:r>
            <a:r>
              <a:rPr lang="en-US" sz="2100" dirty="0"/>
              <a:t> </a:t>
            </a:r>
            <a:r>
              <a:rPr lang="en-US" sz="2100" dirty="0" smtClean="0"/>
              <a:t>On </a:t>
            </a:r>
            <a:r>
              <a:rPr lang="en-US" sz="2100" dirty="0"/>
              <a:t>a copy of the table</a:t>
            </a:r>
          </a:p>
          <a:p>
            <a:pPr marL="742950" indent="-342900">
              <a:buClr>
                <a:srgbClr val="C00000"/>
              </a:buClr>
              <a:buFont typeface="+mj-lt"/>
              <a:buAutoNum type="alphaLcPeriod"/>
              <a:tabLst>
                <a:tab pos="2743200" algn="l"/>
              </a:tabLst>
            </a:pPr>
            <a:r>
              <a:rPr lang="en-US" sz="2100" dirty="0" smtClean="0"/>
              <a:t>complete </a:t>
            </a:r>
            <a:r>
              <a:rPr lang="en-US" sz="2100" dirty="0"/>
              <a:t>the third column to show the midpoints </a:t>
            </a:r>
            <a:r>
              <a:rPr lang="en-US" sz="2100" dirty="0" smtClean="0"/>
              <a:t>of each </a:t>
            </a:r>
            <a:r>
              <a:rPr lang="en-US" sz="2100" dirty="0"/>
              <a:t>class</a:t>
            </a:r>
          </a:p>
          <a:p>
            <a:pPr marL="742950" indent="-342900">
              <a:buClr>
                <a:srgbClr val="C00000"/>
              </a:buClr>
              <a:buFont typeface="+mj-lt"/>
              <a:buAutoNum type="alphaLcPeriod"/>
              <a:tabLst>
                <a:tab pos="2743200" algn="l"/>
              </a:tabLst>
            </a:pPr>
            <a:r>
              <a:rPr lang="en-US" sz="2100" dirty="0" smtClean="0"/>
              <a:t>complete </a:t>
            </a:r>
            <a:r>
              <a:rPr lang="en-US" sz="2100" dirty="0"/>
              <a:t>the </a:t>
            </a:r>
            <a:r>
              <a:rPr lang="en-US" sz="2100" dirty="0" smtClean="0"/>
              <a:t>4</a:t>
            </a:r>
            <a:r>
              <a:rPr lang="en-US" sz="2100" baseline="30000" dirty="0" smtClean="0"/>
              <a:t>th</a:t>
            </a:r>
            <a:r>
              <a:rPr lang="en-US" sz="2100" dirty="0" smtClean="0"/>
              <a:t> column </a:t>
            </a:r>
            <a:r>
              <a:rPr lang="en-US" sz="2100" dirty="0"/>
              <a:t>to find the total length of all the snakes</a:t>
            </a:r>
          </a:p>
          <a:p>
            <a:pPr marL="742950" indent="-342900">
              <a:buClr>
                <a:srgbClr val="C00000"/>
              </a:buClr>
              <a:buFont typeface="+mj-lt"/>
              <a:buAutoNum type="alphaLcPeriod"/>
              <a:tabLst>
                <a:tab pos="2743200" algn="l"/>
              </a:tabLst>
            </a:pPr>
            <a:r>
              <a:rPr lang="en-US" sz="2100" dirty="0"/>
              <a:t>use your answer to part b to work out the </a:t>
            </a:r>
            <a:r>
              <a:rPr lang="en-US" sz="2100" dirty="0" smtClean="0"/>
              <a:t/>
            </a:r>
            <a:br>
              <a:rPr lang="en-US" sz="2100" dirty="0" smtClean="0"/>
            </a:br>
            <a:r>
              <a:rPr lang="en-US" sz="2100" dirty="0" smtClean="0"/>
              <a:t>mean </a:t>
            </a:r>
            <a:r>
              <a:rPr lang="en-US" sz="2100" dirty="0"/>
              <a:t>length...</a:t>
            </a:r>
            <a:endParaRPr lang="en-US" sz="2100" dirty="0" smtClean="0"/>
          </a:p>
        </p:txBody>
      </p:sp>
      <p:sp>
        <p:nvSpPr>
          <p:cNvPr id="18" name="Rectangle 17"/>
          <p:cNvSpPr/>
          <p:nvPr/>
        </p:nvSpPr>
        <p:spPr>
          <a:xfrm flipH="1">
            <a:off x="6372200" y="2730693"/>
            <a:ext cx="2448272" cy="235449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Q2a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To find the mid </a:t>
            </a:r>
            <a:r>
              <a:rPr lang="en-US" sz="2100" dirty="0" smtClean="0">
                <a:solidFill>
                  <a:schemeClr val="tx1"/>
                </a:solidFill>
                <a:latin typeface="Arial" panose="020B0604020202020204" pitchFamily="34" charset="0"/>
                <a:cs typeface="Arial" panose="020B0604020202020204" pitchFamily="34" charset="0"/>
              </a:rPr>
              <a:t>point </a:t>
            </a:r>
            <a:r>
              <a:rPr lang="en-US" sz="2100" dirty="0">
                <a:solidFill>
                  <a:schemeClr val="tx1"/>
                </a:solidFill>
                <a:latin typeface="Arial" panose="020B0604020202020204" pitchFamily="34" charset="0"/>
                <a:cs typeface="Arial" panose="020B0604020202020204" pitchFamily="34" charset="0"/>
              </a:rPr>
              <a:t>of 20 ≤</a:t>
            </a:r>
            <a:r>
              <a:rPr lang="en-US" sz="2100" dirty="0" smtClean="0">
                <a:solidFill>
                  <a:schemeClr val="tx1"/>
                </a:solidFill>
                <a:latin typeface="Arial" panose="020B0604020202020204" pitchFamily="34" charset="0"/>
                <a:cs typeface="Arial" panose="020B0604020202020204" pitchFamily="34" charset="0"/>
              </a:rPr>
              <a:t> </a:t>
            </a:r>
            <a:r>
              <a:rPr lang="en-US" sz="2100" i="1" dirty="0">
                <a:solidFill>
                  <a:schemeClr val="tx1"/>
                </a:solidFill>
                <a:latin typeface="Arial" panose="020B0604020202020204" pitchFamily="34" charset="0"/>
                <a:cs typeface="Arial" panose="020B0604020202020204" pitchFamily="34" charset="0"/>
              </a:rPr>
              <a:t>L</a:t>
            </a:r>
            <a:r>
              <a:rPr lang="en-US" sz="2100" dirty="0">
                <a:solidFill>
                  <a:schemeClr val="tx1"/>
                </a:solidFill>
                <a:latin typeface="Arial" panose="020B0604020202020204" pitchFamily="34" charset="0"/>
                <a:cs typeface="Arial" panose="020B0604020202020204" pitchFamily="34" charset="0"/>
              </a:rPr>
              <a:t> &lt;30, add the endpoints and divide by 2:</a:t>
            </a:r>
          </a:p>
          <a:p>
            <a:r>
              <a:rPr lang="en-US" sz="2100" dirty="0">
                <a:solidFill>
                  <a:schemeClr val="tx1"/>
                </a:solidFill>
                <a:latin typeface="Arial" panose="020B0604020202020204" pitchFamily="34" charset="0"/>
                <a:cs typeface="Arial" panose="020B0604020202020204" pitchFamily="34" charset="0"/>
              </a:rPr>
              <a:t>20 + 30 = 50 </a:t>
            </a:r>
            <a:endParaRPr lang="en-US" sz="2100" dirty="0" smtClean="0">
              <a:solidFill>
                <a:schemeClr val="tx1"/>
              </a:solidFill>
              <a:latin typeface="Arial" panose="020B0604020202020204" pitchFamily="34" charset="0"/>
              <a:cs typeface="Arial" panose="020B0604020202020204" pitchFamily="34" charset="0"/>
            </a:endParaRPr>
          </a:p>
          <a:p>
            <a:r>
              <a:rPr lang="en-US" sz="2100" dirty="0" smtClean="0">
                <a:solidFill>
                  <a:schemeClr val="tx1"/>
                </a:solidFill>
                <a:latin typeface="Arial" panose="020B0604020202020204" pitchFamily="34" charset="0"/>
                <a:cs typeface="Arial" panose="020B0604020202020204" pitchFamily="34" charset="0"/>
              </a:rPr>
              <a:t>50 ÷ </a:t>
            </a:r>
            <a:r>
              <a:rPr lang="en-US" sz="2100" dirty="0">
                <a:solidFill>
                  <a:schemeClr val="tx1"/>
                </a:solidFill>
                <a:latin typeface="Arial" panose="020B0604020202020204" pitchFamily="34" charset="0"/>
                <a:cs typeface="Arial" panose="020B0604020202020204" pitchFamily="34" charset="0"/>
              </a:rPr>
              <a:t>2 = 25</a:t>
            </a:r>
          </a:p>
        </p:txBody>
      </p:sp>
      <p:graphicFrame>
        <p:nvGraphicFramePr>
          <p:cNvPr id="9" name="Table 8"/>
          <p:cNvGraphicFramePr>
            <a:graphicFrameLocks noGrp="1"/>
          </p:cNvGraphicFramePr>
          <p:nvPr>
            <p:extLst>
              <p:ext uri="{D42A27DB-BD31-4B8C-83A1-F6EECF244321}">
                <p14:modId xmlns:p14="http://schemas.microsoft.com/office/powerpoint/2010/main" val="2736879431"/>
              </p:ext>
            </p:extLst>
          </p:nvPr>
        </p:nvGraphicFramePr>
        <p:xfrm>
          <a:off x="323528" y="3324944"/>
          <a:ext cx="5904656" cy="3200400"/>
        </p:xfrm>
        <a:graphic>
          <a:graphicData uri="http://schemas.openxmlformats.org/drawingml/2006/table">
            <a:tbl>
              <a:tblPr firstRow="1" bandRow="1">
                <a:tableStyleId>{5940675A-B579-460E-94D1-54222C63F5DA}</a:tableStyleId>
              </a:tblPr>
              <a:tblGrid>
                <a:gridCol w="1512168"/>
                <a:gridCol w="1440160"/>
                <a:gridCol w="1224136"/>
                <a:gridCol w="1728192"/>
              </a:tblGrid>
              <a:tr h="313628">
                <a:tc>
                  <a:txBody>
                    <a:bodyPr/>
                    <a:lstStyle/>
                    <a:p>
                      <a:pPr algn="ctr"/>
                      <a:r>
                        <a:rPr lang="en-US" sz="2100" b="1" i="0" dirty="0" smtClean="0">
                          <a:latin typeface="Arial" panose="020B0604020202020204" pitchFamily="34" charset="0"/>
                          <a:cs typeface="Arial" panose="020B0604020202020204" pitchFamily="34" charset="0"/>
                        </a:rPr>
                        <a:t>Length (</a:t>
                      </a:r>
                      <a:r>
                        <a:rPr lang="en-US" sz="2100" b="1" i="1" dirty="0" smtClean="0">
                          <a:latin typeface="Arial" panose="020B0604020202020204" pitchFamily="34" charset="0"/>
                          <a:cs typeface="Arial" panose="020B0604020202020204" pitchFamily="34" charset="0"/>
                        </a:rPr>
                        <a:t>L</a:t>
                      </a:r>
                      <a:r>
                        <a:rPr lang="en-US" sz="2100" b="1" i="0" dirty="0" smtClean="0">
                          <a:latin typeface="Arial" panose="020B0604020202020204" pitchFamily="34" charset="0"/>
                          <a:cs typeface="Arial" panose="020B0604020202020204" pitchFamily="34" charset="0"/>
                        </a:rPr>
                        <a:t> cm)</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dirty="0" smtClean="0">
                          <a:latin typeface="Arial" panose="020B0604020202020204" pitchFamily="34" charset="0"/>
                          <a:cs typeface="Arial" panose="020B0604020202020204" pitchFamily="34" charset="0"/>
                        </a:rPr>
                        <a:t>Frequency</a:t>
                      </a:r>
                      <a:endParaRPr lang="en-US" sz="21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i="0" smtClean="0">
                          <a:latin typeface="Arial" panose="020B0604020202020204" pitchFamily="34" charset="0"/>
                          <a:cs typeface="Arial" panose="020B0604020202020204" pitchFamily="34" charset="0"/>
                        </a:rPr>
                        <a:t>Midpoint</a:t>
                      </a:r>
                      <a:endParaRPr lang="en-US" sz="21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i="0" smtClean="0">
                          <a:latin typeface="Arial" panose="020B0604020202020204" pitchFamily="34" charset="0"/>
                          <a:cs typeface="Arial" panose="020B0604020202020204" pitchFamily="34" charset="0"/>
                        </a:rPr>
                        <a:t>Frequency x Midpoint</a:t>
                      </a:r>
                      <a:endParaRPr lang="en-US" sz="21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100" dirty="0" smtClean="0">
                          <a:latin typeface="Arial" panose="020B0604020202020204" pitchFamily="34" charset="0"/>
                          <a:cs typeface="Arial" panose="020B0604020202020204" pitchFamily="34" charset="0"/>
                        </a:rPr>
                        <a:t>0 ≤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&lt; 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7 x</a:t>
                      </a:r>
                      <a:r>
                        <a:rPr lang="en-US" sz="2100" baseline="0" dirty="0" smtClean="0">
                          <a:latin typeface="Arial" panose="020B0604020202020204" pitchFamily="34" charset="0"/>
                          <a:cs typeface="Arial" panose="020B0604020202020204" pitchFamily="34" charset="0"/>
                        </a:rPr>
                        <a:t> 5 = 35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10 ≤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&lt; 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12</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12 x 15</a:t>
                      </a:r>
                      <a:r>
                        <a:rPr lang="en-US" sz="2100" baseline="0" dirty="0" smtClean="0">
                          <a:latin typeface="Arial" panose="020B0604020202020204" pitchFamily="34" charset="0"/>
                          <a:cs typeface="Arial" panose="020B0604020202020204" pitchFamily="34" charset="0"/>
                        </a:rPr>
                        <a:t> = 180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20 ≤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&lt; 30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30 ≤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&lt; 40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40 ≤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&lt; 50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smtClean="0">
                          <a:latin typeface="Arial" panose="020B0604020202020204" pitchFamily="34" charset="0"/>
                          <a:cs typeface="Arial" panose="020B0604020202020204" pitchFamily="34" charset="0"/>
                        </a:rPr>
                        <a:t>Total</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50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Rectangle 11"/>
          <p:cNvSpPr/>
          <p:nvPr/>
        </p:nvSpPr>
        <p:spPr>
          <a:xfrm flipH="1">
            <a:off x="6372200" y="5157192"/>
            <a:ext cx="2448272"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Q2c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Divide the total length by the total number of snakes.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936" y="1196190"/>
            <a:ext cx="576626" cy="576626"/>
          </a:xfrm>
          <a:prstGeom prst="rect">
            <a:avLst/>
          </a:prstGeom>
        </p:spPr>
      </p:pic>
    </p:spTree>
    <p:extLst>
      <p:ext uri="{BB962C8B-B14F-4D97-AF65-F5344CB8AC3E}">
        <p14:creationId xmlns:p14="http://schemas.microsoft.com/office/powerpoint/2010/main" val="739396025"/>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87</a:t>
            </a:r>
            <a:endParaRPr lang="en-GB" sz="1400" b="1" dirty="0">
              <a:latin typeface="Calibri" panose="020F0502020204030204" pitchFamily="34" charset="0"/>
            </a:endParaRPr>
          </a:p>
        </p:txBody>
      </p:sp>
      <p:sp>
        <p:nvSpPr>
          <p:cNvPr id="3" name="Rectangle 2"/>
          <p:cNvSpPr/>
          <p:nvPr/>
        </p:nvSpPr>
        <p:spPr>
          <a:xfrm>
            <a:off x="251520" y="1196752"/>
            <a:ext cx="8517266" cy="1708160"/>
          </a:xfrm>
          <a:prstGeom prst="rect">
            <a:avLst/>
          </a:prstGeom>
        </p:spPr>
        <p:txBody>
          <a:bodyPr wrap="square">
            <a:spAutoFit/>
          </a:bodyPr>
          <a:lstStyle/>
          <a:p>
            <a:pPr marL="457200" indent="-457200">
              <a:buClr>
                <a:srgbClr val="C00000"/>
              </a:buClr>
              <a:buFont typeface="+mj-lt"/>
              <a:buAutoNum type="arabicPeriod" startAt="3"/>
              <a:tabLst>
                <a:tab pos="857250" algn="l"/>
                <a:tab pos="2743200" algn="l"/>
              </a:tabLst>
            </a:pPr>
            <a:r>
              <a:rPr lang="en-US" sz="2100" b="1" dirty="0" smtClean="0">
                <a:solidFill>
                  <a:srgbClr val="FF0000"/>
                </a:solidFill>
              </a:rPr>
              <a:t>Real </a:t>
            </a:r>
            <a:r>
              <a:rPr lang="en-US" sz="2100" dirty="0" smtClean="0"/>
              <a:t>A </a:t>
            </a:r>
            <a:r>
              <a:rPr lang="en-US" sz="2100" dirty="0"/>
              <a:t>speed camera records the speeds of passing cars </a:t>
            </a:r>
            <a:r>
              <a:rPr lang="en-US" sz="2100" dirty="0" smtClean="0"/>
              <a:t/>
            </a:r>
            <a:br>
              <a:rPr lang="en-US" sz="2100" dirty="0" smtClean="0"/>
            </a:br>
            <a:r>
              <a:rPr lang="en-US" sz="2100" dirty="0" smtClean="0"/>
              <a:t>during the </a:t>
            </a:r>
            <a:r>
              <a:rPr lang="en-US" sz="2100" dirty="0"/>
              <a:t>morning rush hour.</a:t>
            </a:r>
          </a:p>
          <a:p>
            <a:pPr marL="857250" indent="-457200">
              <a:buClr>
                <a:srgbClr val="C00000"/>
              </a:buClr>
              <a:buFont typeface="+mj-lt"/>
              <a:buAutoNum type="alphaLcPeriod"/>
              <a:tabLst>
                <a:tab pos="2743200" algn="l"/>
              </a:tabLst>
            </a:pPr>
            <a:r>
              <a:rPr lang="en-US" sz="2100" dirty="0"/>
              <a:t>How many cars were there altogether? </a:t>
            </a:r>
            <a:endParaRPr lang="en-US" sz="2100" dirty="0" smtClean="0"/>
          </a:p>
          <a:p>
            <a:pPr marL="857250" indent="-457200">
              <a:buClr>
                <a:srgbClr val="C00000"/>
              </a:buClr>
              <a:buFont typeface="+mj-lt"/>
              <a:buAutoNum type="alphaLcPeriod"/>
              <a:tabLst>
                <a:tab pos="2743200" algn="l"/>
              </a:tabLst>
            </a:pPr>
            <a:r>
              <a:rPr lang="en-US" sz="2100" dirty="0" smtClean="0"/>
              <a:t>What </a:t>
            </a:r>
            <a:r>
              <a:rPr lang="en-US" sz="2100" dirty="0"/>
              <a:t>percentage of cars broke the speed limit of 30 mph? </a:t>
            </a:r>
            <a:endParaRPr lang="en-US" sz="2100" dirty="0" smtClean="0"/>
          </a:p>
          <a:p>
            <a:pPr marL="857250" indent="-457200">
              <a:buClr>
                <a:srgbClr val="C00000"/>
              </a:buClr>
              <a:buFont typeface="+mj-lt"/>
              <a:buAutoNum type="alphaLcPeriod"/>
              <a:tabLst>
                <a:tab pos="2743200" algn="l"/>
              </a:tabLst>
            </a:pPr>
            <a:r>
              <a:rPr lang="en-US" sz="2100" dirty="0" smtClean="0"/>
              <a:t>Copy </a:t>
            </a:r>
            <a:r>
              <a:rPr lang="en-US" sz="2100" dirty="0"/>
              <a:t>and complete the table to work out the mean speed..</a:t>
            </a:r>
            <a:endParaRPr lang="en-US" sz="2100" dirty="0" smtClean="0"/>
          </a:p>
        </p:txBody>
      </p:sp>
      <p:sp>
        <p:nvSpPr>
          <p:cNvPr id="18" name="Rectangle 17"/>
          <p:cNvSpPr/>
          <p:nvPr/>
        </p:nvSpPr>
        <p:spPr>
          <a:xfrm flipH="1">
            <a:off x="6372200" y="3015243"/>
            <a:ext cx="2448272"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smtClean="0">
                <a:solidFill>
                  <a:srgbClr val="C00000"/>
                </a:solidFill>
                <a:latin typeface="Arial" panose="020B0604020202020204" pitchFamily="34" charset="0"/>
                <a:cs typeface="Arial" panose="020B0604020202020204" pitchFamily="34" charset="0"/>
              </a:rPr>
              <a:t>Q3a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a:solidFill>
                  <a:schemeClr val="tx1"/>
                </a:solidFill>
                <a:latin typeface="Arial" panose="020B0604020202020204" pitchFamily="34" charset="0"/>
                <a:cs typeface="Arial" panose="020B0604020202020204" pitchFamily="34" charset="0"/>
              </a:rPr>
              <a:t>- Find the total of the frequency column.</a:t>
            </a:r>
            <a:endParaRPr lang="en-US" sz="21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flipH="1">
            <a:off x="251520" y="6075149"/>
            <a:ext cx="5976664" cy="43088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smtClean="0">
                <a:solidFill>
                  <a:srgbClr val="C00000"/>
                </a:solidFill>
                <a:latin typeface="Arial" panose="020B0604020202020204" pitchFamily="34" charset="0"/>
                <a:cs typeface="Arial" panose="020B0604020202020204" pitchFamily="34" charset="0"/>
              </a:rPr>
              <a:t>Q3c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a:solidFill>
                  <a:schemeClr val="tx1"/>
                </a:solidFill>
                <a:latin typeface="Arial" panose="020B0604020202020204" pitchFamily="34" charset="0"/>
                <a:cs typeface="Arial" panose="020B0604020202020204" pitchFamily="34" charset="0"/>
              </a:rPr>
              <a:t>- Follow the method you used in </a:t>
            </a:r>
            <a:r>
              <a:rPr lang="en-US" sz="2200" b="1" smtClean="0">
                <a:solidFill>
                  <a:schemeClr val="tx1"/>
                </a:solidFill>
                <a:latin typeface="Arial" panose="020B0604020202020204" pitchFamily="34" charset="0"/>
                <a:cs typeface="Arial" panose="020B0604020202020204" pitchFamily="34" charset="0"/>
              </a:rPr>
              <a:t>Q2.</a:t>
            </a:r>
            <a:endParaRPr lang="en-US" sz="2200" dirty="0">
              <a:solidFill>
                <a:schemeClr val="tx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51965880"/>
              </p:ext>
            </p:extLst>
          </p:nvPr>
        </p:nvGraphicFramePr>
        <p:xfrm>
          <a:off x="323528" y="2996952"/>
          <a:ext cx="5904656" cy="2788920"/>
        </p:xfrm>
        <a:graphic>
          <a:graphicData uri="http://schemas.openxmlformats.org/drawingml/2006/table">
            <a:tbl>
              <a:tblPr firstRow="1" bandRow="1">
                <a:tableStyleId>{5940675A-B579-460E-94D1-54222C63F5DA}</a:tableStyleId>
              </a:tblPr>
              <a:tblGrid>
                <a:gridCol w="1584176"/>
                <a:gridCol w="1440160"/>
                <a:gridCol w="1296144"/>
                <a:gridCol w="1584176"/>
              </a:tblGrid>
              <a:tr h="313628">
                <a:tc>
                  <a:txBody>
                    <a:bodyPr/>
                    <a:lstStyle/>
                    <a:p>
                      <a:pPr algn="ctr"/>
                      <a:r>
                        <a:rPr lang="en-US" sz="2100" b="1" i="0" dirty="0" smtClean="0">
                          <a:latin typeface="Arial" panose="020B0604020202020204" pitchFamily="34" charset="0"/>
                          <a:cs typeface="Arial" panose="020B0604020202020204" pitchFamily="34" charset="0"/>
                        </a:rPr>
                        <a:t>Speed</a:t>
                      </a:r>
                      <a:r>
                        <a:rPr lang="en-US" sz="2100" b="1" i="0" baseline="0" dirty="0" smtClean="0">
                          <a:latin typeface="Arial" panose="020B0604020202020204" pitchFamily="34" charset="0"/>
                          <a:cs typeface="Arial" panose="020B0604020202020204" pitchFamily="34" charset="0"/>
                        </a:rPr>
                        <a:t> </a:t>
                      </a:r>
                      <a:r>
                        <a:rPr lang="en-US" sz="2100" b="1" i="1" baseline="0" dirty="0" smtClean="0">
                          <a:latin typeface="Arial" panose="020B0604020202020204" pitchFamily="34" charset="0"/>
                          <a:cs typeface="Arial" panose="020B0604020202020204" pitchFamily="34" charset="0"/>
                        </a:rPr>
                        <a:t>(x </a:t>
                      </a:r>
                      <a:r>
                        <a:rPr lang="en-US" sz="2100" b="1" i="0" baseline="0" dirty="0" smtClean="0">
                          <a:latin typeface="Arial" panose="020B0604020202020204" pitchFamily="34" charset="0"/>
                          <a:cs typeface="Arial" panose="020B0604020202020204" pitchFamily="34" charset="0"/>
                        </a:rPr>
                        <a:t>mph)</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dirty="0" smtClean="0">
                          <a:latin typeface="Arial" panose="020B0604020202020204" pitchFamily="34" charset="0"/>
                          <a:cs typeface="Arial" panose="020B0604020202020204" pitchFamily="34" charset="0"/>
                        </a:rPr>
                        <a:t>Frequency</a:t>
                      </a:r>
                      <a:endParaRPr lang="en-US" sz="21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i="0" smtClean="0">
                          <a:latin typeface="Arial" panose="020B0604020202020204" pitchFamily="34" charset="0"/>
                          <a:cs typeface="Arial" panose="020B0604020202020204" pitchFamily="34" charset="0"/>
                        </a:rPr>
                        <a:t>Midpoint</a:t>
                      </a:r>
                      <a:endParaRPr lang="en-US" sz="21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i="0" smtClean="0">
                          <a:latin typeface="Arial" panose="020B0604020202020204" pitchFamily="34" charset="0"/>
                          <a:cs typeface="Arial" panose="020B0604020202020204" pitchFamily="34" charset="0"/>
                        </a:rPr>
                        <a:t>Frequency x Midpoint</a:t>
                      </a:r>
                      <a:endParaRPr lang="en-US" sz="21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100" dirty="0" smtClean="0">
                          <a:latin typeface="Arial" panose="020B0604020202020204" pitchFamily="34" charset="0"/>
                          <a:cs typeface="Arial" panose="020B0604020202020204" pitchFamily="34" charset="0"/>
                        </a:rPr>
                        <a:t>0 </a:t>
                      </a:r>
                      <a:r>
                        <a:rPr lang="en-US" sz="2100" smtClean="0">
                          <a:latin typeface="Arial" panose="020B0604020202020204" pitchFamily="34" charset="0"/>
                          <a:cs typeface="Arial" panose="020B0604020202020204" pitchFamily="34" charset="0"/>
                        </a:rPr>
                        <a:t>≤ </a:t>
                      </a:r>
                      <a:r>
                        <a:rPr lang="en-US" sz="2100" i="1" smtClean="0">
                          <a:latin typeface="Arial" panose="020B0604020202020204" pitchFamily="34" charset="0"/>
                          <a:cs typeface="Arial" panose="020B0604020202020204" pitchFamily="34" charset="0"/>
                        </a:rPr>
                        <a:t>x</a:t>
                      </a:r>
                      <a:r>
                        <a:rPr lang="en-US" sz="2100" smtClean="0">
                          <a:latin typeface="Arial" panose="020B0604020202020204" pitchFamily="34" charset="0"/>
                          <a:cs typeface="Arial" panose="020B0604020202020204" pitchFamily="34" charset="0"/>
                        </a:rPr>
                        <a:t> &lt; 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10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8 x</a:t>
                      </a:r>
                      <a:r>
                        <a:rPr lang="en-US" sz="2100" baseline="0" smtClean="0">
                          <a:latin typeface="Arial" panose="020B0604020202020204" pitchFamily="34" charset="0"/>
                          <a:cs typeface="Arial" panose="020B0604020202020204" pitchFamily="34" charset="0"/>
                        </a:rPr>
                        <a:t> 10 = 80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smtClean="0">
                          <a:latin typeface="Arial" panose="020B0604020202020204" pitchFamily="34" charset="0"/>
                          <a:cs typeface="Arial" panose="020B0604020202020204" pitchFamily="34" charset="0"/>
                        </a:rPr>
                        <a:t>10 ≤ </a:t>
                      </a:r>
                      <a:r>
                        <a:rPr lang="en-US" sz="2100" i="1" smtClean="0">
                          <a:latin typeface="Arial" panose="020B0604020202020204" pitchFamily="34" charset="0"/>
                          <a:cs typeface="Arial" panose="020B0604020202020204" pitchFamily="34" charset="0"/>
                        </a:rPr>
                        <a:t>x</a:t>
                      </a:r>
                      <a:r>
                        <a:rPr lang="en-US" sz="2100" smtClean="0">
                          <a:latin typeface="Arial" panose="020B0604020202020204" pitchFamily="34" charset="0"/>
                          <a:cs typeface="Arial" panose="020B0604020202020204" pitchFamily="34" charset="0"/>
                        </a:rPr>
                        <a:t> &lt; 25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90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smtClean="0">
                          <a:latin typeface="Arial" panose="020B0604020202020204" pitchFamily="34" charset="0"/>
                          <a:cs typeface="Arial" panose="020B0604020202020204" pitchFamily="34" charset="0"/>
                        </a:rPr>
                        <a:t>25 ≤ </a:t>
                      </a:r>
                      <a:r>
                        <a:rPr lang="en-US" sz="2100" i="1" smtClean="0">
                          <a:latin typeface="Arial" panose="020B0604020202020204" pitchFamily="34" charset="0"/>
                          <a:cs typeface="Arial" panose="020B0604020202020204" pitchFamily="34" charset="0"/>
                        </a:rPr>
                        <a:t>x</a:t>
                      </a:r>
                      <a:r>
                        <a:rPr lang="en-US" sz="2100" smtClean="0">
                          <a:latin typeface="Arial" panose="020B0604020202020204" pitchFamily="34" charset="0"/>
                          <a:cs typeface="Arial" panose="020B0604020202020204" pitchFamily="34" charset="0"/>
                        </a:rPr>
                        <a:t> &lt; 30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184</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smtClean="0">
                          <a:latin typeface="Arial" panose="020B0604020202020204" pitchFamily="34" charset="0"/>
                          <a:cs typeface="Arial" panose="020B0604020202020204" pitchFamily="34" charset="0"/>
                        </a:rPr>
                        <a:t>30 ≤ </a:t>
                      </a:r>
                      <a:r>
                        <a:rPr lang="en-US" sz="2100" i="1" smtClean="0">
                          <a:latin typeface="Arial" panose="020B0604020202020204" pitchFamily="34" charset="0"/>
                          <a:cs typeface="Arial" panose="020B0604020202020204" pitchFamily="34" charset="0"/>
                        </a:rPr>
                        <a:t>x</a:t>
                      </a:r>
                      <a:r>
                        <a:rPr lang="en-US" sz="2100" smtClean="0">
                          <a:latin typeface="Arial" panose="020B0604020202020204" pitchFamily="34" charset="0"/>
                          <a:cs typeface="Arial" panose="020B0604020202020204" pitchFamily="34" charset="0"/>
                        </a:rPr>
                        <a:t> &lt; 40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smtClean="0">
                          <a:latin typeface="Arial" panose="020B0604020202020204" pitchFamily="34" charset="0"/>
                          <a:cs typeface="Arial" panose="020B0604020202020204" pitchFamily="34" charset="0"/>
                        </a:rPr>
                        <a:t>18</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b="1" smtClean="0">
                          <a:latin typeface="Arial" panose="020B0604020202020204" pitchFamily="34" charset="0"/>
                          <a:cs typeface="Arial" panose="020B0604020202020204" pitchFamily="34" charset="0"/>
                        </a:rPr>
                        <a:t>Total</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Rectangle 11"/>
          <p:cNvSpPr/>
          <p:nvPr/>
        </p:nvSpPr>
        <p:spPr>
          <a:xfrm flipH="1">
            <a:off x="6372200" y="4170853"/>
            <a:ext cx="2448272" cy="235449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smtClean="0">
                <a:solidFill>
                  <a:srgbClr val="C00000"/>
                </a:solidFill>
                <a:latin typeface="Arial" panose="020B0604020202020204" pitchFamily="34" charset="0"/>
                <a:cs typeface="Arial" panose="020B0604020202020204" pitchFamily="34" charset="0"/>
              </a:rPr>
              <a:t>Q3a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a:solidFill>
                  <a:schemeClr val="tx1"/>
                </a:solidFill>
                <a:latin typeface="Arial" panose="020B0604020202020204" pitchFamily="34" charset="0"/>
                <a:cs typeface="Arial" panose="020B0604020202020204" pitchFamily="34" charset="0"/>
              </a:rPr>
              <a:t>- Divide the number of cars in the 30 ≤</a:t>
            </a:r>
            <a:r>
              <a:rPr lang="en-US" sz="2100" smtClean="0">
                <a:solidFill>
                  <a:schemeClr val="tx1"/>
                </a:solidFill>
                <a:latin typeface="Arial" panose="020B0604020202020204" pitchFamily="34" charset="0"/>
                <a:cs typeface="Arial" panose="020B0604020202020204" pitchFamily="34" charset="0"/>
              </a:rPr>
              <a:t> </a:t>
            </a:r>
            <a:r>
              <a:rPr lang="en-US" sz="2100" i="1">
                <a:solidFill>
                  <a:schemeClr val="tx1"/>
                </a:solidFill>
                <a:latin typeface="Arial" panose="020B0604020202020204" pitchFamily="34" charset="0"/>
                <a:cs typeface="Arial" panose="020B0604020202020204" pitchFamily="34" charset="0"/>
              </a:rPr>
              <a:t>x</a:t>
            </a:r>
            <a:r>
              <a:rPr lang="en-US" sz="2100">
                <a:solidFill>
                  <a:schemeClr val="tx1"/>
                </a:solidFill>
                <a:latin typeface="Arial" panose="020B0604020202020204" pitchFamily="34" charset="0"/>
                <a:cs typeface="Arial" panose="020B0604020202020204" pitchFamily="34" charset="0"/>
              </a:rPr>
              <a:t> &lt; </a:t>
            </a:r>
            <a:r>
              <a:rPr lang="en-US" sz="2100" smtClean="0">
                <a:solidFill>
                  <a:schemeClr val="tx1"/>
                </a:solidFill>
                <a:latin typeface="Arial" panose="020B0604020202020204" pitchFamily="34" charset="0"/>
                <a:cs typeface="Arial" panose="020B0604020202020204" pitchFamily="34" charset="0"/>
              </a:rPr>
              <a:t>40 </a:t>
            </a:r>
            <a:r>
              <a:rPr lang="en-US" sz="2100">
                <a:solidFill>
                  <a:schemeClr val="tx1"/>
                </a:solidFill>
                <a:latin typeface="Arial" panose="020B0604020202020204" pitchFamily="34" charset="0"/>
                <a:cs typeface="Arial" panose="020B0604020202020204" pitchFamily="34" charset="0"/>
              </a:rPr>
              <a:t>class by the total number of cars and multiply by 100.</a:t>
            </a:r>
            <a:endParaRPr lang="en-US" sz="21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936" y="1196190"/>
            <a:ext cx="576626" cy="576626"/>
          </a:xfrm>
          <a:prstGeom prst="rect">
            <a:avLst/>
          </a:prstGeom>
        </p:spPr>
      </p:pic>
    </p:spTree>
    <p:extLst>
      <p:ext uri="{BB962C8B-B14F-4D97-AF65-F5344CB8AC3E}">
        <p14:creationId xmlns:p14="http://schemas.microsoft.com/office/powerpoint/2010/main" val="2881356873"/>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87</a:t>
            </a:r>
            <a:endParaRPr lang="en-GB" sz="1400" b="1" dirty="0">
              <a:latin typeface="Calibri" panose="020F0502020204030204" pitchFamily="34" charset="0"/>
            </a:endParaRPr>
          </a:p>
        </p:txBody>
      </p:sp>
      <p:sp>
        <p:nvSpPr>
          <p:cNvPr id="3" name="Rectangle 2"/>
          <p:cNvSpPr/>
          <p:nvPr/>
        </p:nvSpPr>
        <p:spPr>
          <a:xfrm>
            <a:off x="251520" y="1196752"/>
            <a:ext cx="5256584" cy="1508105"/>
          </a:xfrm>
          <a:prstGeom prst="rect">
            <a:avLst/>
          </a:prstGeom>
        </p:spPr>
        <p:txBody>
          <a:bodyPr wrap="square">
            <a:spAutoFit/>
          </a:bodyPr>
          <a:lstStyle/>
          <a:p>
            <a:pPr>
              <a:buClr>
                <a:srgbClr val="C00000"/>
              </a:buClr>
              <a:tabLst>
                <a:tab pos="857250" algn="l"/>
                <a:tab pos="2743200" algn="l"/>
              </a:tabLst>
            </a:pPr>
            <a:r>
              <a:rPr lang="en-US" sz="2300" b="1" dirty="0">
                <a:solidFill>
                  <a:srgbClr val="C00000"/>
                </a:solidFill>
              </a:rPr>
              <a:t>Scatter graphs and time series</a:t>
            </a:r>
          </a:p>
          <a:p>
            <a:pPr marL="457200" indent="-457200">
              <a:buClr>
                <a:srgbClr val="C00000"/>
              </a:buClr>
              <a:buFont typeface="+mj-lt"/>
              <a:buAutoNum type="arabicPeriod"/>
              <a:tabLst>
                <a:tab pos="857250" algn="l"/>
                <a:tab pos="2743200" algn="l"/>
              </a:tabLst>
            </a:pPr>
            <a:r>
              <a:rPr lang="en-US" sz="2300" dirty="0" smtClean="0"/>
              <a:t>State </a:t>
            </a:r>
            <a:r>
              <a:rPr lang="en-US" sz="2300" dirty="0"/>
              <a:t>whether each scatter graph indicates positive, negative or zero correlation.</a:t>
            </a:r>
            <a:r>
              <a:rPr lang="en-US" sz="2300" dirty="0" smtClean="0"/>
              <a:t>.</a:t>
            </a:r>
          </a:p>
        </p:txBody>
      </p:sp>
      <p:sp>
        <p:nvSpPr>
          <p:cNvPr id="12" name="Rectangle 11"/>
          <p:cNvSpPr/>
          <p:nvPr/>
        </p:nvSpPr>
        <p:spPr>
          <a:xfrm flipH="1">
            <a:off x="251520" y="4725144"/>
            <a:ext cx="5256584" cy="178510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Do the points lie close to a line? If not, there is zero correlation. An uphill line shows positive correlation and a downhill line shows negative correlation.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4143" y="2713880"/>
            <a:ext cx="5171339" cy="1939256"/>
          </a:xfrm>
          <a:prstGeom prst="rect">
            <a:avLst/>
          </a:prstGeom>
        </p:spPr>
      </p:pic>
    </p:spTree>
    <p:extLst>
      <p:ext uri="{BB962C8B-B14F-4D97-AF65-F5344CB8AC3E}">
        <p14:creationId xmlns:p14="http://schemas.microsoft.com/office/powerpoint/2010/main" val="3641018394"/>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88</a:t>
            </a:r>
            <a:endParaRPr lang="en-GB" sz="1400" b="1" dirty="0">
              <a:latin typeface="Calibri" panose="020F0502020204030204" pitchFamily="34" charset="0"/>
            </a:endParaRPr>
          </a:p>
        </p:txBody>
      </p:sp>
      <p:sp>
        <p:nvSpPr>
          <p:cNvPr id="3" name="Rectangle 2"/>
          <p:cNvSpPr/>
          <p:nvPr/>
        </p:nvSpPr>
        <p:spPr>
          <a:xfrm>
            <a:off x="264662" y="1246108"/>
            <a:ext cx="8555810" cy="4493538"/>
          </a:xfrm>
          <a:prstGeom prst="rect">
            <a:avLst/>
          </a:prstGeom>
        </p:spPr>
        <p:txBody>
          <a:bodyPr wrap="square">
            <a:spAutoFit/>
          </a:bodyPr>
          <a:lstStyle/>
          <a:p>
            <a:pPr>
              <a:buClr>
                <a:srgbClr val="C00000"/>
              </a:buClr>
              <a:tabLst>
                <a:tab pos="857250" algn="l"/>
                <a:tab pos="2743200" algn="l"/>
              </a:tabLst>
            </a:pPr>
            <a:r>
              <a:rPr lang="en-US" sz="2200" b="1" dirty="0">
                <a:solidFill>
                  <a:srgbClr val="C00000"/>
                </a:solidFill>
              </a:rPr>
              <a:t>Scatter graphs and time series</a:t>
            </a:r>
          </a:p>
          <a:p>
            <a:pPr marL="457200" indent="-457200">
              <a:buClr>
                <a:srgbClr val="C00000"/>
              </a:buClr>
              <a:buFont typeface="+mj-lt"/>
              <a:buAutoNum type="arabicPeriod" startAt="2"/>
              <a:tabLst>
                <a:tab pos="857250" algn="l"/>
                <a:tab pos="2743200" algn="l"/>
              </a:tabLst>
            </a:pPr>
            <a:r>
              <a:rPr lang="en-US" sz="2200" b="1" dirty="0">
                <a:solidFill>
                  <a:srgbClr val="FF0000"/>
                </a:solidFill>
              </a:rPr>
              <a:t>STEM</a:t>
            </a:r>
            <a:r>
              <a:rPr lang="en-US" sz="2200" dirty="0">
                <a:solidFill>
                  <a:srgbClr val="FF0000"/>
                </a:solidFill>
              </a:rPr>
              <a:t> </a:t>
            </a:r>
            <a:r>
              <a:rPr lang="en-US" sz="2200" dirty="0"/>
              <a:t>In a science experiment a ball is dropped onto the ground five times to see if there is a connection between the height of the drop and the height of the bounce</a:t>
            </a:r>
            <a:r>
              <a:rPr lang="en-US" sz="2200" dirty="0" smtClean="0"/>
              <a:t>.</a:t>
            </a:r>
          </a:p>
          <a:p>
            <a:pPr marL="800100" lvl="1" indent="-342900">
              <a:buClr>
                <a:srgbClr val="C00000"/>
              </a:buClr>
              <a:buFont typeface="+mj-lt"/>
              <a:buAutoNum type="alphaLcPeriod"/>
              <a:tabLst>
                <a:tab pos="2743200" algn="l"/>
              </a:tabLst>
            </a:pPr>
            <a:r>
              <a:rPr lang="en-US" sz="2200" dirty="0"/>
              <a:t>Copy and complete the scatter graph.</a:t>
            </a:r>
          </a:p>
          <a:p>
            <a:pPr marL="800100" lvl="1" indent="-342900">
              <a:buClr>
                <a:srgbClr val="C00000"/>
              </a:buClr>
              <a:buFont typeface="+mj-lt"/>
              <a:buAutoNum type="alphaLcPeriod"/>
              <a:tabLst>
                <a:tab pos="2743200" algn="l"/>
              </a:tabLst>
            </a:pPr>
            <a:r>
              <a:rPr lang="en-US" sz="2200" dirty="0"/>
              <a:t>Copy and </a:t>
            </a:r>
            <a:r>
              <a:rPr lang="en-US" sz="2200" dirty="0" smtClean="0"/>
              <a:t>complete </a:t>
            </a:r>
            <a:br>
              <a:rPr lang="en-US" sz="2200" dirty="0" smtClean="0"/>
            </a:br>
            <a:r>
              <a:rPr lang="en-US" sz="2200" dirty="0" smtClean="0"/>
              <a:t>the sentence. As </a:t>
            </a:r>
            <a:r>
              <a:rPr lang="en-US" sz="2200" dirty="0"/>
              <a:t>the </a:t>
            </a:r>
            <a:r>
              <a:rPr lang="en-US" sz="2200" dirty="0" smtClean="0"/>
              <a:t/>
            </a:r>
            <a:br>
              <a:rPr lang="en-US" sz="2200" dirty="0" smtClean="0"/>
            </a:br>
            <a:r>
              <a:rPr lang="en-US" sz="2200" dirty="0" smtClean="0"/>
              <a:t>height </a:t>
            </a:r>
            <a:r>
              <a:rPr lang="en-US" sz="2200" dirty="0"/>
              <a:t>of the drop </a:t>
            </a:r>
            <a:r>
              <a:rPr lang="en-US" sz="2200" dirty="0" smtClean="0"/>
              <a:t/>
            </a:r>
            <a:br>
              <a:rPr lang="en-US" sz="2200" dirty="0" smtClean="0"/>
            </a:br>
            <a:r>
              <a:rPr lang="en-US" sz="2200" dirty="0" smtClean="0"/>
              <a:t>increases</a:t>
            </a:r>
            <a:r>
              <a:rPr lang="en-US" sz="2200" dirty="0"/>
              <a:t>, the height of </a:t>
            </a:r>
            <a:r>
              <a:rPr lang="en-US" sz="2200" dirty="0" smtClean="0"/>
              <a:t/>
            </a:r>
            <a:br>
              <a:rPr lang="en-US" sz="2200" dirty="0" smtClean="0"/>
            </a:br>
            <a:r>
              <a:rPr lang="en-US" sz="2200" dirty="0" smtClean="0"/>
              <a:t>the </a:t>
            </a:r>
            <a:r>
              <a:rPr lang="en-US" sz="2200" dirty="0"/>
              <a:t>bounce </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endParaRPr lang="en-US" sz="2200" dirty="0"/>
          </a:p>
        </p:txBody>
      </p:sp>
      <p:sp>
        <p:nvSpPr>
          <p:cNvPr id="12" name="Rectangle 11"/>
          <p:cNvSpPr/>
          <p:nvPr/>
        </p:nvSpPr>
        <p:spPr>
          <a:xfrm flipH="1">
            <a:off x="264662" y="4853772"/>
            <a:ext cx="4235330" cy="166199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40" b="1" dirty="0" smtClean="0">
                <a:solidFill>
                  <a:srgbClr val="C00000"/>
                </a:solidFill>
                <a:latin typeface="Arial" panose="020B0604020202020204" pitchFamily="34" charset="0"/>
                <a:cs typeface="Arial" panose="020B0604020202020204" pitchFamily="34" charset="0"/>
              </a:rPr>
              <a:t>Q2a </a:t>
            </a:r>
            <a:r>
              <a:rPr lang="en-US" sz="2040" b="1" dirty="0">
                <a:solidFill>
                  <a:srgbClr val="C00000"/>
                </a:solidFill>
                <a:latin typeface="Arial" panose="020B0604020202020204" pitchFamily="34" charset="0"/>
                <a:cs typeface="Arial" panose="020B0604020202020204" pitchFamily="34" charset="0"/>
              </a:rPr>
              <a:t>hint</a:t>
            </a:r>
            <a:r>
              <a:rPr lang="en-US" sz="2040" dirty="0">
                <a:solidFill>
                  <a:schemeClr val="tx1"/>
                </a:solidFill>
                <a:latin typeface="Arial" panose="020B0604020202020204" pitchFamily="34" charset="0"/>
                <a:cs typeface="Arial" panose="020B0604020202020204" pitchFamily="34" charset="0"/>
              </a:rPr>
              <a:t> - Height of drop is plotted on the horizontal axis and height of bounce is plotted on the vertical axis. The vertical axis goes up by 4 units for each small square.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70796826"/>
              </p:ext>
            </p:extLst>
          </p:nvPr>
        </p:nvGraphicFramePr>
        <p:xfrm>
          <a:off x="3779911" y="3030530"/>
          <a:ext cx="5035492" cy="792480"/>
        </p:xfrm>
        <a:graphic>
          <a:graphicData uri="http://schemas.openxmlformats.org/drawingml/2006/table">
            <a:tbl>
              <a:tblPr firstRow="1" bandRow="1">
                <a:tableStyleId>{5940675A-B579-460E-94D1-54222C63F5DA}</a:tableStyleId>
              </a:tblPr>
              <a:tblGrid>
                <a:gridCol w="1791018"/>
                <a:gridCol w="620790"/>
                <a:gridCol w="584517"/>
                <a:gridCol w="703841"/>
                <a:gridCol w="668844"/>
                <a:gridCol w="666482"/>
              </a:tblGrid>
              <a:tr h="368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Drop (cm)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50</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75</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100</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150</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200</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197">
                <a:tc>
                  <a:txBody>
                    <a:bodyPr/>
                    <a:lstStyle/>
                    <a:p>
                      <a:r>
                        <a:rPr lang="en-US" sz="2000" b="1" dirty="0" smtClean="0">
                          <a:latin typeface="Arial" panose="020B0604020202020204" pitchFamily="34" charset="0"/>
                          <a:cs typeface="Arial" panose="020B0604020202020204" pitchFamily="34" charset="0"/>
                        </a:rPr>
                        <a:t>Bounce (cm)</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24</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38</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80</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92</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44008" y="3898804"/>
            <a:ext cx="4132694" cy="2651501"/>
          </a:xfrm>
          <a:prstGeom prst="rect">
            <a:avLst/>
          </a:prstGeom>
        </p:spPr>
      </p:pic>
    </p:spTree>
    <p:extLst>
      <p:ext uri="{BB962C8B-B14F-4D97-AF65-F5344CB8AC3E}">
        <p14:creationId xmlns:p14="http://schemas.microsoft.com/office/powerpoint/2010/main" val="167585088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62</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400050" indent="-400050">
              <a:buClr>
                <a:srgbClr val="C00000"/>
              </a:buClr>
              <a:buFont typeface="+mj-lt"/>
              <a:buAutoNum type="arabicPeriod" startAt="8"/>
              <a:tabLst>
                <a:tab pos="1079500" algn="l"/>
                <a:tab pos="2743200" algn="l"/>
              </a:tabLst>
            </a:pPr>
            <a:r>
              <a:rPr lang="en-US" sz="2100" dirty="0"/>
              <a:t>The table shows the marks that </a:t>
            </a:r>
            <a:r>
              <a:rPr lang="en-US" sz="2100" dirty="0" smtClean="0"/>
              <a:t>two students </a:t>
            </a:r>
            <a:r>
              <a:rPr lang="en-US" sz="2100" dirty="0"/>
              <a:t>obtained in their end of year exam. Draw a dual bar chart to show this information</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marL="400050" indent="-400050">
              <a:buClr>
                <a:srgbClr val="C00000"/>
              </a:buClr>
              <a:buFont typeface="+mj-lt"/>
              <a:buAutoNum type="arabicPeriod" startAt="8"/>
              <a:tabLst>
                <a:tab pos="1079500" algn="l"/>
                <a:tab pos="2743200" algn="l"/>
              </a:tabLst>
            </a:pPr>
            <a:r>
              <a:rPr lang="en-US" sz="2100" dirty="0">
                <a:latin typeface="Arial" panose="020B0604020202020204" pitchFamily="34" charset="0"/>
                <a:cs typeface="Arial" panose="020B0604020202020204" pitchFamily="34" charset="0"/>
              </a:rPr>
              <a:t>The pie chart shows the GCSE grades awarded to </a:t>
            </a:r>
            <a:r>
              <a:rPr lang="en-US" sz="2100" dirty="0" smtClean="0">
                <a:latin typeface="Arial" panose="020B0604020202020204" pitchFamily="34" charset="0"/>
                <a:cs typeface="Arial" panose="020B0604020202020204" pitchFamily="34" charset="0"/>
              </a:rPr>
              <a:t>720 </a:t>
            </a:r>
            <a:r>
              <a:rPr lang="en-US" sz="2100" dirty="0">
                <a:latin typeface="Arial" panose="020B0604020202020204" pitchFamily="34" charset="0"/>
                <a:cs typeface="Arial" panose="020B0604020202020204" pitchFamily="34" charset="0"/>
              </a:rPr>
              <a:t>students.</a:t>
            </a: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modal </a:t>
            </a:r>
            <a:r>
              <a:rPr lang="en-US" sz="2100" dirty="0">
                <a:latin typeface="Arial" panose="020B0604020202020204" pitchFamily="34" charset="0"/>
                <a:cs typeface="Arial" panose="020B0604020202020204" pitchFamily="34" charset="0"/>
              </a:rPr>
              <a:t>grade?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many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students </a:t>
            </a:r>
            <a:r>
              <a:rPr lang="en-US" sz="2100" dirty="0">
                <a:latin typeface="Arial" panose="020B0604020202020204" pitchFamily="34" charset="0"/>
                <a:cs typeface="Arial" panose="020B0604020202020204" pitchFamily="34" charset="0"/>
              </a:rPr>
              <a:t>were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awarded </a:t>
            </a:r>
            <a:r>
              <a:rPr lang="en-US" sz="2100" dirty="0">
                <a:latin typeface="Arial" panose="020B0604020202020204" pitchFamily="34" charset="0"/>
                <a:cs typeface="Arial" panose="020B0604020202020204" pitchFamily="34" charset="0"/>
              </a:rPr>
              <a:t>grade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8</a:t>
            </a:r>
            <a:r>
              <a:rPr lang="en-US" sz="2100" dirty="0">
                <a:latin typeface="Arial" panose="020B0604020202020204" pitchFamily="34" charset="0"/>
                <a:cs typeface="Arial" panose="020B0604020202020204" pitchFamily="34" charset="0"/>
              </a:rPr>
              <a:t>?</a:t>
            </a:r>
            <a:endParaRPr lang="en-US" sz="2100"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59577554"/>
              </p:ext>
            </p:extLst>
          </p:nvPr>
        </p:nvGraphicFramePr>
        <p:xfrm>
          <a:off x="285056" y="2564904"/>
          <a:ext cx="5223049" cy="1188720"/>
        </p:xfrm>
        <a:graphic>
          <a:graphicData uri="http://schemas.openxmlformats.org/drawingml/2006/table">
            <a:tbl>
              <a:tblPr firstRow="1" bandRow="1">
                <a:tableStyleId>{5940675A-B579-460E-94D1-54222C63F5DA}</a:tableStyleId>
              </a:tblPr>
              <a:tblGrid>
                <a:gridCol w="1262608"/>
                <a:gridCol w="1584176"/>
                <a:gridCol w="1152128"/>
                <a:gridCol w="1224137"/>
              </a:tblGrid>
              <a:tr h="370840">
                <a:tc>
                  <a:txBody>
                    <a:bodyPr/>
                    <a:lstStyle/>
                    <a:p>
                      <a:r>
                        <a:rPr lang="en-US" sz="2000" b="1" dirty="0" smtClean="0">
                          <a:latin typeface="Arial" panose="020B0604020202020204" pitchFamily="34" charset="0"/>
                          <a:cs typeface="Arial" panose="020B0604020202020204" pitchFamily="34" charset="0"/>
                        </a:rPr>
                        <a:t>Subject</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Geography</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Biology</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Spanish</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Kyle</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err="1" smtClean="0">
                          <a:latin typeface="Arial" panose="020B0604020202020204" pitchFamily="34" charset="0"/>
                          <a:cs typeface="Arial" panose="020B0604020202020204" pitchFamily="34" charset="0"/>
                        </a:rPr>
                        <a:t>Adil</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tc>
              </a:tr>
            </a:tbl>
          </a:graphicData>
        </a:graphic>
      </p:graphicFrame>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80593" y="4446652"/>
            <a:ext cx="2227511" cy="2150700"/>
          </a:xfrm>
          <a:prstGeom prst="rect">
            <a:avLst/>
          </a:prstGeom>
        </p:spPr>
      </p:pic>
    </p:spTree>
    <p:extLst>
      <p:ext uri="{BB962C8B-B14F-4D97-AF65-F5344CB8AC3E}">
        <p14:creationId xmlns:p14="http://schemas.microsoft.com/office/powerpoint/2010/main" val="1324104802"/>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88</a:t>
            </a:r>
            <a:endParaRPr lang="en-GB" sz="1400" b="1" dirty="0">
              <a:latin typeface="Calibri" panose="020F0502020204030204" pitchFamily="34" charset="0"/>
            </a:endParaRPr>
          </a:p>
        </p:txBody>
      </p:sp>
      <p:sp>
        <p:nvSpPr>
          <p:cNvPr id="3" name="Rectangle 2"/>
          <p:cNvSpPr/>
          <p:nvPr/>
        </p:nvSpPr>
        <p:spPr>
          <a:xfrm>
            <a:off x="277365" y="1227524"/>
            <a:ext cx="3862587" cy="5262979"/>
          </a:xfrm>
          <a:prstGeom prst="rect">
            <a:avLst/>
          </a:prstGeom>
        </p:spPr>
        <p:txBody>
          <a:bodyPr wrap="square">
            <a:spAutoFit/>
          </a:bodyPr>
          <a:lstStyle/>
          <a:p>
            <a:pPr>
              <a:buClr>
                <a:srgbClr val="C00000"/>
              </a:buClr>
              <a:tabLst>
                <a:tab pos="857250" algn="l"/>
                <a:tab pos="2743200" algn="l"/>
              </a:tabLst>
            </a:pPr>
            <a:r>
              <a:rPr lang="en-US" sz="2400" b="1" dirty="0">
                <a:solidFill>
                  <a:srgbClr val="C00000"/>
                </a:solidFill>
              </a:rPr>
              <a:t>Scatter graphs and time series</a:t>
            </a:r>
          </a:p>
          <a:p>
            <a:pPr marL="400050" lvl="1" indent="-400050">
              <a:buClr>
                <a:srgbClr val="C00000"/>
              </a:buClr>
              <a:buFont typeface="+mj-lt"/>
              <a:buAutoNum type="alphaLcPeriod" startAt="3"/>
              <a:tabLst>
                <a:tab pos="2743200" algn="l"/>
              </a:tabLst>
            </a:pPr>
            <a:r>
              <a:rPr lang="en-US" sz="2400" dirty="0" smtClean="0"/>
              <a:t>Does </a:t>
            </a:r>
            <a:r>
              <a:rPr lang="en-US" sz="2400" dirty="0"/>
              <a:t>the scatter graph show positive, negative or zero correlation?</a:t>
            </a:r>
          </a:p>
          <a:p>
            <a:pPr marL="400050" lvl="1" indent="-400050">
              <a:buClr>
                <a:srgbClr val="C00000"/>
              </a:buClr>
              <a:buFont typeface="+mj-lt"/>
              <a:buAutoNum type="alphaLcPeriod" startAt="3"/>
              <a:tabLst>
                <a:tab pos="2743200" algn="l"/>
              </a:tabLst>
            </a:pPr>
            <a:r>
              <a:rPr lang="en-US" sz="2400" dirty="0" smtClean="0"/>
              <a:t>Draw </a:t>
            </a:r>
            <a:r>
              <a:rPr lang="en-US" sz="2400" dirty="0"/>
              <a:t>a line on your diagram that passes as close as possible to the five points, </a:t>
            </a:r>
            <a:endParaRPr lang="en-US" sz="2400" dirty="0" smtClean="0"/>
          </a:p>
          <a:p>
            <a:pPr marL="400050" lvl="1" indent="-400050">
              <a:buClr>
                <a:srgbClr val="C00000"/>
              </a:buClr>
              <a:buFont typeface="+mj-lt"/>
              <a:buAutoNum type="alphaLcPeriod" startAt="3"/>
              <a:tabLst>
                <a:tab pos="2743200" algn="l"/>
              </a:tabLst>
            </a:pPr>
            <a:r>
              <a:rPr lang="en-US" sz="2400" dirty="0" smtClean="0"/>
              <a:t>Use </a:t>
            </a:r>
            <a:r>
              <a:rPr lang="en-US" sz="2400" dirty="0"/>
              <a:t>the line of best fit to predict the height of bounce when the ball is dropped from a </a:t>
            </a:r>
            <a:r>
              <a:rPr lang="en-US" sz="2400" dirty="0" smtClean="0"/>
              <a:t/>
            </a:r>
            <a:br>
              <a:rPr lang="en-US" sz="2400" dirty="0" smtClean="0"/>
            </a:br>
            <a:r>
              <a:rPr lang="en-US" sz="2400" dirty="0" smtClean="0"/>
              <a:t>height </a:t>
            </a:r>
            <a:r>
              <a:rPr lang="en-US" sz="2400" dirty="0"/>
              <a:t>of 125cm.</a:t>
            </a:r>
            <a:endParaRPr lang="en-US" sz="2400" dirty="0" smtClean="0"/>
          </a:p>
        </p:txBody>
      </p:sp>
      <p:sp>
        <p:nvSpPr>
          <p:cNvPr id="12" name="Rectangle 11"/>
          <p:cNvSpPr/>
          <p:nvPr/>
        </p:nvSpPr>
        <p:spPr>
          <a:xfrm flipH="1">
            <a:off x="4139953" y="1268760"/>
            <a:ext cx="4680518"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As you look at the diagram from left to right, do the points slope upwards, downwards or neither?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5805264"/>
            <a:ext cx="764664" cy="764664"/>
          </a:xfrm>
          <a:prstGeom prst="rect">
            <a:avLst/>
          </a:prstGeom>
        </p:spPr>
      </p:pic>
      <p:sp>
        <p:nvSpPr>
          <p:cNvPr id="7" name="Rectangle 6"/>
          <p:cNvSpPr/>
          <p:nvPr/>
        </p:nvSpPr>
        <p:spPr>
          <a:xfrm flipH="1">
            <a:off x="4139952" y="2852936"/>
            <a:ext cx="4680518" cy="144655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Q2d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Use a transparent ruler and try to draw the line so you have two or three points above the line and a similar number below.</a:t>
            </a:r>
          </a:p>
        </p:txBody>
      </p:sp>
      <p:sp>
        <p:nvSpPr>
          <p:cNvPr id="8" name="Rectangle 7"/>
          <p:cNvSpPr/>
          <p:nvPr/>
        </p:nvSpPr>
        <p:spPr>
          <a:xfrm flipH="1">
            <a:off x="4139952" y="4401686"/>
            <a:ext cx="4680518" cy="212365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Q2e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Start at 125cm on the horizontal axis. Draw a </a:t>
            </a:r>
            <a:r>
              <a:rPr lang="en-US" sz="2200" dirty="0" smtClean="0">
                <a:solidFill>
                  <a:schemeClr val="tx1"/>
                </a:solidFill>
                <a:latin typeface="Arial" panose="020B0604020202020204" pitchFamily="34" charset="0"/>
                <a:cs typeface="Arial" panose="020B0604020202020204" pitchFamily="34" charset="0"/>
              </a:rPr>
              <a:t>vertical </a:t>
            </a:r>
            <a:r>
              <a:rPr lang="en-US" sz="2200" dirty="0">
                <a:solidFill>
                  <a:schemeClr val="tx1"/>
                </a:solidFill>
                <a:latin typeface="Arial" panose="020B0604020202020204" pitchFamily="34" charset="0"/>
                <a:cs typeface="Arial" panose="020B0604020202020204" pitchFamily="34" charset="0"/>
              </a:rPr>
              <a:t>line up until you hit the line of best fit. Now draw a horizontal line from that point across to the vertical axis and read off the answer.</a:t>
            </a:r>
          </a:p>
        </p:txBody>
      </p:sp>
    </p:spTree>
    <p:extLst>
      <p:ext uri="{BB962C8B-B14F-4D97-AF65-F5344CB8AC3E}">
        <p14:creationId xmlns:p14="http://schemas.microsoft.com/office/powerpoint/2010/main" val="2805453642"/>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88</a:t>
            </a:r>
            <a:endParaRPr lang="en-GB" sz="1400" b="1" dirty="0">
              <a:latin typeface="Calibri" panose="020F0502020204030204" pitchFamily="34" charset="0"/>
            </a:endParaRPr>
          </a:p>
        </p:txBody>
      </p:sp>
      <p:sp>
        <p:nvSpPr>
          <p:cNvPr id="3" name="Rectangle 2"/>
          <p:cNvSpPr/>
          <p:nvPr/>
        </p:nvSpPr>
        <p:spPr>
          <a:xfrm>
            <a:off x="251521" y="1160562"/>
            <a:ext cx="5544616" cy="4154984"/>
          </a:xfrm>
          <a:prstGeom prst="rect">
            <a:avLst/>
          </a:prstGeom>
        </p:spPr>
        <p:txBody>
          <a:bodyPr wrap="square">
            <a:spAutoFit/>
          </a:bodyPr>
          <a:lstStyle/>
          <a:p>
            <a:pPr lvl="1" indent="-457200">
              <a:buClr>
                <a:srgbClr val="C00000"/>
              </a:buClr>
              <a:buFont typeface="+mj-lt"/>
              <a:buAutoNum type="arabicPeriod" startAt="3"/>
              <a:tabLst>
                <a:tab pos="2743200" algn="l"/>
              </a:tabLst>
            </a:pPr>
            <a:r>
              <a:rPr lang="en-US" sz="2400" b="1" dirty="0">
                <a:solidFill>
                  <a:srgbClr val="FF0000"/>
                </a:solidFill>
              </a:rPr>
              <a:t>Real</a:t>
            </a:r>
            <a:r>
              <a:rPr lang="en-US" sz="2400" dirty="0"/>
              <a:t> A company reviews its pricing policy by monitoring monthly sales (in thousands of items) and prices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lvl="2" indent="-457200">
              <a:buClr>
                <a:srgbClr val="C00000"/>
              </a:buClr>
              <a:buFont typeface="+mj-lt"/>
              <a:buAutoNum type="alphaLcPeriod"/>
              <a:tabLst>
                <a:tab pos="2743200" algn="l"/>
              </a:tabLst>
            </a:pPr>
            <a:r>
              <a:rPr lang="en-US" sz="2400" dirty="0"/>
              <a:t>Copy and complete the scatter graph.</a:t>
            </a:r>
          </a:p>
          <a:p>
            <a:pPr lvl="2" indent="-457200">
              <a:buClr>
                <a:srgbClr val="C00000"/>
              </a:buClr>
              <a:buFont typeface="+mj-lt"/>
              <a:buAutoNum type="alphaLcPeriod"/>
              <a:tabLst>
                <a:tab pos="2743200" algn="l"/>
              </a:tabLst>
            </a:pPr>
            <a:r>
              <a:rPr lang="en-US" sz="2400" dirty="0"/>
              <a:t>One of the points on the graph </a:t>
            </a:r>
            <a:r>
              <a:rPr lang="en-US" sz="2400" dirty="0" smtClean="0"/>
              <a:t/>
            </a:r>
            <a:br>
              <a:rPr lang="en-US" sz="2400" dirty="0" smtClean="0"/>
            </a:br>
            <a:r>
              <a:rPr lang="en-US" sz="2400" dirty="0" smtClean="0"/>
              <a:t>is </a:t>
            </a:r>
            <a:r>
              <a:rPr lang="en-US" sz="2400" dirty="0"/>
              <a:t>an outlier and should be ignored. Which point is it? </a:t>
            </a:r>
            <a:endParaRPr lang="en-US" sz="2400" dirty="0" smtClean="0"/>
          </a:p>
        </p:txBody>
      </p:sp>
      <p:sp>
        <p:nvSpPr>
          <p:cNvPr id="12" name="Rectangle 11"/>
          <p:cNvSpPr/>
          <p:nvPr/>
        </p:nvSpPr>
        <p:spPr>
          <a:xfrm flipH="1">
            <a:off x="251520" y="5301208"/>
            <a:ext cx="4968552" cy="12464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dirty="0" smtClean="0">
                <a:solidFill>
                  <a:srgbClr val="C00000"/>
                </a:solidFill>
                <a:latin typeface="Arial" panose="020B0604020202020204" pitchFamily="34" charset="0"/>
                <a:cs typeface="Arial" panose="020B0604020202020204" pitchFamily="34" charset="0"/>
              </a:rPr>
              <a:t>Q3a </a:t>
            </a:r>
            <a:r>
              <a:rPr lang="en-US" sz="2500" b="1" dirty="0">
                <a:solidFill>
                  <a:srgbClr val="C00000"/>
                </a:solidFill>
                <a:latin typeface="Arial" panose="020B0604020202020204" pitchFamily="34" charset="0"/>
                <a:cs typeface="Arial" panose="020B0604020202020204" pitchFamily="34" charset="0"/>
              </a:rPr>
              <a:t>hint</a:t>
            </a:r>
            <a:r>
              <a:rPr lang="en-US" sz="2500" dirty="0">
                <a:solidFill>
                  <a:schemeClr val="tx1"/>
                </a:solidFill>
                <a:latin typeface="Arial" panose="020B0604020202020204" pitchFamily="34" charset="0"/>
                <a:cs typeface="Arial" panose="020B0604020202020204" pitchFamily="34" charset="0"/>
              </a:rPr>
              <a:t> </a:t>
            </a:r>
            <a:r>
              <a:rPr lang="en-US" sz="2500" dirty="0" smtClean="0">
                <a:solidFill>
                  <a:schemeClr val="tx1"/>
                </a:solidFill>
                <a:latin typeface="Arial" panose="020B0604020202020204" pitchFamily="34" charset="0"/>
                <a:cs typeface="Arial" panose="020B0604020202020204" pitchFamily="34" charset="0"/>
              </a:rPr>
              <a:t>– Each small square on the horizontal axis is worth one unit.</a:t>
            </a:r>
            <a:endParaRPr lang="en-US" sz="25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706" y="1124744"/>
            <a:ext cx="553774" cy="55377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902163505"/>
              </p:ext>
            </p:extLst>
          </p:nvPr>
        </p:nvGraphicFramePr>
        <p:xfrm>
          <a:off x="395536" y="2442592"/>
          <a:ext cx="8280920" cy="914400"/>
        </p:xfrm>
        <a:graphic>
          <a:graphicData uri="http://schemas.openxmlformats.org/drawingml/2006/table">
            <a:tbl>
              <a:tblPr firstRow="1" bandRow="1">
                <a:tableStyleId>{5940675A-B579-460E-94D1-54222C63F5DA}</a:tableStyleId>
              </a:tblPr>
              <a:tblGrid>
                <a:gridCol w="2328866"/>
                <a:gridCol w="807215"/>
                <a:gridCol w="760049"/>
                <a:gridCol w="915206"/>
                <a:gridCol w="869700"/>
                <a:gridCol w="866628"/>
                <a:gridCol w="866628"/>
                <a:gridCol w="866628"/>
              </a:tblGrid>
              <a:tr h="368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Price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32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197">
                <a:tc>
                  <a:txBody>
                    <a:bodyPr/>
                    <a:lstStyle/>
                    <a:p>
                      <a:r>
                        <a:rPr lang="en-US" sz="2400" b="1" dirty="0" smtClean="0">
                          <a:latin typeface="Arial" panose="020B0604020202020204" pitchFamily="34" charset="0"/>
                          <a:cs typeface="Arial" panose="020B0604020202020204" pitchFamily="34" charset="0"/>
                        </a:rPr>
                        <a:t>Sales (1000s)</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12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60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16</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37</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41</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44</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32110" y="3498830"/>
            <a:ext cx="3264356" cy="2522458"/>
          </a:xfrm>
          <a:prstGeom prst="rect">
            <a:avLst/>
          </a:prstGeom>
        </p:spPr>
      </p:pic>
    </p:spTree>
    <p:extLst>
      <p:ext uri="{BB962C8B-B14F-4D97-AF65-F5344CB8AC3E}">
        <p14:creationId xmlns:p14="http://schemas.microsoft.com/office/powerpoint/2010/main" val="1192347965"/>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88</a:t>
            </a:r>
            <a:endParaRPr lang="en-GB" sz="1400" b="1" dirty="0">
              <a:latin typeface="Calibri" panose="020F0502020204030204" pitchFamily="34" charset="0"/>
            </a:endParaRPr>
          </a:p>
        </p:txBody>
      </p:sp>
      <p:sp>
        <p:nvSpPr>
          <p:cNvPr id="3" name="Rectangle 2"/>
          <p:cNvSpPr/>
          <p:nvPr/>
        </p:nvSpPr>
        <p:spPr>
          <a:xfrm>
            <a:off x="251521" y="1196752"/>
            <a:ext cx="4176463" cy="5509200"/>
          </a:xfrm>
          <a:prstGeom prst="rect">
            <a:avLst/>
          </a:prstGeom>
        </p:spPr>
        <p:txBody>
          <a:bodyPr wrap="square">
            <a:spAutoFit/>
          </a:bodyPr>
          <a:lstStyle/>
          <a:p>
            <a:pPr marL="457200" lvl="2" indent="-457200">
              <a:buClr>
                <a:srgbClr val="C00000"/>
              </a:buClr>
              <a:buFont typeface="+mj-lt"/>
              <a:buAutoNum type="alphaLcPeriod" startAt="3"/>
              <a:tabLst>
                <a:tab pos="2743200" algn="l"/>
              </a:tabLst>
            </a:pPr>
            <a:r>
              <a:rPr lang="en-US" sz="3200" dirty="0" smtClean="0"/>
              <a:t>Describe the relationship between sales and price. </a:t>
            </a:r>
          </a:p>
          <a:p>
            <a:pPr marL="457200" lvl="2" indent="-457200">
              <a:buClr>
                <a:srgbClr val="C00000"/>
              </a:buClr>
              <a:buFont typeface="+mj-lt"/>
              <a:buAutoNum type="alphaLcPeriod" startAt="3"/>
              <a:tabLst>
                <a:tab pos="2743200" algn="l"/>
              </a:tabLst>
            </a:pPr>
            <a:r>
              <a:rPr lang="en-US" sz="3200" dirty="0" smtClean="0"/>
              <a:t>Draw </a:t>
            </a:r>
            <a:r>
              <a:rPr lang="en-US" sz="3200" dirty="0"/>
              <a:t>a line of best fit on your </a:t>
            </a:r>
            <a:r>
              <a:rPr lang="en-US" sz="3200" dirty="0" smtClean="0"/>
              <a:t>diagram.</a:t>
            </a:r>
          </a:p>
          <a:p>
            <a:pPr marL="457200" lvl="2" indent="-457200">
              <a:buClr>
                <a:srgbClr val="C00000"/>
              </a:buClr>
              <a:buFont typeface="+mj-lt"/>
              <a:buAutoNum type="alphaLcPeriod" startAt="3"/>
              <a:tabLst>
                <a:tab pos="2743200" algn="l"/>
              </a:tabLst>
            </a:pPr>
            <a:r>
              <a:rPr lang="en-US" sz="3200" dirty="0" smtClean="0"/>
              <a:t>Use </a:t>
            </a:r>
            <a:r>
              <a:rPr lang="en-US" sz="3200" dirty="0"/>
              <a:t>the line of best fit to estimate </a:t>
            </a:r>
            <a:r>
              <a:rPr lang="en-US" sz="3200" dirty="0" smtClean="0"/>
              <a:t>£ monthly </a:t>
            </a:r>
            <a:r>
              <a:rPr lang="en-US" sz="3200" dirty="0"/>
              <a:t>sales when the price is '</a:t>
            </a:r>
          </a:p>
          <a:p>
            <a:pPr marL="914400" lvl="4" indent="-457200">
              <a:buClr>
                <a:srgbClr val="C00000"/>
              </a:buClr>
              <a:buFont typeface="+mj-lt"/>
              <a:buAutoNum type="romanLcPeriod"/>
              <a:tabLst>
                <a:tab pos="2286000" algn="l"/>
              </a:tabLst>
            </a:pPr>
            <a:r>
              <a:rPr lang="en-US" sz="3200" dirty="0" smtClean="0"/>
              <a:t>£20	</a:t>
            </a:r>
            <a:r>
              <a:rPr lang="en-US" sz="3200" dirty="0" smtClean="0">
                <a:solidFill>
                  <a:srgbClr val="C00000"/>
                </a:solidFill>
              </a:rPr>
              <a:t>ii.</a:t>
            </a:r>
            <a:r>
              <a:rPr lang="en-US" sz="3200" dirty="0" smtClean="0"/>
              <a:t> £36</a:t>
            </a:r>
            <a:endParaRPr lang="en-US" sz="3200" dirty="0"/>
          </a:p>
        </p:txBody>
      </p:sp>
      <p:sp>
        <p:nvSpPr>
          <p:cNvPr id="12" name="Rectangle 11"/>
          <p:cNvSpPr/>
          <p:nvPr/>
        </p:nvSpPr>
        <p:spPr>
          <a:xfrm flipH="1">
            <a:off x="4427981" y="3729226"/>
            <a:ext cx="4366325"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Q3e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Follow the method you used in </a:t>
            </a:r>
            <a:r>
              <a:rPr lang="en-US" sz="2000" b="1" dirty="0">
                <a:solidFill>
                  <a:schemeClr val="tx1"/>
                </a:solidFill>
                <a:latin typeface="Arial" panose="020B0604020202020204" pitchFamily="34" charset="0"/>
                <a:cs typeface="Arial" panose="020B0604020202020204" pitchFamily="34" charset="0"/>
              </a:rPr>
              <a:t>Q2</a:t>
            </a:r>
            <a:r>
              <a:rPr lang="en-US" sz="2000" dirty="0">
                <a:solidFill>
                  <a:schemeClr val="tx1"/>
                </a:solidFill>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706" y="1124744"/>
            <a:ext cx="553774" cy="553774"/>
          </a:xfrm>
          <a:prstGeom prst="rect">
            <a:avLst/>
          </a:prstGeom>
        </p:spPr>
      </p:pic>
      <p:sp>
        <p:nvSpPr>
          <p:cNvPr id="7" name="Rectangle 6"/>
          <p:cNvSpPr/>
          <p:nvPr/>
        </p:nvSpPr>
        <p:spPr>
          <a:xfrm flipH="1">
            <a:off x="4427982" y="2852936"/>
            <a:ext cx="4366325"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Q3d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Ignore the outlier when drawing your line.</a:t>
            </a:r>
          </a:p>
        </p:txBody>
      </p:sp>
      <p:sp>
        <p:nvSpPr>
          <p:cNvPr id="11" name="Rectangle 10"/>
          <p:cNvSpPr/>
          <p:nvPr/>
        </p:nvSpPr>
        <p:spPr>
          <a:xfrm flipH="1">
            <a:off x="4427983" y="4586352"/>
            <a:ext cx="4366325"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Q3e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Interpolation (predicting values with in the range of points on your graph) is reliable but extrapolation (predicting values outside the range of points on your graph) is unreliable.</a:t>
            </a:r>
          </a:p>
        </p:txBody>
      </p:sp>
      <p:sp>
        <p:nvSpPr>
          <p:cNvPr id="13" name="Rectangle 12"/>
          <p:cNvSpPr/>
          <p:nvPr/>
        </p:nvSpPr>
        <p:spPr>
          <a:xfrm flipH="1">
            <a:off x="4427980" y="1700808"/>
            <a:ext cx="4366325"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State the correlation and write a sentence that begins, 'As price increases, sales...'.</a:t>
            </a:r>
          </a:p>
        </p:txBody>
      </p:sp>
    </p:spTree>
    <p:extLst>
      <p:ext uri="{BB962C8B-B14F-4D97-AF65-F5344CB8AC3E}">
        <p14:creationId xmlns:p14="http://schemas.microsoft.com/office/powerpoint/2010/main" val="1213227330"/>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88</a:t>
            </a:r>
            <a:endParaRPr lang="en-GB" sz="1400" b="1" dirty="0">
              <a:latin typeface="Calibri" panose="020F0502020204030204" pitchFamily="34" charset="0"/>
            </a:endParaRPr>
          </a:p>
        </p:txBody>
      </p:sp>
      <p:sp>
        <p:nvSpPr>
          <p:cNvPr id="3" name="Rectangle 2"/>
          <p:cNvSpPr/>
          <p:nvPr/>
        </p:nvSpPr>
        <p:spPr>
          <a:xfrm>
            <a:off x="251521" y="1196752"/>
            <a:ext cx="8542787" cy="2246769"/>
          </a:xfrm>
          <a:prstGeom prst="rect">
            <a:avLst/>
          </a:prstGeom>
        </p:spPr>
        <p:txBody>
          <a:bodyPr wrap="square">
            <a:spAutoFit/>
          </a:bodyPr>
          <a:lstStyle/>
          <a:p>
            <a:pPr marL="457200" lvl="2" indent="-457200">
              <a:buClr>
                <a:srgbClr val="C00000"/>
              </a:buClr>
              <a:buFont typeface="+mj-lt"/>
              <a:buAutoNum type="alphaLcPeriod" startAt="6"/>
              <a:tabLst>
                <a:tab pos="2743200" algn="l"/>
              </a:tabLst>
            </a:pPr>
            <a:r>
              <a:rPr lang="en-US" sz="2800" dirty="0" smtClean="0"/>
              <a:t>Which </a:t>
            </a:r>
            <a:r>
              <a:rPr lang="en-US" sz="2800" dirty="0"/>
              <a:t>of your answers is the most </a:t>
            </a:r>
            <a:r>
              <a:rPr lang="en-US" sz="2800" dirty="0" smtClean="0"/>
              <a:t>reliable </a:t>
            </a:r>
            <a:r>
              <a:rPr lang="en-US" sz="2800" dirty="0"/>
              <a:t>in </a:t>
            </a:r>
            <a:r>
              <a:rPr lang="en-US" sz="2800" dirty="0" smtClean="0"/>
              <a:t/>
            </a:r>
            <a:br>
              <a:rPr lang="en-US" sz="2800" dirty="0" smtClean="0"/>
            </a:br>
            <a:r>
              <a:rPr lang="en-US" sz="2800" dirty="0" smtClean="0"/>
              <a:t>part </a:t>
            </a:r>
            <a:r>
              <a:rPr lang="en-US" sz="2800" b="1" dirty="0" smtClean="0"/>
              <a:t>e</a:t>
            </a:r>
            <a:r>
              <a:rPr lang="en-US" sz="2800" dirty="0" smtClean="0"/>
              <a:t>?</a:t>
            </a:r>
            <a:br>
              <a:rPr lang="en-US" sz="2800" dirty="0" smtClean="0"/>
            </a:br>
            <a:r>
              <a:rPr lang="en-US" sz="2800" dirty="0" smtClean="0"/>
              <a:t>Give </a:t>
            </a:r>
            <a:r>
              <a:rPr lang="en-US" sz="2800" dirty="0"/>
              <a:t>a reason for your answer</a:t>
            </a:r>
            <a:r>
              <a:rPr lang="en-US" sz="2800" dirty="0" smtClean="0"/>
              <a:t>.</a:t>
            </a:r>
            <a:endParaRPr lang="en-US" sz="2800" dirty="0"/>
          </a:p>
          <a:p>
            <a:pPr marL="457200" lvl="2" indent="-457200">
              <a:buClr>
                <a:srgbClr val="C00000"/>
              </a:buClr>
              <a:buFont typeface="+mj-lt"/>
              <a:buAutoNum type="alphaLcPeriod" startAt="6"/>
              <a:tabLst>
                <a:tab pos="2743200" algn="l"/>
              </a:tabLst>
            </a:pPr>
            <a:r>
              <a:rPr lang="en-US" sz="2800" dirty="0" smtClean="0"/>
              <a:t>Use </a:t>
            </a:r>
            <a:r>
              <a:rPr lang="en-US" sz="2800" dirty="0"/>
              <a:t>the </a:t>
            </a:r>
            <a:r>
              <a:rPr lang="en-US" sz="2800" dirty="0" smtClean="0"/>
              <a:t>line </a:t>
            </a:r>
            <a:r>
              <a:rPr lang="en-US" sz="2800" dirty="0"/>
              <a:t>of best fit to </a:t>
            </a:r>
            <a:r>
              <a:rPr lang="en-US" sz="2800" dirty="0" smtClean="0"/>
              <a:t>find </a:t>
            </a:r>
            <a:r>
              <a:rPr lang="en-US" sz="2800" dirty="0"/>
              <a:t>the price needed to get monthly sales figures of 20000.</a:t>
            </a:r>
            <a:endParaRPr lang="en-US" sz="2800" dirty="0" smtClean="0"/>
          </a:p>
        </p:txBody>
      </p:sp>
      <p:sp>
        <p:nvSpPr>
          <p:cNvPr id="12" name="Rectangle 11"/>
          <p:cNvSpPr/>
          <p:nvPr/>
        </p:nvSpPr>
        <p:spPr>
          <a:xfrm flipH="1">
            <a:off x="251520" y="3861048"/>
            <a:ext cx="4366325" cy="267765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Q3f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Interpolation (predicting values with in the range of points on your graph) is reliable but extrapolation (predicting values outside the range of points on your graph) is unreliable.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8706" y="1124744"/>
            <a:ext cx="553774" cy="553774"/>
          </a:xfrm>
          <a:prstGeom prst="rect">
            <a:avLst/>
          </a:prstGeom>
        </p:spPr>
      </p:pic>
      <p:sp>
        <p:nvSpPr>
          <p:cNvPr id="11" name="Rectangle 10"/>
          <p:cNvSpPr/>
          <p:nvPr/>
        </p:nvSpPr>
        <p:spPr>
          <a:xfrm flipH="1">
            <a:off x="4716015" y="4221088"/>
            <a:ext cx="4078292" cy="230832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Q3g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Start with the sales on the vertical axis, go along to the line and read </a:t>
            </a:r>
            <a:r>
              <a:rPr lang="en-US" sz="2400" dirty="0" smtClean="0">
                <a:solidFill>
                  <a:schemeClr val="tx1"/>
                </a:solidFill>
                <a:latin typeface="Arial" panose="020B0604020202020204" pitchFamily="34" charset="0"/>
                <a:cs typeface="Arial" panose="020B0604020202020204" pitchFamily="34" charset="0"/>
              </a:rPr>
              <a:t>off the </a:t>
            </a:r>
            <a:r>
              <a:rPr lang="en-US" sz="2400" dirty="0">
                <a:solidFill>
                  <a:schemeClr val="tx1"/>
                </a:solidFill>
                <a:latin typeface="Arial" panose="020B0604020202020204" pitchFamily="34" charset="0"/>
                <a:cs typeface="Arial" panose="020B0604020202020204" pitchFamily="34" charset="0"/>
              </a:rPr>
              <a:t>price on the horizontal axis. Always draw the lines on your diagram.</a:t>
            </a:r>
          </a:p>
        </p:txBody>
      </p:sp>
    </p:spTree>
    <p:extLst>
      <p:ext uri="{BB962C8B-B14F-4D97-AF65-F5344CB8AC3E}">
        <p14:creationId xmlns:p14="http://schemas.microsoft.com/office/powerpoint/2010/main" val="1917803226"/>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89</a:t>
            </a:r>
            <a:endParaRPr lang="en-GB" sz="1400" b="1" dirty="0">
              <a:latin typeface="Calibri" panose="020F0502020204030204" pitchFamily="34" charset="0"/>
            </a:endParaRPr>
          </a:p>
        </p:txBody>
      </p:sp>
      <p:sp>
        <p:nvSpPr>
          <p:cNvPr id="3" name="Rectangle 2"/>
          <p:cNvSpPr/>
          <p:nvPr/>
        </p:nvSpPr>
        <p:spPr>
          <a:xfrm>
            <a:off x="251522" y="1196752"/>
            <a:ext cx="8087184" cy="1384995"/>
          </a:xfrm>
          <a:prstGeom prst="rect">
            <a:avLst/>
          </a:prstGeom>
        </p:spPr>
        <p:txBody>
          <a:bodyPr wrap="square">
            <a:spAutoFit/>
          </a:bodyPr>
          <a:lstStyle/>
          <a:p>
            <a:pPr marL="514350" lvl="2" indent="-514350">
              <a:buClr>
                <a:srgbClr val="C00000"/>
              </a:buClr>
              <a:buFont typeface="+mj-lt"/>
              <a:buAutoNum type="arabicPeriod" startAt="4"/>
              <a:tabLst>
                <a:tab pos="2743200" algn="l"/>
              </a:tabLst>
            </a:pPr>
            <a:r>
              <a:rPr lang="en-US" sz="2800" b="1" dirty="0">
                <a:solidFill>
                  <a:srgbClr val="FF0000"/>
                </a:solidFill>
              </a:rPr>
              <a:t>Reasoning</a:t>
            </a:r>
            <a:r>
              <a:rPr lang="en-US" sz="2800" dirty="0"/>
              <a:t> The table shows the </a:t>
            </a:r>
            <a:r>
              <a:rPr lang="en-US" sz="2800" dirty="0" smtClean="0"/>
              <a:t>number </a:t>
            </a:r>
            <a:r>
              <a:rPr lang="en-US" sz="2800" dirty="0"/>
              <a:t>of </a:t>
            </a:r>
            <a:r>
              <a:rPr lang="en-US" sz="2800" dirty="0" smtClean="0"/>
              <a:t/>
            </a:r>
            <a:br>
              <a:rPr lang="en-US" sz="2800" dirty="0" smtClean="0"/>
            </a:br>
            <a:r>
              <a:rPr lang="en-US" sz="2800" dirty="0" smtClean="0"/>
              <a:t>ice </a:t>
            </a:r>
            <a:r>
              <a:rPr lang="en-US" sz="2800" dirty="0"/>
              <a:t>lollies sold by a kiosk at a seaside resort last year.</a:t>
            </a:r>
            <a:endParaRPr lang="en-US" sz="2800" dirty="0" smtClean="0"/>
          </a:p>
        </p:txBody>
      </p:sp>
      <p:sp>
        <p:nvSpPr>
          <p:cNvPr id="11" name="Rectangle 10"/>
          <p:cNvSpPr/>
          <p:nvPr/>
        </p:nvSpPr>
        <p:spPr>
          <a:xfrm flipH="1">
            <a:off x="6588223" y="4217020"/>
            <a:ext cx="2206080" cy="230832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Read the numbers in the table from left to right to spot the pattern.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226604"/>
            <a:ext cx="618220" cy="61822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221" y="3789040"/>
            <a:ext cx="6222766" cy="2806348"/>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68284556"/>
              </p:ext>
            </p:extLst>
          </p:nvPr>
        </p:nvGraphicFramePr>
        <p:xfrm>
          <a:off x="251520" y="2575168"/>
          <a:ext cx="8542783" cy="790600"/>
        </p:xfrm>
        <a:graphic>
          <a:graphicData uri="http://schemas.openxmlformats.org/drawingml/2006/table">
            <a:tbl>
              <a:tblPr firstRow="1" bandRow="1">
                <a:tableStyleId>{5940675A-B579-460E-94D1-54222C63F5DA}</a:tableStyleId>
              </a:tblPr>
              <a:tblGrid>
                <a:gridCol w="1080120"/>
                <a:gridCol w="552929"/>
                <a:gridCol w="640531"/>
                <a:gridCol w="664011"/>
                <a:gridCol w="604092"/>
                <a:gridCol w="689057"/>
                <a:gridCol w="604092"/>
                <a:gridCol w="604092"/>
                <a:gridCol w="687491"/>
                <a:gridCol w="604092"/>
                <a:gridCol w="604092"/>
                <a:gridCol w="604092"/>
                <a:gridCol w="604092"/>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panose="020B0604020202020204" pitchFamily="34" charset="0"/>
                          <a:cs typeface="Arial" panose="020B0604020202020204" pitchFamily="34" charset="0"/>
                        </a:rPr>
                        <a:t>Month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t>Jan</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Feb</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Mar</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Apr</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May</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Jun</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Jul</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Aug</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Sep</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Oct</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Nov</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Dec</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700" b="1" dirty="0" smtClean="0">
                          <a:latin typeface="Arial" panose="020B0604020202020204" pitchFamily="34" charset="0"/>
                          <a:cs typeface="Arial" panose="020B0604020202020204" pitchFamily="34" charset="0"/>
                        </a:rPr>
                        <a:t>Number</a:t>
                      </a:r>
                      <a:endParaRPr lang="en-US" sz="17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t>10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80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150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220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290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360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360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290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220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150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4577408"/>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89</a:t>
            </a:r>
            <a:endParaRPr lang="en-GB" sz="1400" b="1" dirty="0">
              <a:latin typeface="Calibri" panose="020F0502020204030204" pitchFamily="34" charset="0"/>
            </a:endParaRPr>
          </a:p>
        </p:txBody>
      </p:sp>
      <p:sp>
        <p:nvSpPr>
          <p:cNvPr id="3" name="Rectangle 2"/>
          <p:cNvSpPr/>
          <p:nvPr/>
        </p:nvSpPr>
        <p:spPr>
          <a:xfrm>
            <a:off x="251522" y="1196752"/>
            <a:ext cx="5256582" cy="4708981"/>
          </a:xfrm>
          <a:prstGeom prst="rect">
            <a:avLst/>
          </a:prstGeom>
        </p:spPr>
        <p:txBody>
          <a:bodyPr wrap="square">
            <a:spAutoFit/>
          </a:bodyPr>
          <a:lstStyle/>
          <a:p>
            <a:pPr marL="457200" lvl="2" indent="-457200">
              <a:buClr>
                <a:srgbClr val="C00000"/>
              </a:buClr>
              <a:buFont typeface="+mj-lt"/>
              <a:buAutoNum type="arabicPeriod"/>
              <a:tabLst>
                <a:tab pos="2743200" algn="l"/>
              </a:tabLst>
            </a:pPr>
            <a:r>
              <a:rPr lang="en-US" sz="2000" b="1" dirty="0">
                <a:solidFill>
                  <a:srgbClr val="FF0000"/>
                </a:solidFill>
              </a:rPr>
              <a:t>Reasoning</a:t>
            </a:r>
            <a:r>
              <a:rPr lang="en-US" sz="2000" dirty="0"/>
              <a:t> </a:t>
            </a:r>
            <a:r>
              <a:rPr lang="en-US" sz="2000" dirty="0" smtClean="0"/>
              <a:t>Each </a:t>
            </a:r>
            <a:r>
              <a:rPr lang="en-US" sz="2000" dirty="0"/>
              <a:t>point on the scatter graph shows the mass of a bag of fertiliser and its price</a:t>
            </a:r>
            <a:r>
              <a:rPr lang="en-US" sz="2000" dirty="0" smtClean="0"/>
              <a:t>.</a:t>
            </a:r>
          </a:p>
          <a:p>
            <a:pPr marL="800100" lvl="3" indent="-342900">
              <a:buClr>
                <a:srgbClr val="C00000"/>
              </a:buClr>
              <a:buFont typeface="+mj-lt"/>
              <a:buAutoNum type="alphaLcPeriod"/>
              <a:tabLst>
                <a:tab pos="2743200" algn="l"/>
              </a:tabLst>
            </a:pPr>
            <a:r>
              <a:rPr lang="en-US" sz="2000" dirty="0" smtClean="0"/>
              <a:t>Which </a:t>
            </a:r>
            <a:r>
              <a:rPr lang="en-US" sz="2000" dirty="0"/>
              <a:t>two bags are the same price? </a:t>
            </a:r>
            <a:endParaRPr lang="en-US" sz="2000" dirty="0" smtClean="0"/>
          </a:p>
          <a:p>
            <a:pPr marL="800100" lvl="3" indent="-342900">
              <a:buClr>
                <a:srgbClr val="C00000"/>
              </a:buClr>
              <a:buFont typeface="+mj-lt"/>
              <a:buAutoNum type="alphaLcPeriod"/>
              <a:tabLst>
                <a:tab pos="2743200" algn="l"/>
              </a:tabLst>
            </a:pPr>
            <a:r>
              <a:rPr lang="en-US" sz="2000" dirty="0" smtClean="0"/>
              <a:t>Which </a:t>
            </a:r>
            <a:r>
              <a:rPr lang="en-US" sz="2000" dirty="0"/>
              <a:t>of B and D gives the better value for money? </a:t>
            </a:r>
            <a:endParaRPr lang="en-US" sz="2000" dirty="0" smtClean="0"/>
          </a:p>
          <a:p>
            <a:pPr marL="800100" lvl="3" indent="-342900">
              <a:buClr>
                <a:srgbClr val="C00000"/>
              </a:buClr>
              <a:buFont typeface="+mj-lt"/>
              <a:buAutoNum type="alphaLcPeriod"/>
              <a:tabLst>
                <a:tab pos="2743200" algn="l"/>
              </a:tabLst>
            </a:pPr>
            <a:r>
              <a:rPr lang="en-US" sz="2000" dirty="0" smtClean="0"/>
              <a:t>Which </a:t>
            </a:r>
            <a:r>
              <a:rPr lang="en-US" sz="2000" dirty="0"/>
              <a:t>two bags give the same value for money? </a:t>
            </a:r>
            <a:endParaRPr lang="en-US" sz="2000" dirty="0" smtClean="0"/>
          </a:p>
          <a:p>
            <a:pPr marL="800100" lvl="3" indent="-342900">
              <a:buClr>
                <a:srgbClr val="C00000"/>
              </a:buClr>
              <a:buFont typeface="+mj-lt"/>
              <a:buAutoNum type="alphaLcPeriod"/>
              <a:tabLst>
                <a:tab pos="2743200" algn="l"/>
              </a:tabLst>
            </a:pPr>
            <a:r>
              <a:rPr lang="en-US" sz="2000" dirty="0" smtClean="0"/>
              <a:t>Which </a:t>
            </a:r>
            <a:r>
              <a:rPr lang="en-US" sz="2000" dirty="0"/>
              <a:t>bag gives the worst value for money? </a:t>
            </a:r>
            <a:endParaRPr lang="en-US" sz="2000" dirty="0" smtClean="0"/>
          </a:p>
          <a:p>
            <a:pPr marL="800100" lvl="3" indent="-342900">
              <a:buClr>
                <a:srgbClr val="C00000"/>
              </a:buClr>
              <a:buFont typeface="+mj-lt"/>
              <a:buAutoNum type="alphaLcPeriod"/>
              <a:tabLst>
                <a:tab pos="2743200" algn="l"/>
              </a:tabLst>
            </a:pPr>
            <a:r>
              <a:rPr lang="en-US" sz="2000" dirty="0" smtClean="0"/>
              <a:t>Describe </a:t>
            </a:r>
            <a:r>
              <a:rPr lang="en-US" sz="2000" dirty="0"/>
              <a:t>the </a:t>
            </a:r>
            <a:r>
              <a:rPr lang="en-US" sz="2000" dirty="0" smtClean="0"/>
              <a:t/>
            </a:r>
            <a:br>
              <a:rPr lang="en-US" sz="2000" dirty="0" smtClean="0"/>
            </a:br>
            <a:r>
              <a:rPr lang="en-US" sz="2000" dirty="0" smtClean="0"/>
              <a:t>correlation.</a:t>
            </a:r>
            <a:br>
              <a:rPr lang="en-US" sz="2000" dirty="0" smtClean="0"/>
            </a:br>
            <a:r>
              <a:rPr lang="en-US" sz="2000" dirty="0" smtClean="0"/>
              <a:t>Give </a:t>
            </a:r>
            <a:r>
              <a:rPr lang="en-US" sz="2000" dirty="0"/>
              <a:t>reasons </a:t>
            </a:r>
            <a:r>
              <a:rPr lang="en-US" sz="2000" dirty="0" smtClean="0"/>
              <a:t/>
            </a:r>
            <a:br>
              <a:rPr lang="en-US" sz="2000" dirty="0" smtClean="0"/>
            </a:br>
            <a:r>
              <a:rPr lang="en-US" sz="2000" dirty="0" smtClean="0"/>
              <a:t>for </a:t>
            </a:r>
            <a:r>
              <a:rPr lang="en-US" sz="2000" dirty="0"/>
              <a:t>your </a:t>
            </a:r>
            <a:r>
              <a:rPr lang="en-US" sz="2000" dirty="0" smtClean="0"/>
              <a:t/>
            </a:r>
            <a:br>
              <a:rPr lang="en-US" sz="2000" dirty="0" smtClean="0"/>
            </a:br>
            <a:r>
              <a:rPr lang="en-US" sz="2000" dirty="0" smtClean="0"/>
              <a:t>answers</a:t>
            </a:r>
            <a:r>
              <a:rPr lang="en-US" sz="2000" dirty="0"/>
              <a:t>.</a:t>
            </a:r>
            <a:endParaRPr lang="en-US" sz="20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43808" y="4077072"/>
            <a:ext cx="2637052" cy="2465791"/>
          </a:xfrm>
          <a:prstGeom prst="rect">
            <a:avLst/>
          </a:prstGeom>
        </p:spPr>
      </p:pic>
    </p:spTree>
    <p:extLst>
      <p:ext uri="{BB962C8B-B14F-4D97-AF65-F5344CB8AC3E}">
        <p14:creationId xmlns:p14="http://schemas.microsoft.com/office/powerpoint/2010/main" val="1283867963"/>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89</a:t>
            </a:r>
            <a:endParaRPr lang="en-GB" sz="1400" b="1" dirty="0">
              <a:latin typeface="Calibri" panose="020F0502020204030204" pitchFamily="34" charset="0"/>
            </a:endParaRPr>
          </a:p>
        </p:txBody>
      </p:sp>
      <p:sp>
        <p:nvSpPr>
          <p:cNvPr id="3" name="Rectangle 2"/>
          <p:cNvSpPr/>
          <p:nvPr/>
        </p:nvSpPr>
        <p:spPr>
          <a:xfrm>
            <a:off x="251522" y="1196752"/>
            <a:ext cx="5256582" cy="4293483"/>
          </a:xfrm>
          <a:prstGeom prst="rect">
            <a:avLst/>
          </a:prstGeom>
        </p:spPr>
        <p:txBody>
          <a:bodyPr wrap="square">
            <a:spAutoFit/>
          </a:bodyPr>
          <a:lstStyle/>
          <a:p>
            <a:pPr marL="457200" lvl="2" indent="-457200">
              <a:buClr>
                <a:srgbClr val="C00000"/>
              </a:buClr>
              <a:buFont typeface="+mj-lt"/>
              <a:buAutoNum type="arabicPeriod" startAt="2"/>
              <a:tabLst>
                <a:tab pos="2743200" algn="l"/>
              </a:tabLst>
            </a:pPr>
            <a:r>
              <a:rPr lang="en-US" sz="2100" b="1" dirty="0">
                <a:solidFill>
                  <a:srgbClr val="FF0000"/>
                </a:solidFill>
              </a:rPr>
              <a:t>Reasoning</a:t>
            </a:r>
            <a:r>
              <a:rPr lang="en-US" sz="2100" dirty="0"/>
              <a:t> </a:t>
            </a:r>
            <a:r>
              <a:rPr lang="en-US" sz="2100" dirty="0" smtClean="0"/>
              <a:t>There </a:t>
            </a:r>
            <a:r>
              <a:rPr lang="en-US" sz="2100" dirty="0"/>
              <a:t>is positive correlation between variables </a:t>
            </a:r>
            <a:r>
              <a:rPr lang="en-US" sz="2100" i="1" dirty="0"/>
              <a:t>x</a:t>
            </a:r>
            <a:r>
              <a:rPr lang="en-US" sz="2100" dirty="0"/>
              <a:t> and </a:t>
            </a:r>
            <a:r>
              <a:rPr lang="en-US" sz="2100" i="1" dirty="0"/>
              <a:t>y</a:t>
            </a:r>
            <a:r>
              <a:rPr lang="en-US" sz="2100" dirty="0"/>
              <a:t>, negative correlation between </a:t>
            </a:r>
            <a:r>
              <a:rPr lang="en-US" sz="2100" i="1" dirty="0"/>
              <a:t>y</a:t>
            </a:r>
            <a:r>
              <a:rPr lang="en-US" sz="2100" dirty="0"/>
              <a:t> and </a:t>
            </a:r>
            <a:r>
              <a:rPr lang="en-US" sz="2100" i="1" dirty="0"/>
              <a:t>z</a:t>
            </a:r>
            <a:r>
              <a:rPr lang="en-US" sz="2100" dirty="0"/>
              <a:t> and negative correlation between </a:t>
            </a:r>
            <a:r>
              <a:rPr lang="en-US" sz="2100" i="1" dirty="0"/>
              <a:t>z</a:t>
            </a:r>
            <a:r>
              <a:rPr lang="en-US" sz="2100" dirty="0"/>
              <a:t> and </a:t>
            </a:r>
            <a:r>
              <a:rPr lang="en-US" sz="2100" i="1" dirty="0" smtClean="0"/>
              <a:t>w</a:t>
            </a:r>
            <a:r>
              <a:rPr lang="en-US" sz="2100" dirty="0" smtClean="0"/>
              <a:t>.</a:t>
            </a:r>
            <a:br>
              <a:rPr lang="en-US" sz="2100" dirty="0" smtClean="0"/>
            </a:br>
            <a:r>
              <a:rPr lang="en-US" sz="2100" dirty="0" smtClean="0"/>
              <a:t>State </a:t>
            </a:r>
            <a:r>
              <a:rPr lang="en-US" sz="2100" dirty="0"/>
              <a:t>what type of correlation you would expect between </a:t>
            </a:r>
            <a:endParaRPr lang="en-US" sz="2100" dirty="0" smtClean="0"/>
          </a:p>
          <a:p>
            <a:pPr marL="914400" lvl="3" indent="-457200">
              <a:buClr>
                <a:srgbClr val="C00000"/>
              </a:buClr>
              <a:buFont typeface="+mj-lt"/>
              <a:buAutoNum type="alphaLcPeriod"/>
              <a:tabLst>
                <a:tab pos="2286000" algn="l"/>
              </a:tabLst>
            </a:pPr>
            <a:r>
              <a:rPr lang="en-US" sz="2100" i="1" dirty="0" smtClean="0"/>
              <a:t>x</a:t>
            </a:r>
            <a:r>
              <a:rPr lang="en-US" sz="2100" dirty="0" smtClean="0"/>
              <a:t> </a:t>
            </a:r>
            <a:r>
              <a:rPr lang="en-US" sz="2100" dirty="0"/>
              <a:t>and </a:t>
            </a:r>
            <a:r>
              <a:rPr lang="en-US" sz="2100" i="1" dirty="0"/>
              <a:t>z</a:t>
            </a:r>
            <a:r>
              <a:rPr lang="en-US" sz="2100" dirty="0"/>
              <a:t> </a:t>
            </a:r>
            <a:r>
              <a:rPr lang="en-US" sz="2100" dirty="0" smtClean="0"/>
              <a:t>	</a:t>
            </a:r>
            <a:r>
              <a:rPr lang="en-US" sz="2100" dirty="0" smtClean="0">
                <a:solidFill>
                  <a:srgbClr val="C00000"/>
                </a:solidFill>
              </a:rPr>
              <a:t>b.</a:t>
            </a:r>
            <a:r>
              <a:rPr lang="en-US" sz="2100" dirty="0" smtClean="0"/>
              <a:t> </a:t>
            </a:r>
            <a:r>
              <a:rPr lang="en-US" sz="2100" i="1" dirty="0"/>
              <a:t>y</a:t>
            </a:r>
            <a:r>
              <a:rPr lang="en-US" sz="2100" dirty="0"/>
              <a:t> and </a:t>
            </a:r>
            <a:r>
              <a:rPr lang="en-US" sz="2100" i="1" dirty="0"/>
              <a:t>w</a:t>
            </a:r>
            <a:r>
              <a:rPr lang="en-US" sz="2100" dirty="0"/>
              <a:t> </a:t>
            </a:r>
            <a:endParaRPr lang="en-US" sz="2100" dirty="0" smtClean="0"/>
          </a:p>
          <a:p>
            <a:pPr marL="914400" lvl="3" indent="-457200">
              <a:buClr>
                <a:srgbClr val="C00000"/>
              </a:buClr>
              <a:buFont typeface="+mj-lt"/>
              <a:buAutoNum type="alphaLcPeriod" startAt="3"/>
              <a:tabLst>
                <a:tab pos="2286000" algn="l"/>
              </a:tabLst>
            </a:pPr>
            <a:r>
              <a:rPr lang="en-US" sz="2100" i="1" dirty="0" smtClean="0"/>
              <a:t>x</a:t>
            </a:r>
            <a:r>
              <a:rPr lang="en-US" sz="2100" dirty="0" smtClean="0"/>
              <a:t> </a:t>
            </a:r>
            <a:r>
              <a:rPr lang="en-US" sz="2100" dirty="0"/>
              <a:t>and </a:t>
            </a:r>
            <a:r>
              <a:rPr lang="en-US" sz="2100" i="1" dirty="0"/>
              <a:t>w</a:t>
            </a:r>
            <a:r>
              <a:rPr lang="en-US" sz="2100" dirty="0"/>
              <a:t>.</a:t>
            </a:r>
          </a:p>
          <a:p>
            <a:pPr marL="457200" lvl="2" indent="-457200">
              <a:buClr>
                <a:srgbClr val="C00000"/>
              </a:buClr>
              <a:buFont typeface="+mj-lt"/>
              <a:buAutoNum type="arabicPeriod" startAt="2"/>
              <a:tabLst>
                <a:tab pos="2743200" algn="l"/>
              </a:tabLst>
            </a:pPr>
            <a:r>
              <a:rPr lang="en-US" sz="2100" b="1" dirty="0" smtClean="0">
                <a:solidFill>
                  <a:srgbClr val="FF0000"/>
                </a:solidFill>
              </a:rPr>
              <a:t>Reasoning </a:t>
            </a:r>
            <a:r>
              <a:rPr lang="en-US" sz="2100" dirty="0"/>
              <a:t>Find the value of the missing number, a;, in this </a:t>
            </a:r>
            <a:r>
              <a:rPr lang="en-US" sz="2100" dirty="0" smtClean="0"/>
              <a:t>list: 2, 4</a:t>
            </a:r>
            <a:r>
              <a:rPr lang="en-US" sz="2100" dirty="0"/>
              <a:t>, 5, 5</a:t>
            </a:r>
            <a:r>
              <a:rPr lang="en-US" sz="2100" dirty="0" smtClean="0"/>
              <a:t>, 6</a:t>
            </a:r>
            <a:r>
              <a:rPr lang="en-US" sz="2100" dirty="0"/>
              <a:t>, 7</a:t>
            </a:r>
            <a:r>
              <a:rPr lang="en-US" sz="2100" dirty="0" smtClean="0"/>
              <a:t>, 7</a:t>
            </a:r>
            <a:r>
              <a:rPr lang="en-US" sz="2100" dirty="0"/>
              <a:t>, </a:t>
            </a:r>
            <a:r>
              <a:rPr lang="en-US" sz="2100" i="1" dirty="0"/>
              <a:t>x</a:t>
            </a:r>
          </a:p>
          <a:p>
            <a:pPr marL="800100" lvl="3" indent="-342900">
              <a:buClr>
                <a:srgbClr val="C00000"/>
              </a:buClr>
              <a:buFont typeface="+mj-lt"/>
              <a:buAutoNum type="alphaLcPeriod"/>
              <a:tabLst>
                <a:tab pos="2743200" algn="l"/>
              </a:tabLst>
            </a:pPr>
            <a:r>
              <a:rPr lang="en-US" sz="2100" dirty="0" smtClean="0"/>
              <a:t>if </a:t>
            </a:r>
            <a:r>
              <a:rPr lang="en-US" sz="2100" dirty="0"/>
              <a:t>the mode is 7 </a:t>
            </a:r>
            <a:r>
              <a:rPr lang="en-US" sz="2100" dirty="0" smtClean="0"/>
              <a:t>	 </a:t>
            </a:r>
            <a:r>
              <a:rPr lang="en-US" sz="2100" dirty="0" smtClean="0">
                <a:solidFill>
                  <a:srgbClr val="C00000"/>
                </a:solidFill>
              </a:rPr>
              <a:t>b.</a:t>
            </a:r>
            <a:r>
              <a:rPr lang="en-US" sz="2100" dirty="0" smtClean="0"/>
              <a:t>  </a:t>
            </a:r>
            <a:r>
              <a:rPr lang="en-US" sz="2100" dirty="0"/>
              <a:t>if the mean is 6.</a:t>
            </a:r>
            <a:endParaRPr lang="en-US" sz="21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4176504"/>
            <a:ext cx="548640" cy="548640"/>
          </a:xfrm>
          <a:prstGeom prst="rect">
            <a:avLst/>
          </a:prstGeom>
        </p:spPr>
      </p:pic>
      <p:sp>
        <p:nvSpPr>
          <p:cNvPr id="8" name="Rectangle 7"/>
          <p:cNvSpPr/>
          <p:nvPr/>
        </p:nvSpPr>
        <p:spPr>
          <a:xfrm flipH="1">
            <a:off x="264141" y="5694347"/>
            <a:ext cx="5204539" cy="830997"/>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Q2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You could draw diagrams to help you.</a:t>
            </a:r>
          </a:p>
        </p:txBody>
      </p:sp>
    </p:spTree>
    <p:extLst>
      <p:ext uri="{BB962C8B-B14F-4D97-AF65-F5344CB8AC3E}">
        <p14:creationId xmlns:p14="http://schemas.microsoft.com/office/powerpoint/2010/main" val="648536615"/>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90</a:t>
            </a:r>
            <a:endParaRPr lang="en-GB" sz="1400" b="1" dirty="0">
              <a:latin typeface="Calibri" panose="020F0502020204030204" pitchFamily="34" charset="0"/>
            </a:endParaRPr>
          </a:p>
        </p:txBody>
      </p:sp>
      <p:sp>
        <p:nvSpPr>
          <p:cNvPr id="3" name="Rectangle 2"/>
          <p:cNvSpPr/>
          <p:nvPr/>
        </p:nvSpPr>
        <p:spPr>
          <a:xfrm>
            <a:off x="251520" y="1223749"/>
            <a:ext cx="8585609" cy="1631216"/>
          </a:xfrm>
          <a:prstGeom prst="rect">
            <a:avLst/>
          </a:prstGeom>
        </p:spPr>
        <p:txBody>
          <a:bodyPr wrap="square">
            <a:spAutoFit/>
          </a:bodyPr>
          <a:lstStyle/>
          <a:p>
            <a:pPr marL="457200" lvl="2" indent="-457200">
              <a:buClr>
                <a:srgbClr val="C00000"/>
              </a:buClr>
              <a:buFont typeface="+mj-lt"/>
              <a:buAutoNum type="arabicPeriod" startAt="4"/>
              <a:tabLst>
                <a:tab pos="2743200" algn="l"/>
              </a:tabLst>
            </a:pPr>
            <a:r>
              <a:rPr lang="en-US" sz="2000" b="1" dirty="0">
                <a:solidFill>
                  <a:srgbClr val="FF0000"/>
                </a:solidFill>
              </a:rPr>
              <a:t>STEM / Problem-solving </a:t>
            </a:r>
            <a:r>
              <a:rPr lang="en-US" sz="2000" dirty="0"/>
              <a:t>Two dozen tomato plants are grown in a greenhouse and the total weight of fruit produced by each plant is recorded. The same number of tomato plants of this variety is grown </a:t>
            </a:r>
            <a:r>
              <a:rPr lang="en-US" sz="2000" dirty="0" smtClean="0"/>
              <a:t>outdoors. The </a:t>
            </a:r>
            <a:r>
              <a:rPr lang="en-US" sz="2000" dirty="0"/>
              <a:t>information is displayed in the frequency polygons.</a:t>
            </a:r>
          </a:p>
          <a:p>
            <a:pPr marL="800100" lvl="3" indent="-342900">
              <a:buClr>
                <a:srgbClr val="C00000"/>
              </a:buClr>
              <a:buFont typeface="+mj-lt"/>
              <a:buAutoNum type="alphaLcPeriod"/>
              <a:tabLst>
                <a:tab pos="2743200" algn="l"/>
              </a:tabLst>
            </a:pPr>
            <a:r>
              <a:rPr lang="en-US" sz="2000" dirty="0" smtClean="0"/>
              <a:t>Estimate </a:t>
            </a:r>
            <a:r>
              <a:rPr lang="en-US" sz="2000" dirty="0"/>
              <a:t>the greatest mass of tomatoes grown by a plant outdoors, </a:t>
            </a:r>
            <a:endParaRPr lang="en-US" sz="20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832" y="1223749"/>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02587" y="3429000"/>
            <a:ext cx="3528392" cy="3168352"/>
          </a:xfrm>
          <a:prstGeom prst="rect">
            <a:avLst/>
          </a:prstGeom>
        </p:spPr>
      </p:pic>
      <p:sp>
        <p:nvSpPr>
          <p:cNvPr id="4" name="Rectangle 3"/>
          <p:cNvSpPr/>
          <p:nvPr/>
        </p:nvSpPr>
        <p:spPr>
          <a:xfrm>
            <a:off x="755576" y="2854965"/>
            <a:ext cx="4536504" cy="2862322"/>
          </a:xfrm>
          <a:prstGeom prst="rect">
            <a:avLst/>
          </a:prstGeom>
        </p:spPr>
        <p:txBody>
          <a:bodyPr wrap="square">
            <a:spAutoFit/>
          </a:bodyPr>
          <a:lstStyle/>
          <a:p>
            <a:pPr marL="457200" lvl="3" indent="-457200">
              <a:buClr>
                <a:srgbClr val="C00000"/>
              </a:buClr>
              <a:buFont typeface="+mj-lt"/>
              <a:buAutoNum type="alphaLcPeriod" startAt="2"/>
              <a:tabLst>
                <a:tab pos="2743200" algn="l"/>
              </a:tabLst>
            </a:pPr>
            <a:r>
              <a:rPr lang="en-US" sz="2000" dirty="0"/>
              <a:t>How many plants grown In the greenhouse produce between 4 kg and 6 kg of fruit?</a:t>
            </a:r>
          </a:p>
          <a:p>
            <a:pPr marL="457200" lvl="3" indent="-457200">
              <a:buClr>
                <a:srgbClr val="C00000"/>
              </a:buClr>
              <a:buFont typeface="+mj-lt"/>
              <a:buAutoNum type="alphaLcPeriod" startAt="2"/>
              <a:tabLst>
                <a:tab pos="2743200" algn="l"/>
              </a:tabLst>
            </a:pPr>
            <a:r>
              <a:rPr lang="en-US" sz="2000" dirty="0"/>
              <a:t>The grower claims that the average yield of plants grown in the greenhouse exceeds the average yield of outdoor plants by more than 3 kg. Does this data support the claim?</a:t>
            </a:r>
          </a:p>
        </p:txBody>
      </p:sp>
      <p:sp>
        <p:nvSpPr>
          <p:cNvPr id="10" name="Rectangle 9"/>
          <p:cNvSpPr/>
          <p:nvPr/>
        </p:nvSpPr>
        <p:spPr>
          <a:xfrm flipH="1">
            <a:off x="251520" y="5805264"/>
            <a:ext cx="4882647" cy="707886"/>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Q5 communication hint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Yield means the amount of fruit produced.</a:t>
            </a:r>
          </a:p>
        </p:txBody>
      </p:sp>
    </p:spTree>
    <p:extLst>
      <p:ext uri="{BB962C8B-B14F-4D97-AF65-F5344CB8AC3E}">
        <p14:creationId xmlns:p14="http://schemas.microsoft.com/office/powerpoint/2010/main" val="3569583362"/>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90</a:t>
            </a:r>
            <a:endParaRPr lang="en-GB" sz="1400" b="1" dirty="0">
              <a:latin typeface="Calibri" panose="020F0502020204030204" pitchFamily="34" charset="0"/>
            </a:endParaRPr>
          </a:p>
        </p:txBody>
      </p:sp>
      <p:sp>
        <p:nvSpPr>
          <p:cNvPr id="3" name="Rectangle 2"/>
          <p:cNvSpPr/>
          <p:nvPr/>
        </p:nvSpPr>
        <p:spPr>
          <a:xfrm>
            <a:off x="251521" y="1223749"/>
            <a:ext cx="5256584" cy="5386090"/>
          </a:xfrm>
          <a:prstGeom prst="rect">
            <a:avLst/>
          </a:prstGeom>
        </p:spPr>
        <p:txBody>
          <a:bodyPr wrap="square">
            <a:spAutoFit/>
          </a:bodyPr>
          <a:lstStyle/>
          <a:p>
            <a:pPr marL="457200" lvl="2" indent="-457200">
              <a:buClr>
                <a:srgbClr val="C00000"/>
              </a:buClr>
              <a:buFont typeface="+mj-lt"/>
              <a:buAutoNum type="arabicPeriod" startAt="5"/>
              <a:tabLst>
                <a:tab pos="2743200" algn="l"/>
              </a:tabLst>
            </a:pPr>
            <a:r>
              <a:rPr lang="en-US" sz="1950" b="1" dirty="0">
                <a:solidFill>
                  <a:srgbClr val="FF0000"/>
                </a:solidFill>
              </a:rPr>
              <a:t>Reasoning</a:t>
            </a:r>
            <a:r>
              <a:rPr lang="en-US" sz="1950" dirty="0"/>
              <a:t> A group of 50 students take a maths test. Their marks out of 40 are shown in the table</a:t>
            </a:r>
            <a:r>
              <a:rPr lang="en-US" sz="1950" dirty="0" smtClean="0"/>
              <a:t>.</a:t>
            </a:r>
            <a:br>
              <a:rPr lang="en-US" sz="1950" dirty="0" smtClean="0"/>
            </a:br>
            <a:r>
              <a:rPr lang="en-US" sz="3200" dirty="0" smtClean="0"/>
              <a:t/>
            </a:r>
            <a:br>
              <a:rPr lang="en-US" sz="3200" dirty="0" smtClean="0"/>
            </a:br>
            <a:r>
              <a:rPr lang="en-US" sz="1950" dirty="0" smtClean="0"/>
              <a:t/>
            </a:r>
            <a:br>
              <a:rPr lang="en-US" sz="1950" dirty="0" smtClean="0"/>
            </a:br>
            <a:endParaRPr lang="en-US" sz="1950" dirty="0" smtClean="0"/>
          </a:p>
          <a:p>
            <a:pPr marL="457200" lvl="3" indent="-400050">
              <a:buClr>
                <a:srgbClr val="C00000"/>
              </a:buClr>
              <a:buFont typeface="+mj-lt"/>
              <a:buAutoNum type="alphaLcPeriod"/>
              <a:tabLst>
                <a:tab pos="2743200" algn="l"/>
              </a:tabLst>
            </a:pPr>
            <a:r>
              <a:rPr lang="en-US" sz="1950" dirty="0"/>
              <a:t>Estimate the mean mark and explain why this is only an estimate, </a:t>
            </a:r>
            <a:endParaRPr lang="en-US" sz="1950" dirty="0" smtClean="0"/>
          </a:p>
          <a:p>
            <a:pPr marL="457200" lvl="3" indent="-400050">
              <a:buClr>
                <a:srgbClr val="C00000"/>
              </a:buClr>
              <a:buFont typeface="+mj-lt"/>
              <a:buAutoNum type="alphaLcPeriod"/>
              <a:tabLst>
                <a:tab pos="2743200" algn="l"/>
              </a:tabLst>
            </a:pPr>
            <a:r>
              <a:rPr lang="en-US" sz="1950" dirty="0" smtClean="0"/>
              <a:t>Explain </a:t>
            </a:r>
            <a:r>
              <a:rPr lang="en-US" sz="1950" dirty="0"/>
              <a:t>which class contains the median, </a:t>
            </a:r>
            <a:endParaRPr lang="en-US" sz="1950" dirty="0" smtClean="0"/>
          </a:p>
          <a:p>
            <a:pPr marL="457200" lvl="3" indent="-400050">
              <a:buClr>
                <a:srgbClr val="C00000"/>
              </a:buClr>
              <a:buFont typeface="+mj-lt"/>
              <a:buAutoNum type="alphaLcPeriod"/>
              <a:tabLst>
                <a:tab pos="2743200" algn="l"/>
              </a:tabLst>
            </a:pPr>
            <a:r>
              <a:rPr lang="en-US" sz="1950" dirty="0" smtClean="0"/>
              <a:t>Estimate </a:t>
            </a:r>
            <a:r>
              <a:rPr lang="en-US" sz="1950" dirty="0"/>
              <a:t>the range.</a:t>
            </a:r>
          </a:p>
          <a:p>
            <a:pPr marL="457200" lvl="3" indent="-400050">
              <a:buClr>
                <a:srgbClr val="C00000"/>
              </a:buClr>
              <a:buFont typeface="+mj-lt"/>
              <a:buAutoNum type="alphaLcPeriod"/>
              <a:tabLst>
                <a:tab pos="2743200" algn="l"/>
              </a:tabLst>
            </a:pPr>
            <a:r>
              <a:rPr lang="en-US" sz="1950" dirty="0" smtClean="0"/>
              <a:t>The </a:t>
            </a:r>
            <a:r>
              <a:rPr lang="en-US" sz="1950" dirty="0"/>
              <a:t>student whose mark was between 20 and 22 has her paper remarked. She is awarded a new mark between 23 and </a:t>
            </a:r>
            <a:r>
              <a:rPr lang="en-US" sz="1950" dirty="0" smtClean="0"/>
              <a:t>25.</a:t>
            </a:r>
            <a:br>
              <a:rPr lang="en-US" sz="1950" dirty="0" smtClean="0"/>
            </a:br>
            <a:r>
              <a:rPr lang="en-US" sz="1950" dirty="0" smtClean="0"/>
              <a:t>Without </a:t>
            </a:r>
            <a:r>
              <a:rPr lang="en-US" sz="1950" dirty="0"/>
              <a:t>doing any calculations, state whether the following will increase, decrease or stay the </a:t>
            </a:r>
            <a:r>
              <a:rPr lang="en-US" sz="1950" dirty="0" smtClean="0"/>
              <a:t>same.</a:t>
            </a:r>
          </a:p>
          <a:p>
            <a:pPr marL="1200150" lvl="4" indent="-400050">
              <a:buClr>
                <a:srgbClr val="C00000"/>
              </a:buClr>
              <a:buFont typeface="+mj-lt"/>
              <a:buAutoNum type="romanLcPeriod"/>
              <a:tabLst>
                <a:tab pos="2743200" algn="l"/>
              </a:tabLst>
            </a:pPr>
            <a:r>
              <a:rPr lang="en-US" sz="1950" dirty="0" smtClean="0"/>
              <a:t>Range 	</a:t>
            </a:r>
            <a:r>
              <a:rPr lang="en-US" sz="1950" dirty="0" smtClean="0">
                <a:solidFill>
                  <a:srgbClr val="C00000"/>
                </a:solidFill>
              </a:rPr>
              <a:t>ii.</a:t>
            </a:r>
            <a:r>
              <a:rPr lang="en-US" sz="1950" dirty="0" smtClean="0"/>
              <a:t>  Mean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973" y="1223748"/>
            <a:ext cx="621075" cy="62107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77565553"/>
              </p:ext>
            </p:extLst>
          </p:nvPr>
        </p:nvGraphicFramePr>
        <p:xfrm>
          <a:off x="338497" y="2350368"/>
          <a:ext cx="5169607" cy="790600"/>
        </p:xfrm>
        <a:graphic>
          <a:graphicData uri="http://schemas.openxmlformats.org/drawingml/2006/table">
            <a:tbl>
              <a:tblPr firstRow="1" bandRow="1">
                <a:tableStyleId>{5940675A-B579-460E-94D1-54222C63F5DA}</a:tableStyleId>
              </a:tblPr>
              <a:tblGrid>
                <a:gridCol w="1518814"/>
                <a:gridCol w="922655"/>
                <a:gridCol w="922655"/>
                <a:gridCol w="922655"/>
                <a:gridCol w="882828"/>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smtClean="0">
                          <a:latin typeface="Arial" panose="020B0604020202020204" pitchFamily="34" charset="0"/>
                          <a:cs typeface="Arial" panose="020B0604020202020204" pitchFamily="34" charset="0"/>
                        </a:rPr>
                        <a:t>Marks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t>20-22</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23-35</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26-30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31-40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700" b="1" dirty="0" smtClean="0">
                          <a:latin typeface="Arial" panose="020B0604020202020204" pitchFamily="34" charset="0"/>
                          <a:cs typeface="Arial" panose="020B0604020202020204" pitchFamily="34" charset="0"/>
                        </a:rPr>
                        <a:t>Frequency</a:t>
                      </a:r>
                      <a:endParaRPr lang="en-US" sz="17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t>1</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15</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22</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12</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6006350"/>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90</a:t>
            </a:r>
            <a:endParaRPr lang="en-GB" sz="1400" b="1" dirty="0">
              <a:latin typeface="Calibri" panose="020F0502020204030204" pitchFamily="34" charset="0"/>
            </a:endParaRPr>
          </a:p>
        </p:txBody>
      </p:sp>
      <p:sp>
        <p:nvSpPr>
          <p:cNvPr id="3" name="Rectangle 2"/>
          <p:cNvSpPr/>
          <p:nvPr/>
        </p:nvSpPr>
        <p:spPr>
          <a:xfrm>
            <a:off x="251521" y="1223749"/>
            <a:ext cx="5256584" cy="5193729"/>
          </a:xfrm>
          <a:prstGeom prst="rect">
            <a:avLst/>
          </a:prstGeom>
        </p:spPr>
        <p:txBody>
          <a:bodyPr wrap="square">
            <a:spAutoFit/>
          </a:bodyPr>
          <a:lstStyle/>
          <a:p>
            <a:pPr marL="457200" lvl="2" indent="-457200">
              <a:buClr>
                <a:srgbClr val="C00000"/>
              </a:buClr>
              <a:buFont typeface="+mj-lt"/>
              <a:buAutoNum type="arabicPeriod" startAt="6"/>
              <a:tabLst>
                <a:tab pos="2743200" algn="l"/>
              </a:tabLst>
            </a:pPr>
            <a:r>
              <a:rPr lang="en-US" sz="1950" b="1" dirty="0">
                <a:solidFill>
                  <a:srgbClr val="FF0000"/>
                </a:solidFill>
              </a:rPr>
              <a:t>Reasoning</a:t>
            </a:r>
            <a:r>
              <a:rPr lang="en-US" sz="1950" dirty="0"/>
              <a:t> </a:t>
            </a:r>
            <a:r>
              <a:rPr lang="en-US" sz="1950" dirty="0" smtClean="0"/>
              <a:t>Every </a:t>
            </a:r>
            <a:r>
              <a:rPr lang="en-US" sz="1950" dirty="0"/>
              <a:t>student in Year 10 completes a questionnaire in which they are asked to choose their favourite takeaway food from pizza, burger and </a:t>
            </a:r>
            <a:r>
              <a:rPr lang="en-US" sz="1950" dirty="0" smtClean="0"/>
              <a:t>curry.</a:t>
            </a:r>
            <a:br>
              <a:rPr lang="en-US" sz="1950" dirty="0" smtClean="0"/>
            </a:br>
            <a:r>
              <a:rPr lang="en-US" sz="1950" dirty="0" smtClean="0"/>
              <a:t>The </a:t>
            </a:r>
            <a:r>
              <a:rPr lang="en-US" sz="1950" dirty="0"/>
              <a:t>results are shown on the pie chart, </a:t>
            </a:r>
            <a:endParaRPr lang="en-US" sz="1950" dirty="0" smtClean="0"/>
          </a:p>
          <a:p>
            <a:pPr marL="914400" lvl="3" indent="-457200">
              <a:buClr>
                <a:srgbClr val="C00000"/>
              </a:buClr>
              <a:buFont typeface="+mj-lt"/>
              <a:buAutoNum type="alphaLcPeriod"/>
              <a:tabLst>
                <a:tab pos="2743200" algn="l"/>
              </a:tabLst>
            </a:pPr>
            <a:r>
              <a:rPr lang="en-US" sz="1950" dirty="0" smtClean="0"/>
              <a:t>If </a:t>
            </a:r>
            <a:r>
              <a:rPr lang="en-US" sz="1950" dirty="0"/>
              <a:t>132 students chose pizza, how many chose burger? </a:t>
            </a:r>
            <a:endParaRPr lang="en-US" sz="1950" dirty="0" smtClean="0"/>
          </a:p>
          <a:p>
            <a:pPr marL="914400" lvl="3" indent="-457200">
              <a:buClr>
                <a:srgbClr val="C00000"/>
              </a:buClr>
              <a:buFont typeface="+mj-lt"/>
              <a:buAutoNum type="alphaLcPeriod"/>
              <a:tabLst>
                <a:tab pos="2743200" algn="l"/>
              </a:tabLst>
            </a:pPr>
            <a:r>
              <a:rPr lang="en-US" sz="1950" dirty="0" smtClean="0"/>
              <a:t>On </a:t>
            </a:r>
            <a:r>
              <a:rPr lang="en-US" sz="1950" dirty="0"/>
              <a:t>a similar pie chart for Year 11, the angle of the sector for pizza is 200</a:t>
            </a:r>
            <a:r>
              <a:rPr lang="en-US" sz="1950" dirty="0" smtClean="0"/>
              <a:t>°.</a:t>
            </a:r>
            <a:br>
              <a:rPr lang="en-US" sz="1950" dirty="0" smtClean="0"/>
            </a:br>
            <a:r>
              <a:rPr lang="en-US" sz="1950" dirty="0" smtClean="0"/>
              <a:t>Explain </a:t>
            </a:r>
            <a:r>
              <a:rPr lang="en-US" sz="1950" dirty="0"/>
              <a:t>why this </a:t>
            </a:r>
            <a:r>
              <a:rPr lang="en-US" sz="1950" dirty="0" smtClean="0"/>
              <a:t/>
            </a:r>
            <a:br>
              <a:rPr lang="en-US" sz="1950" dirty="0" smtClean="0"/>
            </a:br>
            <a:r>
              <a:rPr lang="en-US" sz="1950" dirty="0" smtClean="0"/>
              <a:t>does </a:t>
            </a:r>
            <a:r>
              <a:rPr lang="en-US" sz="1950" dirty="0"/>
              <a:t>not </a:t>
            </a:r>
            <a:r>
              <a:rPr lang="en-US" sz="1950" dirty="0" smtClean="0"/>
              <a:t/>
            </a:r>
            <a:br>
              <a:rPr lang="en-US" sz="1950" dirty="0" smtClean="0"/>
            </a:br>
            <a:r>
              <a:rPr lang="en-US" sz="1950" dirty="0" smtClean="0"/>
              <a:t>necessarily </a:t>
            </a:r>
            <a:r>
              <a:rPr lang="en-US" sz="1950" dirty="0"/>
              <a:t>mean </a:t>
            </a:r>
            <a:r>
              <a:rPr lang="en-US" sz="1950" dirty="0" smtClean="0"/>
              <a:t/>
            </a:r>
            <a:br>
              <a:rPr lang="en-US" sz="1950" dirty="0" smtClean="0"/>
            </a:br>
            <a:r>
              <a:rPr lang="en-US" sz="1950" dirty="0" smtClean="0"/>
              <a:t>that </a:t>
            </a:r>
            <a:r>
              <a:rPr lang="en-US" sz="1950" dirty="0"/>
              <a:t>fewer </a:t>
            </a:r>
            <a:r>
              <a:rPr lang="en-US" sz="1950" dirty="0" smtClean="0"/>
              <a:t/>
            </a:r>
            <a:br>
              <a:rPr lang="en-US" sz="1950" dirty="0" smtClean="0"/>
            </a:br>
            <a:r>
              <a:rPr lang="en-US" sz="1950" dirty="0" smtClean="0"/>
              <a:t>students in </a:t>
            </a:r>
            <a:r>
              <a:rPr lang="en-US" sz="1950" dirty="0"/>
              <a:t>Year </a:t>
            </a:r>
            <a:r>
              <a:rPr lang="en-US" sz="1950" dirty="0" smtClean="0"/>
              <a:t/>
            </a:r>
            <a:br>
              <a:rPr lang="en-US" sz="1950" dirty="0" smtClean="0"/>
            </a:br>
            <a:r>
              <a:rPr lang="en-US" sz="1950" dirty="0" smtClean="0"/>
              <a:t>11 </a:t>
            </a:r>
            <a:r>
              <a:rPr lang="en-US" sz="1950" dirty="0"/>
              <a:t>chose </a:t>
            </a:r>
            <a:r>
              <a:rPr lang="en-US" sz="1950" dirty="0" smtClean="0"/>
              <a:t>pizza </a:t>
            </a:r>
            <a:br>
              <a:rPr lang="en-US" sz="1950" dirty="0" smtClean="0"/>
            </a:br>
            <a:r>
              <a:rPr lang="en-US" sz="1950" dirty="0" smtClean="0"/>
              <a:t>as </a:t>
            </a:r>
            <a:r>
              <a:rPr lang="en-US" sz="1950" dirty="0"/>
              <a:t>their </a:t>
            </a:r>
            <a:r>
              <a:rPr lang="en-US" sz="1950" dirty="0" smtClean="0"/>
              <a:t>favourite</a:t>
            </a:r>
            <a:r>
              <a:rPr lang="en-US" sz="1950" dirty="0"/>
              <a:t>.</a:t>
            </a:r>
            <a:endParaRPr lang="en-US" sz="1950" dirty="0" smtClean="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4" y="4365104"/>
            <a:ext cx="2160241" cy="21602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18957122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62</a:t>
            </a:r>
            <a:endParaRPr lang="en-GB" sz="1400" b="1" dirty="0">
              <a:latin typeface="Calibri" panose="020F0502020204030204" pitchFamily="34" charset="0"/>
            </a:endParaRPr>
          </a:p>
        </p:txBody>
      </p:sp>
      <p:sp>
        <p:nvSpPr>
          <p:cNvPr id="3" name="Rectangle 2"/>
          <p:cNvSpPr/>
          <p:nvPr/>
        </p:nvSpPr>
        <p:spPr>
          <a:xfrm>
            <a:off x="251520" y="1196752"/>
            <a:ext cx="5256584" cy="4924425"/>
          </a:xfrm>
          <a:prstGeom prst="rect">
            <a:avLst/>
          </a:prstGeom>
        </p:spPr>
        <p:txBody>
          <a:bodyPr wrap="square">
            <a:spAutoFit/>
          </a:bodyPr>
          <a:lstStyle/>
          <a:p>
            <a:pPr marL="457200" indent="-457200">
              <a:buClr>
                <a:srgbClr val="C00000"/>
              </a:buClr>
              <a:buFont typeface="+mj-lt"/>
              <a:buAutoNum type="arabicPeriod" startAt="10"/>
              <a:tabLst>
                <a:tab pos="1079500" algn="l"/>
                <a:tab pos="2743200" algn="l"/>
              </a:tabLst>
            </a:pPr>
            <a:r>
              <a:rPr lang="en-US" sz="2100" dirty="0"/>
              <a:t>The table shows the holiday destinations of 120 people. Draw a pie chart for this data</a:t>
            </a:r>
            <a:r>
              <a:rPr lang="en-US" sz="2100" dirty="0" smtClean="0"/>
              <a:t>.</a:t>
            </a:r>
            <a:br>
              <a:rPr lang="en-US" sz="2100" dirty="0" smtClean="0"/>
            </a:br>
            <a:r>
              <a:rPr lang="en-US" sz="2000" dirty="0" smtClean="0"/>
              <a:t/>
            </a:r>
            <a:br>
              <a:rPr lang="en-US" sz="2000" dirty="0" smtClean="0"/>
            </a:br>
            <a:r>
              <a:rPr lang="en-US" sz="2100" dirty="0" smtClean="0"/>
              <a:t/>
            </a:r>
            <a:br>
              <a:rPr lang="en-US" sz="2100" dirty="0" smtClean="0"/>
            </a:br>
            <a:endParaRPr lang="en-US" sz="2100" dirty="0" smtClean="0"/>
          </a:p>
          <a:p>
            <a:pPr marL="457200" indent="-457200">
              <a:buClr>
                <a:srgbClr val="C00000"/>
              </a:buClr>
              <a:buFont typeface="+mj-lt"/>
              <a:buAutoNum type="arabicPeriod" startAt="10"/>
              <a:tabLst>
                <a:tab pos="1079500" algn="l"/>
                <a:tab pos="2743200" algn="l"/>
              </a:tabLst>
            </a:pPr>
            <a:r>
              <a:rPr lang="en-US" sz="2100" dirty="0" smtClean="0">
                <a:latin typeface="Arial" panose="020B0604020202020204" pitchFamily="34" charset="0"/>
                <a:cs typeface="Arial" panose="020B0604020202020204" pitchFamily="34" charset="0"/>
              </a:rPr>
              <a:t>The bar chart shows the scores obtained when a dice is rolled.</a:t>
            </a: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How many times did the dice land on a 2?</a:t>
            </a: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Work out the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total number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of rolls.</a:t>
            </a:r>
          </a:p>
          <a:p>
            <a:pPr marL="800100" lvl="1" indent="-342900">
              <a:buClr>
                <a:srgbClr val="C00000"/>
              </a:buClr>
              <a:buFont typeface="+mj-lt"/>
              <a:buAutoNum type="alphaLcPeriod"/>
              <a:tabLst>
                <a:tab pos="1079500" algn="l"/>
                <a:tab pos="2743200" algn="l"/>
              </a:tabLst>
            </a:pPr>
            <a:r>
              <a:rPr lang="en-US" sz="2100" dirty="0" smtClean="0">
                <a:latin typeface="Arial" panose="020B0604020202020204" pitchFamily="34" charset="0"/>
                <a:cs typeface="Arial" panose="020B0604020202020204" pitchFamily="34" charset="0"/>
              </a:rPr>
              <a:t>What is the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modal score?</a:t>
            </a:r>
          </a:p>
        </p:txBody>
      </p:sp>
      <p:graphicFrame>
        <p:nvGraphicFramePr>
          <p:cNvPr id="6" name="Table 5"/>
          <p:cNvGraphicFramePr>
            <a:graphicFrameLocks noGrp="1"/>
          </p:cNvGraphicFramePr>
          <p:nvPr>
            <p:extLst>
              <p:ext uri="{D42A27DB-BD31-4B8C-83A1-F6EECF244321}">
                <p14:modId xmlns:p14="http://schemas.microsoft.com/office/powerpoint/2010/main" val="71125462"/>
              </p:ext>
            </p:extLst>
          </p:nvPr>
        </p:nvGraphicFramePr>
        <p:xfrm>
          <a:off x="285056" y="2276872"/>
          <a:ext cx="5223049" cy="792480"/>
        </p:xfrm>
        <a:graphic>
          <a:graphicData uri="http://schemas.openxmlformats.org/drawingml/2006/table">
            <a:tbl>
              <a:tblPr firstRow="1" bandRow="1">
                <a:tableStyleId>{5940675A-B579-460E-94D1-54222C63F5DA}</a:tableStyleId>
              </a:tblPr>
              <a:tblGrid>
                <a:gridCol w="1838672"/>
                <a:gridCol w="720080"/>
                <a:gridCol w="1008112"/>
                <a:gridCol w="792088"/>
                <a:gridCol w="864097"/>
              </a:tblGrid>
              <a:tr h="370840">
                <a:tc>
                  <a:txBody>
                    <a:bodyPr/>
                    <a:lstStyle/>
                    <a:p>
                      <a:r>
                        <a:rPr lang="en-US" sz="2000" b="1" dirty="0" smtClean="0">
                          <a:latin typeface="Arial" panose="020B0604020202020204" pitchFamily="34" charset="0"/>
                          <a:cs typeface="Arial" panose="020B0604020202020204" pitchFamily="34" charset="0"/>
                        </a:rPr>
                        <a:t>Destination</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UK</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France</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USA</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Spain</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No. of People</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55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txBody>
                  <a:tcPr/>
                </a:tc>
              </a:tr>
            </a:tbl>
          </a:graphicData>
        </a:graphic>
      </p:graphicFrame>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975" t="49425" r="2565" b="-1"/>
          <a:stretch/>
        </p:blipFill>
        <p:spPr>
          <a:xfrm>
            <a:off x="2843808" y="4509120"/>
            <a:ext cx="2664296" cy="2016223"/>
          </a:xfrm>
          <a:prstGeom prst="rect">
            <a:avLst/>
          </a:prstGeom>
        </p:spPr>
      </p:pic>
    </p:spTree>
    <p:extLst>
      <p:ext uri="{BB962C8B-B14F-4D97-AF65-F5344CB8AC3E}">
        <p14:creationId xmlns:p14="http://schemas.microsoft.com/office/powerpoint/2010/main" val="1794986521"/>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91</a:t>
            </a:r>
            <a:endParaRPr lang="en-GB" sz="1400" b="1" dirty="0">
              <a:latin typeface="Calibri" panose="020F0502020204030204" pitchFamily="34" charset="0"/>
            </a:endParaRPr>
          </a:p>
        </p:txBody>
      </p:sp>
      <p:sp>
        <p:nvSpPr>
          <p:cNvPr id="3" name="Rectangle 2"/>
          <p:cNvSpPr/>
          <p:nvPr/>
        </p:nvSpPr>
        <p:spPr>
          <a:xfrm>
            <a:off x="251521" y="1223749"/>
            <a:ext cx="5544178" cy="4659737"/>
          </a:xfrm>
          <a:prstGeom prst="rect">
            <a:avLst/>
          </a:prstGeom>
        </p:spPr>
        <p:txBody>
          <a:bodyPr wrap="square">
            <a:spAutoFit/>
          </a:bodyPr>
          <a:lstStyle/>
          <a:p>
            <a:pPr marL="400050" lvl="2" indent="-400050">
              <a:buClr>
                <a:srgbClr val="C00000"/>
              </a:buClr>
              <a:buFont typeface="+mj-lt"/>
              <a:buAutoNum type="arabicPeriod" startAt="7"/>
              <a:tabLst>
                <a:tab pos="2743200" algn="l"/>
              </a:tabLst>
            </a:pPr>
            <a:r>
              <a:rPr lang="en-US" sz="2120" b="1" dirty="0">
                <a:solidFill>
                  <a:srgbClr val="FF0000"/>
                </a:solidFill>
              </a:rPr>
              <a:t>Reasoning</a:t>
            </a:r>
            <a:r>
              <a:rPr lang="en-US" sz="2120" dirty="0"/>
              <a:t> </a:t>
            </a:r>
            <a:r>
              <a:rPr lang="en-US" sz="2120" dirty="0" smtClean="0"/>
              <a:t>The </a:t>
            </a:r>
            <a:r>
              <a:rPr lang="en-US" sz="2120" dirty="0"/>
              <a:t>stem and leaf diagram shows the ages in complete years of a sample of 24 men in a tennis club, </a:t>
            </a:r>
            <a:endParaRPr lang="en-US" sz="2120" dirty="0" smtClean="0"/>
          </a:p>
          <a:p>
            <a:pPr marL="800100" lvl="3" indent="-400050">
              <a:buClr>
                <a:srgbClr val="C00000"/>
              </a:buClr>
              <a:buFont typeface="+mj-lt"/>
              <a:buAutoNum type="alphaLcPeriod"/>
              <a:tabLst>
                <a:tab pos="2743200" algn="l"/>
              </a:tabLst>
            </a:pPr>
            <a:r>
              <a:rPr lang="en-US" sz="2120" dirty="0" smtClean="0"/>
              <a:t>Find </a:t>
            </a:r>
            <a:r>
              <a:rPr lang="en-US" sz="2120" dirty="0"/>
              <a:t>the median age. </a:t>
            </a:r>
            <a:endParaRPr lang="en-US" sz="2120" dirty="0" smtClean="0"/>
          </a:p>
          <a:p>
            <a:pPr marL="800100" lvl="3" indent="-400050">
              <a:buClr>
                <a:srgbClr val="C00000"/>
              </a:buClr>
              <a:buFont typeface="+mj-lt"/>
              <a:buAutoNum type="alphaLcPeriod"/>
              <a:tabLst>
                <a:tab pos="2743200" algn="l"/>
              </a:tabLst>
            </a:pPr>
            <a:r>
              <a:rPr lang="en-US" sz="2120" dirty="0" smtClean="0"/>
              <a:t>The </a:t>
            </a:r>
            <a:r>
              <a:rPr lang="en-US" sz="2120" dirty="0"/>
              <a:t>ages, in complete years, of a sample of 14 women from the club </a:t>
            </a:r>
            <a:r>
              <a:rPr lang="en-US" sz="2120" dirty="0" smtClean="0"/>
              <a:t>are: 82</a:t>
            </a:r>
            <a:r>
              <a:rPr lang="en-US" sz="2120" dirty="0"/>
              <a:t>, 58,53,9, 23, 81, 45</a:t>
            </a:r>
            <a:r>
              <a:rPr lang="en-US" sz="2120" dirty="0" smtClean="0"/>
              <a:t>, 48, 31, 77, 16</a:t>
            </a:r>
            <a:r>
              <a:rPr lang="en-US" sz="2120" dirty="0"/>
              <a:t>, 23, 64</a:t>
            </a:r>
            <a:r>
              <a:rPr lang="en-US" sz="2120" dirty="0" smtClean="0"/>
              <a:t>, 62 </a:t>
            </a:r>
            <a:br>
              <a:rPr lang="en-US" sz="2120" dirty="0" smtClean="0"/>
            </a:br>
            <a:r>
              <a:rPr lang="en-US" sz="2120" dirty="0" smtClean="0"/>
              <a:t>Draw </a:t>
            </a:r>
            <a:r>
              <a:rPr lang="en-US" sz="2120" dirty="0"/>
              <a:t>a back-to-back stem and leaf diagram for the men's and women's ages, </a:t>
            </a:r>
            <a:endParaRPr lang="en-US" sz="2120" dirty="0" smtClean="0"/>
          </a:p>
          <a:p>
            <a:pPr marL="800100" lvl="3" indent="-400050">
              <a:buClr>
                <a:srgbClr val="C00000"/>
              </a:buClr>
              <a:buFont typeface="+mj-lt"/>
              <a:buAutoNum type="alphaLcPeriod"/>
              <a:tabLst>
                <a:tab pos="2743200" algn="l"/>
              </a:tabLst>
            </a:pPr>
            <a:r>
              <a:rPr lang="en-US" sz="2120" dirty="0" smtClean="0"/>
              <a:t>Without </a:t>
            </a:r>
            <a:r>
              <a:rPr lang="en-US" sz="2120" dirty="0"/>
              <a:t>doing any further calculations, make one comparison between the ages of men and women at the club</a:t>
            </a:r>
            <a:r>
              <a:rPr lang="en-US" sz="2120" dirty="0" smtClean="0"/>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5701" y="1848625"/>
            <a:ext cx="3024771" cy="288728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95700" y="4723849"/>
            <a:ext cx="3024771" cy="793383"/>
          </a:xfrm>
          <a:prstGeom prst="rect">
            <a:avLst/>
          </a:prstGeom>
        </p:spPr>
      </p:pic>
      <p:sp>
        <p:nvSpPr>
          <p:cNvPr id="10" name="Rectangle 9"/>
          <p:cNvSpPr/>
          <p:nvPr/>
        </p:nvSpPr>
        <p:spPr>
          <a:xfrm flipH="1">
            <a:off x="251519" y="6154153"/>
            <a:ext cx="8568951" cy="42473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60" b="1" dirty="0" smtClean="0">
                <a:solidFill>
                  <a:srgbClr val="C00000"/>
                </a:solidFill>
                <a:latin typeface="Arial" panose="020B0604020202020204" pitchFamily="34" charset="0"/>
                <a:cs typeface="Arial" panose="020B0604020202020204" pitchFamily="34" charset="0"/>
              </a:rPr>
              <a:t>Q3 </a:t>
            </a:r>
            <a:r>
              <a:rPr lang="en-US" sz="2160" b="1" dirty="0">
                <a:solidFill>
                  <a:srgbClr val="C00000"/>
                </a:solidFill>
                <a:latin typeface="Arial" panose="020B0604020202020204" pitchFamily="34" charset="0"/>
                <a:cs typeface="Arial" panose="020B0604020202020204" pitchFamily="34" charset="0"/>
              </a:rPr>
              <a:t>hint</a:t>
            </a:r>
            <a:r>
              <a:rPr lang="en-US" sz="2160" dirty="0">
                <a:solidFill>
                  <a:schemeClr val="tx1"/>
                </a:solidFill>
                <a:latin typeface="Arial" panose="020B0604020202020204" pitchFamily="34" charset="0"/>
                <a:cs typeface="Arial" panose="020B0604020202020204" pitchFamily="34" charset="0"/>
              </a:rPr>
              <a:t> </a:t>
            </a:r>
            <a:r>
              <a:rPr lang="en-US" sz="2160" dirty="0" smtClean="0">
                <a:solidFill>
                  <a:schemeClr val="tx1"/>
                </a:solidFill>
                <a:latin typeface="Arial" panose="020B0604020202020204" pitchFamily="34" charset="0"/>
                <a:cs typeface="Arial" panose="020B0604020202020204" pitchFamily="34" charset="0"/>
              </a:rPr>
              <a:t>– Look at the outline shapes of the two sides of the diagram</a:t>
            </a:r>
            <a:r>
              <a:rPr lang="en-US" sz="216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1762144"/>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91</a:t>
            </a:r>
            <a:endParaRPr lang="en-GB" sz="1400" b="1" dirty="0">
              <a:latin typeface="Calibri" panose="020F0502020204030204" pitchFamily="34" charset="0"/>
            </a:endParaRPr>
          </a:p>
        </p:txBody>
      </p:sp>
      <p:grpSp>
        <p:nvGrpSpPr>
          <p:cNvPr id="9" name="Group 8"/>
          <p:cNvGrpSpPr/>
          <p:nvPr/>
        </p:nvGrpSpPr>
        <p:grpSpPr>
          <a:xfrm>
            <a:off x="305905" y="1268760"/>
            <a:ext cx="8442559" cy="5256584"/>
            <a:chOff x="3483872" y="1089031"/>
            <a:chExt cx="5264592" cy="5256584"/>
          </a:xfrm>
        </p:grpSpPr>
        <p:sp>
          <p:nvSpPr>
            <p:cNvPr id="11" name="Round Diagonal Corner Rectangle 10"/>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78247" y="1666250"/>
              <a:ext cx="5125314" cy="4616648"/>
            </a:xfrm>
            <a:prstGeom prst="rect">
              <a:avLst/>
            </a:prstGeom>
          </p:spPr>
          <p:txBody>
            <a:bodyPr wrap="square">
              <a:spAutoFit/>
            </a:bodyPr>
            <a:lstStyle/>
            <a:p>
              <a:pPr>
                <a:spcAft>
                  <a:spcPts val="0"/>
                </a:spcAft>
                <a:tabLst>
                  <a:tab pos="8001000" algn="r"/>
                </a:tabLst>
              </a:pPr>
              <a:r>
                <a:rPr lang="en-US" sz="2100" dirty="0" smtClean="0"/>
                <a:t>Suzy did an experiment to study the </a:t>
              </a:r>
              <a:r>
                <a:rPr lang="en-US" sz="2100" dirty="0"/>
                <a:t>times, in minutes, it </a:t>
              </a:r>
              <a:r>
                <a:rPr lang="en-US" sz="2100" dirty="0" smtClean="0"/>
                <a:t>took </a:t>
              </a:r>
              <a:br>
                <a:rPr lang="en-US" sz="2100" dirty="0" smtClean="0"/>
              </a:br>
              <a:r>
                <a:rPr lang="en-US" sz="2100" dirty="0" smtClean="0"/>
                <a:t>1 </a:t>
              </a:r>
              <a:r>
                <a:rPr lang="en-US" sz="2100" dirty="0"/>
                <a:t>cm ice cubes to melt </a:t>
              </a:r>
              <a:r>
                <a:rPr lang="en-US" sz="2100" dirty="0" smtClean="0"/>
                <a:t>at different </a:t>
              </a:r>
              <a:r>
                <a:rPr lang="en-US" sz="2100" dirty="0"/>
                <a:t>temperatures.</a:t>
              </a:r>
            </a:p>
            <a:p>
              <a:pPr>
                <a:spcAft>
                  <a:spcPts val="0"/>
                </a:spcAft>
                <a:tabLst>
                  <a:tab pos="8001000" algn="r"/>
                </a:tabLst>
              </a:pPr>
              <a:r>
                <a:rPr lang="en-US" sz="2100" dirty="0" smtClean="0"/>
                <a:t>Some </a:t>
              </a:r>
              <a:r>
                <a:rPr lang="en-US" sz="2100" dirty="0"/>
                <a:t>information about </a:t>
              </a:r>
              <a:r>
                <a:rPr lang="en-US" sz="2100" dirty="0" smtClean="0"/>
                <a:t>her results </a:t>
              </a:r>
              <a:r>
                <a:rPr lang="en-US" sz="2100" dirty="0"/>
                <a:t>is given in </a:t>
              </a:r>
              <a:r>
                <a:rPr lang="en-US" sz="2100" dirty="0" smtClean="0"/>
                <a:t>the scatter </a:t>
              </a:r>
              <a:r>
                <a:rPr lang="en-US" sz="2100" dirty="0"/>
                <a:t>graph.</a:t>
              </a:r>
            </a:p>
            <a:p>
              <a:pPr>
                <a:spcAft>
                  <a:spcPts val="0"/>
                </a:spcAft>
                <a:tabLst>
                  <a:tab pos="8001000" algn="r"/>
                </a:tabLst>
              </a:pPr>
              <a:r>
                <a:rPr lang="en-US" sz="2100" dirty="0" smtClean="0"/>
                <a:t>The </a:t>
              </a:r>
              <a:r>
                <a:rPr lang="en-US" sz="2100" dirty="0"/>
                <a:t>table shows </a:t>
              </a:r>
              <a:r>
                <a:rPr lang="en-US" sz="2100" dirty="0" smtClean="0"/>
                <a:t>information from </a:t>
              </a:r>
              <a:r>
                <a:rPr lang="en-US" sz="2100" dirty="0"/>
                <a:t>two more experiments.</a:t>
              </a:r>
            </a:p>
            <a:p>
              <a:pPr marL="342900" indent="-342900">
                <a:spcAft>
                  <a:spcPts val="0"/>
                </a:spcAft>
                <a:buClr>
                  <a:srgbClr val="C00000"/>
                </a:buClr>
                <a:buFont typeface="+mj-lt"/>
                <a:buAutoNum type="alphaLcPeriod"/>
                <a:tabLst>
                  <a:tab pos="8001000" algn="r"/>
                </a:tabLst>
              </a:pPr>
              <a:r>
                <a:rPr lang="en-US" sz="2100" dirty="0" smtClean="0"/>
                <a:t>On </a:t>
              </a:r>
              <a:r>
                <a:rPr lang="en-US" sz="2100" dirty="0"/>
                <a:t>the scatter graph, plot the information from </a:t>
              </a:r>
              <a:r>
                <a:rPr lang="en-US" sz="2100" dirty="0" smtClean="0"/>
                <a:t>the </a:t>
              </a:r>
              <a:r>
                <a:rPr lang="en-US" sz="2100" dirty="0"/>
                <a:t>table. </a:t>
              </a:r>
              <a:r>
                <a:rPr lang="en-US" sz="2100" dirty="0" smtClean="0"/>
                <a:t/>
              </a:r>
              <a:br>
                <a:rPr lang="en-US" sz="2100" dirty="0" smtClean="0"/>
              </a:br>
              <a:r>
                <a:rPr lang="en-US" sz="2100" dirty="0" smtClean="0"/>
                <a:t>	</a:t>
              </a:r>
              <a:r>
                <a:rPr lang="en-US" sz="2100" b="1" dirty="0" smtClean="0"/>
                <a:t>(1mark</a:t>
              </a:r>
              <a:r>
                <a:rPr lang="en-US" sz="2100" b="1" dirty="0"/>
                <a:t>)</a:t>
              </a:r>
            </a:p>
            <a:p>
              <a:pPr marL="342900" indent="-342900">
                <a:spcAft>
                  <a:spcPts val="0"/>
                </a:spcAft>
                <a:buClr>
                  <a:srgbClr val="C00000"/>
                </a:buClr>
                <a:buFont typeface="+mj-lt"/>
                <a:buAutoNum type="alphaLcPeriod"/>
                <a:tabLst>
                  <a:tab pos="8001000" algn="r"/>
                </a:tabLst>
              </a:pPr>
              <a:r>
                <a:rPr lang="en-US" sz="2100" dirty="0" smtClean="0"/>
                <a:t>Describe </a:t>
              </a:r>
              <a:r>
                <a:rPr lang="en-US" sz="2100" dirty="0"/>
                <a:t>the relationship between the temperature </a:t>
              </a:r>
              <a:r>
                <a:rPr lang="en-US" sz="2100" dirty="0" smtClean="0"/>
                <a:t>and the </a:t>
              </a:r>
              <a:r>
                <a:rPr lang="en-US" sz="2100" dirty="0"/>
                <a:t>time it takes a 1 cm ice cube to melt. </a:t>
              </a:r>
              <a:r>
                <a:rPr lang="en-US" sz="2100" b="1" dirty="0" smtClean="0"/>
                <a:t>(</a:t>
              </a:r>
              <a:r>
                <a:rPr lang="en-US" sz="2100" b="1" dirty="0"/>
                <a:t>1 mark)</a:t>
              </a:r>
            </a:p>
            <a:p>
              <a:pPr marL="342900" indent="-342900">
                <a:spcAft>
                  <a:spcPts val="0"/>
                </a:spcAft>
                <a:buClr>
                  <a:srgbClr val="C00000"/>
                </a:buClr>
                <a:buFont typeface="+mj-lt"/>
                <a:buAutoNum type="alphaLcPeriod"/>
                <a:tabLst>
                  <a:tab pos="8001000" algn="r"/>
                </a:tabLst>
              </a:pPr>
              <a:r>
                <a:rPr lang="en-US" sz="2100" dirty="0" smtClean="0"/>
                <a:t>Find </a:t>
              </a:r>
              <a:r>
                <a:rPr lang="en-US" sz="2100" dirty="0"/>
                <a:t>an estimate for the time it takes a 1 cm ice cube </a:t>
              </a:r>
              <a:r>
                <a:rPr lang="en-US" sz="2100" dirty="0" smtClean="0"/>
                <a:t>to melt </a:t>
              </a:r>
              <a:r>
                <a:rPr lang="en-US" sz="2100" dirty="0"/>
                <a:t>when the temperature is 25 °C. </a:t>
              </a:r>
              <a:r>
                <a:rPr lang="en-US" sz="2100" dirty="0" smtClean="0"/>
                <a:t>	</a:t>
              </a:r>
              <a:r>
                <a:rPr lang="en-US" sz="2100" b="1" dirty="0" smtClean="0"/>
                <a:t>(</a:t>
              </a:r>
              <a:r>
                <a:rPr lang="en-US" sz="2100" b="1" dirty="0"/>
                <a:t>2 marks)</a:t>
              </a:r>
            </a:p>
            <a:p>
              <a:pPr>
                <a:spcAft>
                  <a:spcPts val="0"/>
                </a:spcAft>
                <a:buClr>
                  <a:srgbClr val="C00000"/>
                </a:buClr>
                <a:tabLst>
                  <a:tab pos="8001000" algn="r"/>
                </a:tabLst>
              </a:pPr>
              <a:r>
                <a:rPr lang="en-US" sz="2100" dirty="0" smtClean="0"/>
                <a:t>Suzy’s </a:t>
              </a:r>
              <a:r>
                <a:rPr lang="en-US" sz="2100" dirty="0"/>
                <a:t>data cannot be used to predict how long it will take a I cm ice cube to melt when the temperature is 100 °C.</a:t>
              </a:r>
            </a:p>
            <a:p>
              <a:pPr marL="457200" indent="-457200">
                <a:spcAft>
                  <a:spcPts val="0"/>
                </a:spcAft>
                <a:buClr>
                  <a:srgbClr val="C00000"/>
                </a:buClr>
                <a:buFont typeface="+mj-lt"/>
                <a:buAutoNum type="alphaLcPeriod" startAt="4"/>
                <a:tabLst>
                  <a:tab pos="8001000" algn="r"/>
                </a:tabLst>
              </a:pPr>
              <a:r>
                <a:rPr lang="en-US" sz="2100" dirty="0" smtClean="0"/>
                <a:t>Explain </a:t>
              </a:r>
              <a:r>
                <a:rPr lang="en-US" sz="2100" dirty="0"/>
                <a:t>why. </a:t>
              </a:r>
              <a:r>
                <a:rPr lang="en-US" sz="2100" dirty="0" smtClean="0"/>
                <a:t>	</a:t>
              </a:r>
              <a:r>
                <a:rPr lang="en-US" sz="2100" b="1" dirty="0" smtClean="0"/>
                <a:t>(</a:t>
              </a:r>
              <a:r>
                <a:rPr lang="en-US" sz="2100" b="1" dirty="0"/>
                <a:t>1 mark)</a:t>
              </a:r>
            </a:p>
            <a:p>
              <a:pPr algn="r">
                <a:spcAft>
                  <a:spcPts val="0"/>
                </a:spcAft>
                <a:buClr>
                  <a:srgbClr val="C00000"/>
                </a:buClr>
                <a:tabLst>
                  <a:tab pos="8001000" algn="r"/>
                </a:tabLst>
              </a:pPr>
              <a:r>
                <a:rPr lang="en-US" sz="2100" i="1" dirty="0"/>
                <a:t>Nov 2011, </a:t>
              </a:r>
              <a:r>
                <a:rPr lang="en-US" sz="2100" i="1" dirty="0" smtClean="0"/>
                <a:t>Q11, </a:t>
              </a:r>
              <a:r>
                <a:rPr lang="en-US" sz="2100" i="1" dirty="0"/>
                <a:t>1380/3H J</a:t>
              </a:r>
              <a:endParaRPr lang="en-US" sz="2100" b="1" i="1" dirty="0"/>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196752"/>
            <a:ext cx="792088" cy="792088"/>
          </a:xfrm>
          <a:prstGeom prst="rect">
            <a:avLst/>
          </a:prstGeom>
        </p:spPr>
      </p:pic>
    </p:spTree>
    <p:extLst>
      <p:ext uri="{BB962C8B-B14F-4D97-AF65-F5344CB8AC3E}">
        <p14:creationId xmlns:p14="http://schemas.microsoft.com/office/powerpoint/2010/main" val="3875339804"/>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91</a:t>
            </a:r>
            <a:endParaRPr lang="en-GB" sz="1400" b="1" dirty="0">
              <a:latin typeface="Calibri" panose="020F0502020204030204" pitchFamily="34" charset="0"/>
            </a:endParaRPr>
          </a:p>
        </p:txBody>
      </p:sp>
      <p:grpSp>
        <p:nvGrpSpPr>
          <p:cNvPr id="9" name="Group 8"/>
          <p:cNvGrpSpPr/>
          <p:nvPr/>
        </p:nvGrpSpPr>
        <p:grpSpPr>
          <a:xfrm>
            <a:off x="305905" y="1268760"/>
            <a:ext cx="8442559" cy="5256584"/>
            <a:chOff x="3483872" y="1089031"/>
            <a:chExt cx="5264592" cy="5256584"/>
          </a:xfrm>
        </p:grpSpPr>
        <p:sp>
          <p:nvSpPr>
            <p:cNvPr id="11" name="Round Diagonal Corner Rectangle 10"/>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196752"/>
            <a:ext cx="792088" cy="792088"/>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9553" y="1833335"/>
            <a:ext cx="5582607" cy="3539881"/>
          </a:xfrm>
          <a:prstGeom prst="rect">
            <a:avLst/>
          </a:prstGeom>
        </p:spPr>
      </p:pic>
      <p:sp>
        <p:nvSpPr>
          <p:cNvPr id="10" name="Rectangle 9"/>
          <p:cNvSpPr/>
          <p:nvPr/>
        </p:nvSpPr>
        <p:spPr>
          <a:xfrm flipH="1">
            <a:off x="6150530" y="2119496"/>
            <a:ext cx="2476039" cy="267765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chemeClr val="tx1"/>
                </a:solidFill>
                <a:latin typeface="Arial" panose="020B0604020202020204" pitchFamily="34" charset="0"/>
                <a:cs typeface="Arial" panose="020B0604020202020204" pitchFamily="34" charset="0"/>
              </a:rPr>
              <a:t>Exam </a:t>
            </a:r>
            <a:r>
              <a:rPr lang="en-US" sz="2800" b="1" dirty="0">
                <a:solidFill>
                  <a:schemeClr val="tx1"/>
                </a:solidFill>
                <a:latin typeface="Arial" panose="020B0604020202020204" pitchFamily="34" charset="0"/>
                <a:cs typeface="Arial" panose="020B0604020202020204" pitchFamily="34" charset="0"/>
              </a:rPr>
              <a:t>hint</a:t>
            </a:r>
          </a:p>
          <a:p>
            <a:r>
              <a:rPr lang="en-US" sz="2800" dirty="0">
                <a:solidFill>
                  <a:schemeClr val="tx1"/>
                </a:solidFill>
                <a:latin typeface="Arial" panose="020B0604020202020204" pitchFamily="34" charset="0"/>
                <a:cs typeface="Arial" panose="020B0604020202020204" pitchFamily="34" charset="0"/>
              </a:rPr>
              <a:t>Draw a line of best fit on the graph to help you answer part </a:t>
            </a:r>
            <a:r>
              <a:rPr lang="en-US" sz="2800" b="1"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a:t>
            </a:r>
          </a:p>
        </p:txBody>
      </p:sp>
      <p:graphicFrame>
        <p:nvGraphicFramePr>
          <p:cNvPr id="14" name="Table 13"/>
          <p:cNvGraphicFramePr>
            <a:graphicFrameLocks noGrp="1"/>
          </p:cNvGraphicFramePr>
          <p:nvPr>
            <p:extLst>
              <p:ext uri="{D42A27DB-BD31-4B8C-83A1-F6EECF244321}">
                <p14:modId xmlns:p14="http://schemas.microsoft.com/office/powerpoint/2010/main" val="2159454967"/>
              </p:ext>
            </p:extLst>
          </p:nvPr>
        </p:nvGraphicFramePr>
        <p:xfrm>
          <a:off x="410504" y="5466928"/>
          <a:ext cx="5605032" cy="914400"/>
        </p:xfrm>
        <a:graphic>
          <a:graphicData uri="http://schemas.openxmlformats.org/drawingml/2006/table">
            <a:tbl>
              <a:tblPr firstRow="1" bandRow="1">
                <a:tableStyleId>{5940675A-B579-460E-94D1-54222C63F5DA}</a:tableStyleId>
              </a:tblPr>
              <a:tblGrid>
                <a:gridCol w="2611374"/>
                <a:gridCol w="1496829"/>
                <a:gridCol w="1496829"/>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Temperature (</a:t>
                      </a:r>
                      <a:r>
                        <a:rPr lang="en-US" sz="2400" b="1" baseline="30000" dirty="0" smtClean="0">
                          <a:latin typeface="Arial" panose="020B0604020202020204" pitchFamily="34" charset="0"/>
                          <a:cs typeface="Arial" panose="020B0604020202020204" pitchFamily="34" charset="0"/>
                        </a:rPr>
                        <a:t>0</a:t>
                      </a:r>
                      <a:r>
                        <a:rPr lang="en-US" sz="2400" b="1" dirty="0" smtClean="0">
                          <a:latin typeface="Arial" panose="020B0604020202020204" pitchFamily="34" charset="0"/>
                          <a:cs typeface="Arial" panose="020B0604020202020204" pitchFamily="34" charset="0"/>
                        </a:rPr>
                        <a:t>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15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Time (Minutes)</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22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0000267"/>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3119477"/>
                <a:ext cx="8581912" cy="3477875"/>
              </a:xfrm>
              <a:prstGeom prst="rect">
                <a:avLst/>
              </a:prstGeom>
            </p:spPr>
            <p:txBody>
              <a:bodyPr wrap="square">
                <a:spAutoFit/>
              </a:bodyPr>
              <a:lstStyle/>
              <a:p>
                <a:pPr marL="457200" lvl="2" indent="-457200">
                  <a:buClr>
                    <a:srgbClr val="C00000"/>
                  </a:buClr>
                  <a:buFont typeface="+mj-lt"/>
                  <a:buAutoNum type="arabicPeriod" startAt="9"/>
                  <a:tabLst>
                    <a:tab pos="2743200" algn="l"/>
                  </a:tabLst>
                </a:pPr>
                <a:r>
                  <a:rPr lang="en-US" sz="2000" b="1" dirty="0" smtClean="0">
                    <a:solidFill>
                      <a:srgbClr val="FF0000"/>
                    </a:solidFill>
                  </a:rPr>
                  <a:t>Real / Problem-solving </a:t>
                </a:r>
                <a:r>
                  <a:rPr lang="en-US" sz="2000" dirty="0" smtClean="0"/>
                  <a:t>A car showroom has five cars, all of the same model but of different ages. The table shows the age, x (in years), and the price, </a:t>
                </a:r>
                <a:r>
                  <a:rPr lang="en-US" sz="2000" i="1" dirty="0" smtClean="0"/>
                  <a:t>y</a:t>
                </a:r>
                <a:r>
                  <a:rPr lang="en-US" sz="2000" dirty="0" smtClean="0"/>
                  <a:t> (in £1000s) of each car. </a:t>
                </a:r>
              </a:p>
              <a:p>
                <a:pPr marL="857250" lvl="3" indent="-400050">
                  <a:buClr>
                    <a:srgbClr val="C00000"/>
                  </a:buClr>
                  <a:buFont typeface="+mj-lt"/>
                  <a:buAutoNum type="alphaLcPeriod"/>
                  <a:tabLst>
                    <a:tab pos="2743200" algn="l"/>
                  </a:tabLst>
                </a:pPr>
                <a:r>
                  <a:rPr lang="en-US" sz="2000" dirty="0" smtClean="0"/>
                  <a:t>Plot the points on a scatter graph and state the type of correlation, </a:t>
                </a:r>
              </a:p>
              <a:p>
                <a:pPr marL="857250" lvl="3" indent="-400050">
                  <a:buClr>
                    <a:srgbClr val="C00000"/>
                  </a:buClr>
                  <a:buFont typeface="+mj-lt"/>
                  <a:buAutoNum type="alphaLcPeriod"/>
                  <a:tabLst>
                    <a:tab pos="2743200" algn="l"/>
                  </a:tabLst>
                </a:pPr>
                <a:r>
                  <a:rPr lang="en-US" sz="2000" dirty="0" smtClean="0"/>
                  <a:t>Find the mean,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𝑥</m:t>
                        </m:r>
                      </m:e>
                    </m:acc>
                  </m:oMath>
                </a14:m>
                <a:r>
                  <a:rPr lang="en-US" sz="2000" dirty="0" smtClean="0"/>
                  <a:t>, of the ages of the cars. </a:t>
                </a:r>
              </a:p>
              <a:p>
                <a:pPr marL="857250" lvl="3" indent="-400050">
                  <a:buClr>
                    <a:srgbClr val="C00000"/>
                  </a:buClr>
                  <a:buFont typeface="+mj-lt"/>
                  <a:buAutoNum type="alphaLcPeriod"/>
                  <a:tabLst>
                    <a:tab pos="2743200" algn="l"/>
                  </a:tabLst>
                </a:pPr>
                <a:r>
                  <a:rPr lang="en-US" sz="2000" dirty="0" smtClean="0"/>
                  <a:t>Find the mean,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𝑦</m:t>
                        </m:r>
                      </m:e>
                    </m:acc>
                  </m:oMath>
                </a14:m>
                <a:r>
                  <a:rPr lang="en-US" sz="2000" dirty="0" smtClean="0"/>
                  <a:t>, of the values of the cars, </a:t>
                </a:r>
              </a:p>
              <a:p>
                <a:pPr marL="857250" lvl="3" indent="-400050">
                  <a:buClr>
                    <a:srgbClr val="C00000"/>
                  </a:buClr>
                  <a:buFont typeface="+mj-lt"/>
                  <a:buAutoNum type="alphaLcPeriod"/>
                  <a:tabLst>
                    <a:tab pos="2743200" algn="l"/>
                  </a:tabLst>
                </a:pPr>
                <a:r>
                  <a:rPr lang="en-US" sz="2000" dirty="0" smtClean="0"/>
                  <a:t>Plot the point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i="1">
                            <a:latin typeface="Cambria Math" panose="02040503050406030204" pitchFamily="18" charset="0"/>
                            <a:cs typeface="Arial" panose="020B0604020202020204" pitchFamily="34" charset="0"/>
                          </a:rPr>
                          <m:t>𝑥</m:t>
                        </m:r>
                      </m:e>
                    </m:acc>
                  </m:oMath>
                </a14:m>
                <a:r>
                  <a:rPr lang="en-US" sz="2000" dirty="0" smtClean="0"/>
                  <a:t>.</a:t>
                </a:r>
                <a:r>
                  <a:rPr lang="en-US" sz="2000" dirty="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b="0" i="1" smtClean="0">
                            <a:latin typeface="Cambria Math" panose="02040503050406030204" pitchFamily="18" charset="0"/>
                            <a:cs typeface="Arial" panose="020B0604020202020204" pitchFamily="34" charset="0"/>
                          </a:rPr>
                          <m:t>𝑦</m:t>
                        </m:r>
                      </m:e>
                    </m:acc>
                  </m:oMath>
                </a14:m>
                <a:r>
                  <a:rPr lang="en-US" sz="2000" dirty="0" smtClean="0"/>
                  <a:t>) on your scatter diagram and draw a line of best fit passing through this point.</a:t>
                </a:r>
              </a:p>
              <a:p>
                <a:pPr marL="857250" lvl="3" indent="-400050">
                  <a:buClr>
                    <a:srgbClr val="C00000"/>
                  </a:buClr>
                  <a:buFont typeface="+mj-lt"/>
                  <a:buAutoNum type="alphaLcPeriod"/>
                  <a:tabLst>
                    <a:tab pos="2743200" algn="l"/>
                  </a:tabLst>
                </a:pPr>
                <a:r>
                  <a:rPr lang="en-US" sz="2000" dirty="0" smtClean="0"/>
                  <a:t>Use </a:t>
                </a:r>
                <a:r>
                  <a:rPr lang="en-US" sz="2000" dirty="0"/>
                  <a:t>your line to estimate the cost of a car that is 5 years old.</a:t>
                </a:r>
              </a:p>
              <a:p>
                <a:pPr marL="857250" lvl="3" indent="-400050">
                  <a:buClr>
                    <a:srgbClr val="C00000"/>
                  </a:buClr>
                  <a:buFont typeface="+mj-lt"/>
                  <a:buAutoNum type="alphaLcPeriod"/>
                  <a:tabLst>
                    <a:tab pos="2743200" algn="l"/>
                  </a:tabLst>
                </a:pPr>
                <a:r>
                  <a:rPr lang="en-US" sz="2000" dirty="0" smtClean="0"/>
                  <a:t>Explain </a:t>
                </a:r>
                <a:r>
                  <a:rPr lang="en-US" sz="2000" dirty="0"/>
                  <a:t>why it would not be sensible to use the line to </a:t>
                </a:r>
                <a:r>
                  <a:rPr lang="en-US" sz="2000" dirty="0" smtClean="0"/>
                  <a:t/>
                </a:r>
                <a:br>
                  <a:rPr lang="en-US" sz="2000" dirty="0" smtClean="0"/>
                </a:br>
                <a:r>
                  <a:rPr lang="en-US" sz="2000" dirty="0" smtClean="0"/>
                  <a:t>estimate </a:t>
                </a:r>
                <a:r>
                  <a:rPr lang="en-US" sz="2000" dirty="0"/>
                  <a:t>the value of a new car of this model.at the club</a:t>
                </a:r>
                <a:r>
                  <a:rPr lang="en-US" sz="2000" dirty="0" smtClean="0"/>
                  <a:t>.</a:t>
                </a:r>
              </a:p>
            </p:txBody>
          </p:sp>
        </mc:Choice>
        <mc:Fallback xmlns="">
          <p:sp>
            <p:nvSpPr>
              <p:cNvPr id="3" name="Rectangle 2"/>
              <p:cNvSpPr>
                <a:spLocks noRot="1" noChangeAspect="1" noMove="1" noResize="1" noEditPoints="1" noAdjustHandles="1" noChangeArrowheads="1" noChangeShapeType="1" noTextEdit="1"/>
              </p:cNvSpPr>
              <p:nvPr/>
            </p:nvSpPr>
            <p:spPr>
              <a:xfrm>
                <a:off x="251520" y="3119477"/>
                <a:ext cx="8581912" cy="3477875"/>
              </a:xfrm>
              <a:prstGeom prst="rect">
                <a:avLst/>
              </a:prstGeom>
              <a:blipFill rotWithShape="0">
                <a:blip r:embed="rId4"/>
                <a:stretch>
                  <a:fillRect l="-639" t="-877" r="-1207" b="-2456"/>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5877272"/>
            <a:ext cx="733040" cy="733040"/>
          </a:xfrm>
          <a:prstGeom prst="rect">
            <a:avLst/>
          </a:prstGeom>
        </p:spPr>
      </p:pic>
      <p:grpSp>
        <p:nvGrpSpPr>
          <p:cNvPr id="9" name="Group 8"/>
          <p:cNvGrpSpPr/>
          <p:nvPr/>
        </p:nvGrpSpPr>
        <p:grpSpPr>
          <a:xfrm>
            <a:off x="294180" y="1281828"/>
            <a:ext cx="3989788" cy="1733128"/>
            <a:chOff x="150164" y="6494199"/>
            <a:chExt cx="3989788" cy="1733128"/>
          </a:xfrm>
        </p:grpSpPr>
        <mc:AlternateContent xmlns:mc="http://schemas.openxmlformats.org/markup-compatibility/2006" xmlns:a14="http://schemas.microsoft.com/office/drawing/2010/main">
          <mc:Choice Requires="a14">
            <p:sp>
              <p:nvSpPr>
                <p:cNvPr id="11" name="Rectangle 10"/>
                <p:cNvSpPr/>
                <p:nvPr/>
              </p:nvSpPr>
              <p:spPr>
                <a:xfrm flipH="1">
                  <a:off x="150164" y="6673055"/>
                  <a:ext cx="3989788" cy="155427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line of best fit passes through the mean point,(</a:t>
                  </a:r>
                  <a14:m>
                    <m:oMath xmlns:m="http://schemas.openxmlformats.org/officeDocument/2006/math">
                      <m:acc>
                        <m:accPr>
                          <m:chr m:val="̅"/>
                          <m:ctrlPr>
                            <a:rPr lang="en-US" sz="2000" i="1" smtClean="0">
                              <a:solidFill>
                                <a:schemeClr val="tx1"/>
                              </a:solidFill>
                              <a:latin typeface="Cambria Math" panose="02040503050406030204" pitchFamily="18" charset="0"/>
                              <a:cs typeface="Arial" panose="020B0604020202020204" pitchFamily="34" charset="0"/>
                            </a:rPr>
                          </m:ctrlPr>
                        </m:accPr>
                        <m:e>
                          <m:r>
                            <a:rPr lang="en-US" sz="2000" b="0" i="1" smtClean="0">
                              <a:solidFill>
                                <a:schemeClr val="tx1"/>
                              </a:solidFill>
                              <a:latin typeface="Cambria Math" panose="02040503050406030204" pitchFamily="18" charset="0"/>
                              <a:cs typeface="Arial" panose="020B0604020202020204" pitchFamily="34" charset="0"/>
                            </a:rPr>
                            <m:t>𝑥</m:t>
                          </m:r>
                        </m:e>
                      </m:acc>
                    </m:oMath>
                  </a14:m>
                  <a:r>
                    <a:rPr lang="en-US" sz="20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000" i="1">
                              <a:solidFill>
                                <a:schemeClr val="tx1"/>
                              </a:solidFill>
                              <a:latin typeface="Cambria Math" panose="02040503050406030204" pitchFamily="18" charset="0"/>
                              <a:cs typeface="Arial" panose="020B0604020202020204" pitchFamily="34" charset="0"/>
                            </a:rPr>
                          </m:ctrlPr>
                        </m:accPr>
                        <m:e>
                          <m:r>
                            <a:rPr lang="en-US" sz="2000" b="0" i="1" smtClean="0">
                              <a:solidFill>
                                <a:schemeClr val="tx1"/>
                              </a:solidFill>
                              <a:latin typeface="Cambria Math" panose="02040503050406030204" pitchFamily="18" charset="0"/>
                              <a:cs typeface="Arial" panose="020B0604020202020204" pitchFamily="34" charset="0"/>
                            </a:rPr>
                            <m:t>𝑦</m:t>
                          </m:r>
                        </m:e>
                      </m:acc>
                    </m:oMath>
                  </a14:m>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where </a:t>
                  </a:r>
                  <a14:m>
                    <m:oMath xmlns:m="http://schemas.openxmlformats.org/officeDocument/2006/math">
                      <m:acc>
                        <m:accPr>
                          <m:chr m:val="̅"/>
                          <m:ctrlPr>
                            <a:rPr lang="en-US" sz="2000" i="1">
                              <a:solidFill>
                                <a:schemeClr val="tx1"/>
                              </a:solidFill>
                              <a:latin typeface="Cambria Math" panose="02040503050406030204" pitchFamily="18" charset="0"/>
                              <a:cs typeface="Arial" panose="020B0604020202020204" pitchFamily="34" charset="0"/>
                            </a:rPr>
                          </m:ctrlPr>
                        </m:accPr>
                        <m:e>
                          <m:r>
                            <a:rPr lang="en-US" sz="2000" i="1">
                              <a:solidFill>
                                <a:schemeClr val="tx1"/>
                              </a:solidFill>
                              <a:latin typeface="Cambria Math" panose="02040503050406030204" pitchFamily="18" charset="0"/>
                              <a:cs typeface="Arial" panose="020B0604020202020204" pitchFamily="34" charset="0"/>
                            </a:rPr>
                            <m:t>𝑥</m:t>
                          </m:r>
                        </m:e>
                      </m:acc>
                    </m:oMath>
                  </a14:m>
                  <a:r>
                    <a:rPr lang="en-US" sz="2000" dirty="0">
                      <a:solidFill>
                        <a:schemeClr val="tx1"/>
                      </a:solidFill>
                      <a:latin typeface="Arial" panose="020B0604020202020204" pitchFamily="34" charset="0"/>
                      <a:cs typeface="Arial" panose="020B0604020202020204" pitchFamily="34" charset="0"/>
                    </a:rPr>
                    <a:t> is the mean of the x coordinates and </a:t>
                  </a:r>
                  <a14:m>
                    <m:oMath xmlns:m="http://schemas.openxmlformats.org/officeDocument/2006/math">
                      <m:acc>
                        <m:accPr>
                          <m:chr m:val="̅"/>
                          <m:ctrlPr>
                            <a:rPr lang="en-US" sz="2000" i="1" smtClean="0">
                              <a:solidFill>
                                <a:schemeClr val="tx1"/>
                              </a:solidFill>
                              <a:latin typeface="Cambria Math" panose="02040503050406030204" pitchFamily="18" charset="0"/>
                              <a:cs typeface="Arial" panose="020B0604020202020204" pitchFamily="34" charset="0"/>
                            </a:rPr>
                          </m:ctrlPr>
                        </m:accPr>
                        <m:e>
                          <m:r>
                            <a:rPr lang="en-US" sz="2000" b="0" i="1" smtClean="0">
                              <a:solidFill>
                                <a:schemeClr val="tx1"/>
                              </a:solidFill>
                              <a:latin typeface="Cambria Math" panose="02040503050406030204" pitchFamily="18" charset="0"/>
                              <a:cs typeface="Arial" panose="020B0604020202020204" pitchFamily="34" charset="0"/>
                            </a:rPr>
                            <m:t>𝑦</m:t>
                          </m:r>
                        </m:e>
                      </m:acc>
                    </m:oMath>
                  </a14:m>
                  <a:r>
                    <a:rPr lang="en-US" sz="2000" dirty="0">
                      <a:solidFill>
                        <a:schemeClr val="tx1"/>
                      </a:solidFill>
                      <a:latin typeface="Arial" panose="020B0604020202020204" pitchFamily="34" charset="0"/>
                      <a:cs typeface="Arial" panose="020B0604020202020204" pitchFamily="34" charset="0"/>
                    </a:rPr>
                    <a:t> is the mean of the y coordinates.</a:t>
                  </a:r>
                </a:p>
              </p:txBody>
            </p:sp>
          </mc:Choice>
          <mc:Fallback xmlns="">
            <p:sp>
              <p:nvSpPr>
                <p:cNvPr id="11" name="Rectangle 10"/>
                <p:cNvSpPr>
                  <a:spLocks noRot="1" noChangeAspect="1" noMove="1" noResize="1" noEditPoints="1" noAdjustHandles="1" noChangeArrowheads="1" noChangeShapeType="1" noTextEdit="1"/>
                </p:cNvSpPr>
                <p:nvPr/>
              </p:nvSpPr>
              <p:spPr>
                <a:xfrm flipH="1">
                  <a:off x="150164" y="6673055"/>
                  <a:ext cx="3989788" cy="1554272"/>
                </a:xfrm>
                <a:prstGeom prst="rect">
                  <a:avLst/>
                </a:prstGeom>
                <a:blipFill rotWithShape="0">
                  <a:blip r:embed="rId6"/>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12</a:t>
              </a:r>
              <a:endParaRPr lang="en-US" sz="2000" b="1" dirty="0">
                <a:latin typeface="Arial" panose="020B0604020202020204" pitchFamily="34" charset="0"/>
                <a:cs typeface="Arial" panose="020B0604020202020204" pitchFamily="34" charset="0"/>
              </a:endParaRPr>
            </a:p>
          </p:txBody>
        </p:sp>
      </p:grpSp>
      <p:graphicFrame>
        <p:nvGraphicFramePr>
          <p:cNvPr id="15" name="Table 14"/>
          <p:cNvGraphicFramePr>
            <a:graphicFrameLocks noGrp="1"/>
          </p:cNvGraphicFramePr>
          <p:nvPr>
            <p:extLst>
              <p:ext uri="{D42A27DB-BD31-4B8C-83A1-F6EECF244321}">
                <p14:modId xmlns:p14="http://schemas.microsoft.com/office/powerpoint/2010/main" val="2774877518"/>
              </p:ext>
            </p:extLst>
          </p:nvPr>
        </p:nvGraphicFramePr>
        <p:xfrm>
          <a:off x="4439577" y="1500768"/>
          <a:ext cx="4308887" cy="1280160"/>
        </p:xfrm>
        <a:graphic>
          <a:graphicData uri="http://schemas.openxmlformats.org/drawingml/2006/table">
            <a:tbl>
              <a:tblPr firstRow="1" bandRow="1">
                <a:tableStyleId>{5940675A-B579-460E-94D1-54222C63F5DA}</a:tableStyleId>
              </a:tblPr>
              <a:tblGrid>
                <a:gridCol w="1284551"/>
                <a:gridCol w="544830"/>
                <a:gridCol w="651462"/>
                <a:gridCol w="651462"/>
                <a:gridCol w="651462"/>
                <a:gridCol w="525120"/>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Age (years)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1</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7</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800" b="1" dirty="0" smtClean="0">
                          <a:latin typeface="Arial" panose="020B0604020202020204" pitchFamily="34" charset="0"/>
                          <a:cs typeface="Arial" panose="020B0604020202020204" pitchFamily="34" charset="0"/>
                        </a:rPr>
                        <a:t>Price (£1000s)</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25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18</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9</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8880918"/>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92</a:t>
            </a:r>
            <a:endParaRPr lang="en-GB" sz="1400" b="1" dirty="0">
              <a:latin typeface="Calibri" panose="020F0502020204030204" pitchFamily="34" charset="0"/>
            </a:endParaRPr>
          </a:p>
        </p:txBody>
      </p:sp>
      <p:sp>
        <p:nvSpPr>
          <p:cNvPr id="3" name="Rectangle 2"/>
          <p:cNvSpPr/>
          <p:nvPr/>
        </p:nvSpPr>
        <p:spPr>
          <a:xfrm>
            <a:off x="251520" y="1196752"/>
            <a:ext cx="8581912" cy="5632311"/>
          </a:xfrm>
          <a:prstGeom prst="rect">
            <a:avLst/>
          </a:prstGeom>
        </p:spPr>
        <p:txBody>
          <a:bodyPr wrap="square">
            <a:spAutoFit/>
          </a:bodyPr>
          <a:lstStyle/>
          <a:p>
            <a:pPr marL="457200" lvl="2" indent="-457200">
              <a:buClr>
                <a:srgbClr val="C00000"/>
              </a:buClr>
              <a:buFont typeface="+mj-lt"/>
              <a:buAutoNum type="arabicPeriod" startAt="10"/>
              <a:tabLst>
                <a:tab pos="2743200" algn="l"/>
              </a:tabLst>
            </a:pPr>
            <a:r>
              <a:rPr lang="en-US" sz="2400" b="1" dirty="0" smtClean="0">
                <a:solidFill>
                  <a:srgbClr val="FF0000"/>
                </a:solidFill>
              </a:rPr>
              <a:t>Modelling</a:t>
            </a:r>
            <a:r>
              <a:rPr lang="en-US" sz="2400" dirty="0" smtClean="0"/>
              <a:t> </a:t>
            </a:r>
            <a:r>
              <a:rPr lang="en-US" sz="2400" dirty="0"/>
              <a:t>The table shows the age and mass of a </a:t>
            </a:r>
            <a:r>
              <a:rPr lang="en-US" sz="2400" dirty="0" smtClean="0"/>
              <a:t/>
            </a:r>
            <a:br>
              <a:rPr lang="en-US" sz="2400" dirty="0" smtClean="0"/>
            </a:br>
            <a:r>
              <a:rPr lang="en-US" sz="2400" dirty="0" smtClean="0"/>
              <a:t>group </a:t>
            </a:r>
            <a:r>
              <a:rPr lang="en-US" sz="2400" dirty="0"/>
              <a:t>of 10 </a:t>
            </a:r>
            <a:r>
              <a:rPr lang="en-US" sz="2400" dirty="0" smtClean="0"/>
              <a:t>people</a:t>
            </a:r>
            <a:br>
              <a:rPr lang="en-US" sz="2400" dirty="0" smtClean="0"/>
            </a:br>
            <a:r>
              <a:rPr lang="en-US" sz="2400" dirty="0" smtClean="0"/>
              <a:t/>
            </a:r>
            <a:br>
              <a:rPr lang="en-US" sz="2400" dirty="0" smtClean="0"/>
            </a:br>
            <a:r>
              <a:rPr lang="en-US" dirty="0" smtClean="0"/>
              <a:t/>
            </a:r>
            <a:br>
              <a:rPr lang="en-US" dirty="0" smtClean="0"/>
            </a:br>
            <a:r>
              <a:rPr lang="en-US" sz="2400" dirty="0" smtClean="0"/>
              <a:t>.</a:t>
            </a:r>
          </a:p>
          <a:p>
            <a:pPr marL="914400" lvl="3" indent="-457200">
              <a:buClr>
                <a:srgbClr val="C00000"/>
              </a:buClr>
              <a:buFont typeface="+mj-lt"/>
              <a:buAutoNum type="alphaLcPeriod"/>
              <a:tabLst>
                <a:tab pos="2743200" algn="l"/>
              </a:tabLst>
            </a:pPr>
            <a:r>
              <a:rPr lang="en-US" sz="2400" dirty="0" smtClean="0"/>
              <a:t>Plot </a:t>
            </a:r>
            <a:r>
              <a:rPr lang="en-US" sz="2400" dirty="0"/>
              <a:t>these points on a scatter graph.</a:t>
            </a:r>
          </a:p>
          <a:p>
            <a:pPr marL="914400" lvl="3" indent="-457200">
              <a:buClr>
                <a:srgbClr val="C00000"/>
              </a:buClr>
              <a:buFont typeface="+mj-lt"/>
              <a:buAutoNum type="alphaLcPeriod"/>
              <a:tabLst>
                <a:tab pos="2743200" algn="l"/>
              </a:tabLst>
            </a:pPr>
            <a:r>
              <a:rPr lang="en-US" sz="2400" dirty="0" smtClean="0"/>
              <a:t>Draw </a:t>
            </a:r>
            <a:r>
              <a:rPr lang="en-US" sz="2400" dirty="0"/>
              <a:t>a line of best fit on the diagram passing through the mean point and with roughly the same number of points above and below the line, </a:t>
            </a:r>
            <a:endParaRPr lang="en-US" sz="2400" dirty="0" smtClean="0"/>
          </a:p>
          <a:p>
            <a:pPr marL="914400" lvl="3" indent="-457200">
              <a:buClr>
                <a:srgbClr val="C00000"/>
              </a:buClr>
              <a:buFont typeface="+mj-lt"/>
              <a:buAutoNum type="alphaLcPeriod"/>
              <a:tabLst>
                <a:tab pos="2743200" algn="l"/>
              </a:tabLst>
            </a:pPr>
            <a:r>
              <a:rPr lang="en-US" sz="2400" dirty="0" smtClean="0"/>
              <a:t>Use </a:t>
            </a:r>
            <a:r>
              <a:rPr lang="en-US" sz="2400" dirty="0"/>
              <a:t>your line to estimate the mass of someone who is 23 years old. </a:t>
            </a:r>
            <a:endParaRPr lang="en-US" sz="2400" dirty="0" smtClean="0"/>
          </a:p>
          <a:p>
            <a:pPr marL="914400" lvl="3" indent="-457200">
              <a:buClr>
                <a:srgbClr val="C00000"/>
              </a:buClr>
              <a:buFont typeface="+mj-lt"/>
              <a:buAutoNum type="alphaLcPeriod"/>
              <a:tabLst>
                <a:tab pos="2743200" algn="l"/>
              </a:tabLst>
            </a:pPr>
            <a:r>
              <a:rPr lang="en-US" sz="2400" dirty="0" smtClean="0"/>
              <a:t>A </a:t>
            </a:r>
            <a:r>
              <a:rPr lang="en-US" sz="2400" dirty="0"/>
              <a:t>better model is to use two different straight lines, one up to 20 years old and the other for over 20. Draw these on </a:t>
            </a:r>
            <a:r>
              <a:rPr lang="en-US" sz="2400" dirty="0" smtClean="0"/>
              <a:t>your </a:t>
            </a:r>
            <a:r>
              <a:rPr lang="en-US" sz="2400" dirty="0"/>
              <a:t>diagram and use them to obtain a more reliable answer to part </a:t>
            </a:r>
            <a:r>
              <a:rPr lang="en-US" sz="2400" b="1" dirty="0"/>
              <a:t>c</a:t>
            </a:r>
            <a:r>
              <a:rPr lang="en-US" sz="2400" dirty="0"/>
              <a:t>.</a:t>
            </a:r>
            <a:endParaRPr lang="en-US" sz="2400" dirty="0" smtClean="0"/>
          </a:p>
        </p:txBody>
      </p:sp>
      <p:graphicFrame>
        <p:nvGraphicFramePr>
          <p:cNvPr id="15" name="Table 14"/>
          <p:cNvGraphicFramePr>
            <a:graphicFrameLocks noGrp="1"/>
          </p:cNvGraphicFramePr>
          <p:nvPr>
            <p:extLst>
              <p:ext uri="{D42A27DB-BD31-4B8C-83A1-F6EECF244321}">
                <p14:modId xmlns:p14="http://schemas.microsoft.com/office/powerpoint/2010/main" val="2149108054"/>
              </p:ext>
            </p:extLst>
          </p:nvPr>
        </p:nvGraphicFramePr>
        <p:xfrm>
          <a:off x="251520" y="2010544"/>
          <a:ext cx="8512764" cy="914400"/>
        </p:xfrm>
        <a:graphic>
          <a:graphicData uri="http://schemas.openxmlformats.org/drawingml/2006/table">
            <a:tbl>
              <a:tblPr firstRow="1" bandRow="1">
                <a:tableStyleId>{5940675A-B579-460E-94D1-54222C63F5DA}</a:tableStyleId>
              </a:tblPr>
              <a:tblGrid>
                <a:gridCol w="1656184"/>
                <a:gridCol w="663892"/>
                <a:gridCol w="658235"/>
                <a:gridCol w="658235"/>
                <a:gridCol w="658235"/>
                <a:gridCol w="658235"/>
                <a:gridCol w="658235"/>
                <a:gridCol w="787062"/>
                <a:gridCol w="787062"/>
                <a:gridCol w="663497"/>
                <a:gridCol w="663892"/>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Age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84</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13</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Mass (kg)</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18</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49</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57</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76</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79</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81</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9</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6</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534" y="1196752"/>
            <a:ext cx="643322" cy="643322"/>
          </a:xfrm>
          <a:prstGeom prst="rect">
            <a:avLst/>
          </a:prstGeom>
        </p:spPr>
      </p:pic>
    </p:spTree>
    <p:extLst>
      <p:ext uri="{BB962C8B-B14F-4D97-AF65-F5344CB8AC3E}">
        <p14:creationId xmlns:p14="http://schemas.microsoft.com/office/powerpoint/2010/main" val="2053348932"/>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92</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514350" lvl="2" indent="-514350">
              <a:buClr>
                <a:srgbClr val="C00000"/>
              </a:buClr>
              <a:buFont typeface="+mj-lt"/>
              <a:buAutoNum type="arabicPeriod" startAt="11"/>
              <a:tabLst>
                <a:tab pos="2743200" algn="l"/>
              </a:tabLst>
            </a:pPr>
            <a:r>
              <a:rPr lang="en-US" sz="2400" b="1" dirty="0" smtClean="0">
                <a:solidFill>
                  <a:srgbClr val="FF0000"/>
                </a:solidFill>
              </a:rPr>
              <a:t>Real </a:t>
            </a:r>
            <a:r>
              <a:rPr lang="en-US" sz="2400" b="1" dirty="0">
                <a:solidFill>
                  <a:srgbClr val="FF0000"/>
                </a:solidFill>
              </a:rPr>
              <a:t>/ Problem-solving </a:t>
            </a:r>
            <a:r>
              <a:rPr lang="en-US" sz="2400" dirty="0"/>
              <a:t>The table shows the age distribution of male and female teachers in a school.</a:t>
            </a:r>
          </a:p>
          <a:p>
            <a:pPr marL="914400" lvl="3" indent="-457200">
              <a:buClr>
                <a:srgbClr val="C00000"/>
              </a:buClr>
              <a:buFont typeface="+mj-lt"/>
              <a:buAutoNum type="alphaLcPeriod"/>
              <a:tabLst>
                <a:tab pos="2743200" algn="l"/>
              </a:tabLst>
            </a:pPr>
            <a:r>
              <a:rPr lang="en-US" sz="2400" dirty="0" smtClean="0"/>
              <a:t>Draw </a:t>
            </a:r>
            <a:r>
              <a:rPr lang="en-US" sz="2400" dirty="0"/>
              <a:t>frequency polygons for these two sets of data on the same diagram, </a:t>
            </a:r>
            <a:endParaRPr lang="en-US" sz="2400" dirty="0" smtClean="0"/>
          </a:p>
          <a:p>
            <a:pPr marL="914400" lvl="3" indent="-457200">
              <a:buClr>
                <a:srgbClr val="C00000"/>
              </a:buClr>
              <a:buFont typeface="+mj-lt"/>
              <a:buAutoNum type="alphaLcPeriod"/>
              <a:tabLst>
                <a:tab pos="2743200" algn="l"/>
              </a:tabLst>
            </a:pPr>
            <a:r>
              <a:rPr lang="en-US" sz="2400" dirty="0" smtClean="0"/>
              <a:t>By </a:t>
            </a:r>
            <a:r>
              <a:rPr lang="en-US" sz="2400" dirty="0"/>
              <a:t>calculating the mean of each data set, compare the age distributions of male and female teachers.</a:t>
            </a:r>
          </a:p>
          <a:p>
            <a:pPr marL="914400" lvl="3" indent="-457200">
              <a:buClr>
                <a:srgbClr val="C00000"/>
              </a:buClr>
              <a:buFont typeface="+mj-lt"/>
              <a:buAutoNum type="alphaLcPeriod"/>
              <a:tabLst>
                <a:tab pos="2743200" algn="l"/>
              </a:tabLst>
            </a:pPr>
            <a:r>
              <a:rPr lang="en-US" sz="2400" dirty="0" smtClean="0"/>
              <a:t>What </a:t>
            </a:r>
            <a:r>
              <a:rPr lang="en-US" sz="2400" dirty="0"/>
              <a:t>feature of your diagram confirms that your comparison is correct?</a:t>
            </a:r>
            <a:endParaRPr lang="en-US" sz="2400"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25" y="1195069"/>
            <a:ext cx="649755" cy="64975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49638361"/>
              </p:ext>
            </p:extLst>
          </p:nvPr>
        </p:nvGraphicFramePr>
        <p:xfrm>
          <a:off x="5508104" y="1916832"/>
          <a:ext cx="3312368" cy="4267200"/>
        </p:xfrm>
        <a:graphic>
          <a:graphicData uri="http://schemas.openxmlformats.org/drawingml/2006/table">
            <a:tbl>
              <a:tblPr firstRow="1" bandRow="1">
                <a:tableStyleId>{5940675A-B579-460E-94D1-54222C63F5DA}</a:tableStyleId>
              </a:tblPr>
              <a:tblGrid>
                <a:gridCol w="1512168"/>
                <a:gridCol w="806490"/>
                <a:gridCol w="993710"/>
              </a:tblGrid>
              <a:tr h="313628">
                <a:tc>
                  <a:txBody>
                    <a:bodyPr/>
                    <a:lstStyle/>
                    <a:p>
                      <a:pPr algn="ctr"/>
                      <a:r>
                        <a:rPr lang="en-US" sz="2000" b="1" i="0" dirty="0" smtClean="0">
                          <a:latin typeface="Arial" panose="020B0604020202020204" pitchFamily="34" charset="0"/>
                          <a:cs typeface="Arial" panose="020B0604020202020204" pitchFamily="34" charset="0"/>
                        </a:rPr>
                        <a:t>Age (</a:t>
                      </a:r>
                      <a:r>
                        <a:rPr lang="en-US" sz="2000" b="1" i="1" dirty="0" smtClean="0">
                          <a:latin typeface="Arial" panose="020B0604020202020204" pitchFamily="34" charset="0"/>
                          <a:cs typeface="Arial" panose="020B0604020202020204" pitchFamily="34" charset="0"/>
                        </a:rPr>
                        <a:t>x</a:t>
                      </a:r>
                      <a:r>
                        <a:rPr lang="en-US" sz="2000" b="1" i="0" dirty="0" smtClean="0">
                          <a:latin typeface="Arial" panose="020B0604020202020204" pitchFamily="34" charset="0"/>
                          <a:cs typeface="Arial" panose="020B0604020202020204" pitchFamily="34" charset="0"/>
                        </a:rPr>
                        <a:t> years)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Male</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Female</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20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25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30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30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35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35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40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45</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45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50</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50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55</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55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60</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60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&lt; 65</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05255801"/>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92</a:t>
            </a:r>
            <a:endParaRPr lang="en-GB" sz="1400" b="1" dirty="0">
              <a:latin typeface="Calibri" panose="020F0502020204030204" pitchFamily="34" charset="0"/>
            </a:endParaRPr>
          </a:p>
        </p:txBody>
      </p:sp>
      <p:sp>
        <p:nvSpPr>
          <p:cNvPr id="3" name="Rectangle 2"/>
          <p:cNvSpPr/>
          <p:nvPr/>
        </p:nvSpPr>
        <p:spPr>
          <a:xfrm>
            <a:off x="251520" y="1272817"/>
            <a:ext cx="6480720" cy="5355312"/>
          </a:xfrm>
          <a:prstGeom prst="rect">
            <a:avLst/>
          </a:prstGeom>
        </p:spPr>
        <p:txBody>
          <a:bodyPr wrap="square">
            <a:spAutoFit/>
          </a:bodyPr>
          <a:lstStyle/>
          <a:p>
            <a:pPr marL="514350" lvl="2" indent="-514350">
              <a:buClr>
                <a:srgbClr val="C00000"/>
              </a:buClr>
              <a:buFont typeface="+mj-lt"/>
              <a:buAutoNum type="arabicPeriod" startAt="12"/>
              <a:tabLst>
                <a:tab pos="2743200" algn="l"/>
              </a:tabLst>
            </a:pPr>
            <a:r>
              <a:rPr lang="en-US" sz="1900" b="1" dirty="0" smtClean="0">
                <a:solidFill>
                  <a:srgbClr val="FF0000"/>
                </a:solidFill>
              </a:rPr>
              <a:t>Finance</a:t>
            </a:r>
            <a:r>
              <a:rPr lang="en-US" sz="1900" dirty="0" smtClean="0"/>
              <a:t> </a:t>
            </a:r>
            <a:r>
              <a:rPr lang="en-US" sz="1900" dirty="0"/>
              <a:t>The table shows the annual salaries of </a:t>
            </a:r>
            <a:r>
              <a:rPr lang="en-US" sz="1900" dirty="0" smtClean="0"/>
              <a:t>200 employees </a:t>
            </a:r>
            <a:r>
              <a:rPr lang="en-US" sz="1900" dirty="0"/>
              <a:t>of a company</a:t>
            </a:r>
            <a:r>
              <a:rPr lang="en-US" sz="1900" dirty="0" smtClean="0"/>
              <a:t>.</a:t>
            </a:r>
          </a:p>
          <a:p>
            <a:pPr marL="857250" lvl="3" indent="-400050">
              <a:buClr>
                <a:srgbClr val="C00000"/>
              </a:buClr>
              <a:buFont typeface="+mj-lt"/>
              <a:buAutoNum type="alphaLcPeriod"/>
              <a:tabLst>
                <a:tab pos="2743200" algn="l"/>
              </a:tabLst>
            </a:pPr>
            <a:r>
              <a:rPr lang="en-US" sz="1900" dirty="0" smtClean="0"/>
              <a:t>Copy and </a:t>
            </a:r>
            <a:r>
              <a:rPr lang="en-US" sz="1900" dirty="0"/>
              <a:t>complete the table, </a:t>
            </a:r>
            <a:endParaRPr lang="en-US" sz="1900" dirty="0" smtClean="0"/>
          </a:p>
          <a:p>
            <a:pPr marL="857250" lvl="3" indent="-400050">
              <a:buClr>
                <a:srgbClr val="C00000"/>
              </a:buClr>
              <a:buFont typeface="+mj-lt"/>
              <a:buAutoNum type="alphaLcPeriod"/>
              <a:tabLst>
                <a:tab pos="2743200" algn="l"/>
              </a:tabLst>
            </a:pPr>
            <a:r>
              <a:rPr lang="en-US" sz="1900" dirty="0" smtClean="0"/>
              <a:t>What </a:t>
            </a:r>
            <a:r>
              <a:rPr lang="en-US" sz="1900" dirty="0"/>
              <a:t>percentage of </a:t>
            </a:r>
            <a:r>
              <a:rPr lang="en-US" sz="1900" dirty="0" smtClean="0"/>
              <a:t/>
            </a:r>
            <a:br>
              <a:rPr lang="en-US" sz="1900" dirty="0" smtClean="0"/>
            </a:br>
            <a:r>
              <a:rPr lang="en-US" sz="1900" dirty="0" smtClean="0"/>
              <a:t>employees </a:t>
            </a:r>
            <a:r>
              <a:rPr lang="en-US" sz="1900" dirty="0"/>
              <a:t>are women? </a:t>
            </a:r>
            <a:endParaRPr lang="en-US" sz="1900" dirty="0" smtClean="0"/>
          </a:p>
          <a:p>
            <a:pPr marL="857250" lvl="3" indent="-400050">
              <a:buClr>
                <a:srgbClr val="C00000"/>
              </a:buClr>
              <a:buFont typeface="+mj-lt"/>
              <a:buAutoNum type="alphaLcPeriod"/>
              <a:tabLst>
                <a:tab pos="2743200" algn="l"/>
              </a:tabLst>
            </a:pPr>
            <a:r>
              <a:rPr lang="en-US" sz="1900" dirty="0" smtClean="0"/>
              <a:t>What </a:t>
            </a:r>
            <a:r>
              <a:rPr lang="en-US" sz="1900" dirty="0"/>
              <a:t>percentage of men </a:t>
            </a:r>
            <a:r>
              <a:rPr lang="en-US" sz="1900" dirty="0" smtClean="0"/>
              <a:t/>
            </a:r>
            <a:br>
              <a:rPr lang="en-US" sz="1900" dirty="0" smtClean="0"/>
            </a:br>
            <a:r>
              <a:rPr lang="en-US" sz="1900" dirty="0" smtClean="0"/>
              <a:t>earn </a:t>
            </a:r>
            <a:r>
              <a:rPr lang="en-US" sz="1900" dirty="0"/>
              <a:t>under £30000? </a:t>
            </a:r>
            <a:endParaRPr lang="en-US" sz="1900" dirty="0" smtClean="0"/>
          </a:p>
          <a:p>
            <a:pPr marL="857250" lvl="3" indent="-400050">
              <a:buClr>
                <a:srgbClr val="C00000"/>
              </a:buClr>
              <a:buFont typeface="+mj-lt"/>
              <a:buAutoNum type="alphaLcPeriod"/>
              <a:tabLst>
                <a:tab pos="2743200" algn="l"/>
              </a:tabLst>
            </a:pPr>
            <a:r>
              <a:rPr lang="en-US" sz="1900" dirty="0" smtClean="0"/>
              <a:t>What </a:t>
            </a:r>
            <a:r>
              <a:rPr lang="en-US" sz="1900" dirty="0"/>
              <a:t>percentage of employees </a:t>
            </a:r>
            <a:r>
              <a:rPr lang="en-US" sz="1900" dirty="0" smtClean="0"/>
              <a:t/>
            </a:r>
            <a:br>
              <a:rPr lang="en-US" sz="1900" dirty="0" smtClean="0"/>
            </a:br>
            <a:r>
              <a:rPr lang="en-US" sz="1900" dirty="0" smtClean="0"/>
              <a:t>earning </a:t>
            </a:r>
            <a:r>
              <a:rPr lang="en-US" sz="1900" dirty="0"/>
              <a:t>at least £30000 are women?</a:t>
            </a:r>
          </a:p>
          <a:p>
            <a:pPr marL="514350" lvl="2" indent="-514350">
              <a:buClr>
                <a:srgbClr val="C00000"/>
              </a:buClr>
              <a:buFont typeface="+mj-lt"/>
              <a:buAutoNum type="arabicPeriod" startAt="12"/>
              <a:tabLst>
                <a:tab pos="2743200" algn="l"/>
              </a:tabLst>
            </a:pPr>
            <a:r>
              <a:rPr lang="en-US" sz="1900" b="1" dirty="0" smtClean="0">
                <a:solidFill>
                  <a:srgbClr val="FF0000"/>
                </a:solidFill>
              </a:rPr>
              <a:t>Reasoning</a:t>
            </a:r>
            <a:r>
              <a:rPr lang="en-US" sz="1900" dirty="0" smtClean="0"/>
              <a:t> </a:t>
            </a:r>
            <a:r>
              <a:rPr lang="en-US" sz="1900" dirty="0"/>
              <a:t>Every student in Year 7 must </a:t>
            </a:r>
            <a:r>
              <a:rPr lang="en-US" sz="1900" dirty="0" smtClean="0"/>
              <a:t/>
            </a:r>
            <a:br>
              <a:rPr lang="en-US" sz="1900" dirty="0" smtClean="0"/>
            </a:br>
            <a:r>
              <a:rPr lang="en-US" sz="1900" dirty="0" smtClean="0"/>
              <a:t>attend </a:t>
            </a:r>
            <a:r>
              <a:rPr lang="en-US" sz="1900" dirty="0"/>
              <a:t>a lunchtime club. They </a:t>
            </a:r>
            <a:r>
              <a:rPr lang="en-US" sz="1900" dirty="0" smtClean="0"/>
              <a:t>can choose </a:t>
            </a:r>
            <a:br>
              <a:rPr lang="en-US" sz="1900" dirty="0" smtClean="0"/>
            </a:br>
            <a:r>
              <a:rPr lang="en-US" sz="1900" dirty="0" smtClean="0"/>
              <a:t>from </a:t>
            </a:r>
            <a:r>
              <a:rPr lang="en-US" sz="1900" dirty="0"/>
              <a:t>music, drama or </a:t>
            </a:r>
            <a:r>
              <a:rPr lang="en-US" sz="1900" dirty="0" smtClean="0"/>
              <a:t>sport.</a:t>
            </a:r>
            <a:br>
              <a:rPr lang="en-US" sz="1900" dirty="0" smtClean="0"/>
            </a:br>
            <a:r>
              <a:rPr lang="en-US" sz="1900" dirty="0" smtClean="0"/>
              <a:t>Out </a:t>
            </a:r>
            <a:r>
              <a:rPr lang="en-US" sz="1900" dirty="0"/>
              <a:t>of the 185 students in Year 7</a:t>
            </a:r>
            <a:r>
              <a:rPr lang="en-US" sz="1900" dirty="0" smtClean="0"/>
              <a:t>,</a:t>
            </a:r>
            <a:br>
              <a:rPr lang="en-US" sz="1900" dirty="0" smtClean="0"/>
            </a:br>
            <a:r>
              <a:rPr lang="en-US" sz="1900" dirty="0" smtClean="0"/>
              <a:t>65 </a:t>
            </a:r>
            <a:r>
              <a:rPr lang="en-US" sz="1900" dirty="0"/>
              <a:t>choose music and 49 choose </a:t>
            </a:r>
            <a:r>
              <a:rPr lang="en-US" sz="1900" dirty="0" smtClean="0"/>
              <a:t/>
            </a:r>
            <a:br>
              <a:rPr lang="en-US" sz="1900" dirty="0" smtClean="0"/>
            </a:br>
            <a:r>
              <a:rPr lang="en-US" sz="1900" dirty="0" smtClean="0"/>
              <a:t>drama</a:t>
            </a:r>
            <a:r>
              <a:rPr lang="en-US" sz="1900" dirty="0"/>
              <a:t>. Of the 95 boys in the </a:t>
            </a:r>
            <a:r>
              <a:rPr lang="en-US" sz="1900" dirty="0" smtClean="0"/>
              <a:t/>
            </a:r>
            <a:br>
              <a:rPr lang="en-US" sz="1900" dirty="0" smtClean="0"/>
            </a:br>
            <a:r>
              <a:rPr lang="en-US" sz="1900" dirty="0" smtClean="0"/>
              <a:t>year</a:t>
            </a:r>
            <a:r>
              <a:rPr lang="en-US" sz="1900" dirty="0"/>
              <a:t>, 35 choose music. 32 girls choose </a:t>
            </a:r>
            <a:r>
              <a:rPr lang="en-US" sz="1900" dirty="0" smtClean="0"/>
              <a:t>sport.</a:t>
            </a:r>
            <a:br>
              <a:rPr lang="en-US" sz="1900" dirty="0" smtClean="0"/>
            </a:br>
            <a:r>
              <a:rPr lang="en-US" sz="1900" dirty="0" smtClean="0"/>
              <a:t>Copy </a:t>
            </a:r>
            <a:r>
              <a:rPr lang="en-US" sz="1900" dirty="0"/>
              <a:t>and complete the two-way table for this information.</a:t>
            </a:r>
            <a:endParaRPr lang="en-US" sz="19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5935473"/>
            <a:ext cx="692656" cy="692656"/>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77591270"/>
              </p:ext>
            </p:extLst>
          </p:nvPr>
        </p:nvGraphicFramePr>
        <p:xfrm>
          <a:off x="4572000" y="1644371"/>
          <a:ext cx="4220248" cy="1784629"/>
        </p:xfrm>
        <a:graphic>
          <a:graphicData uri="http://schemas.openxmlformats.org/drawingml/2006/table">
            <a:tbl>
              <a:tblPr firstRow="1" bandRow="1">
                <a:tableStyleId>{5940675A-B579-460E-94D1-54222C63F5DA}</a:tableStyleId>
              </a:tblPr>
              <a:tblGrid>
                <a:gridCol w="1055062"/>
                <a:gridCol w="1055062"/>
                <a:gridCol w="1055062"/>
                <a:gridCol w="1055062"/>
              </a:tblGrid>
              <a:tr h="687349">
                <a:tc>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anose="020B0604020202020204" pitchFamily="34" charset="0"/>
                          <a:cs typeface="Arial" panose="020B0604020202020204" pitchFamily="34" charset="0"/>
                        </a:rPr>
                        <a:t>Under £30000</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At least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274940">
                <a:tc>
                  <a:txBody>
                    <a:bodyPr/>
                    <a:lstStyle/>
                    <a:p>
                      <a:r>
                        <a:rPr lang="en-US" sz="1800" b="1" dirty="0" smtClean="0">
                          <a:latin typeface="Arial" panose="020B0604020202020204" pitchFamily="34" charset="0"/>
                          <a:cs typeface="Arial" panose="020B0604020202020204" pitchFamily="34" charset="0"/>
                        </a:rPr>
                        <a:t>Men</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60</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90</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940">
                <a:tc>
                  <a:txBody>
                    <a:bodyPr/>
                    <a:lstStyle/>
                    <a:p>
                      <a:r>
                        <a:rPr lang="en-US" sz="1800" b="1" dirty="0" smtClean="0">
                          <a:latin typeface="Arial" panose="020B0604020202020204" pitchFamily="34" charset="0"/>
                          <a:cs typeface="Arial" panose="020B0604020202020204" pitchFamily="34" charset="0"/>
                        </a:rPr>
                        <a:t>Women</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50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40">
                <a:tc>
                  <a:txBody>
                    <a:bodyPr/>
                    <a:lstStyle/>
                    <a:p>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200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78459010"/>
              </p:ext>
            </p:extLst>
          </p:nvPr>
        </p:nvGraphicFramePr>
        <p:xfrm>
          <a:off x="4572000" y="3876619"/>
          <a:ext cx="4248472" cy="1784629"/>
        </p:xfrm>
        <a:graphic>
          <a:graphicData uri="http://schemas.openxmlformats.org/drawingml/2006/table">
            <a:tbl>
              <a:tblPr firstRow="1" bandRow="1">
                <a:tableStyleId>{5940675A-B579-460E-94D1-54222C63F5DA}</a:tableStyleId>
              </a:tblPr>
              <a:tblGrid>
                <a:gridCol w="844050"/>
                <a:gridCol w="844050"/>
                <a:gridCol w="957580"/>
                <a:gridCol w="855920"/>
                <a:gridCol w="746872"/>
              </a:tblGrid>
              <a:tr h="687349">
                <a:tc>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anose="020B0604020202020204" pitchFamily="34" charset="0"/>
                          <a:cs typeface="Arial" panose="020B0604020202020204" pitchFamily="34" charset="0"/>
                        </a:rPr>
                        <a:t>Music</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Drama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Sport</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274940">
                <a:tc>
                  <a:txBody>
                    <a:bodyPr/>
                    <a:lstStyle/>
                    <a:p>
                      <a:r>
                        <a:rPr lang="en-US" sz="1800" b="1" dirty="0" smtClean="0">
                          <a:latin typeface="Arial" panose="020B0604020202020204" pitchFamily="34" charset="0"/>
                          <a:cs typeface="Arial" panose="020B0604020202020204" pitchFamily="34" charset="0"/>
                        </a:rPr>
                        <a:t>Boys</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4940">
                <a:tc>
                  <a:txBody>
                    <a:bodyPr/>
                    <a:lstStyle/>
                    <a:p>
                      <a:r>
                        <a:rPr lang="en-US" sz="1800" b="1" dirty="0" smtClean="0">
                          <a:latin typeface="Arial" panose="020B0604020202020204" pitchFamily="34" charset="0"/>
                          <a:cs typeface="Arial" panose="020B0604020202020204" pitchFamily="34" charset="0"/>
                        </a:rPr>
                        <a:t>Girls</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40">
                <a:tc>
                  <a:txBody>
                    <a:bodyPr/>
                    <a:lstStyle/>
                    <a:p>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36152934"/>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92</a:t>
            </a:r>
            <a:endParaRPr lang="en-GB" sz="1400" b="1" dirty="0">
              <a:latin typeface="Calibri" panose="020F0502020204030204" pitchFamily="34" charset="0"/>
            </a:endParaRPr>
          </a:p>
        </p:txBody>
      </p:sp>
      <p:sp>
        <p:nvSpPr>
          <p:cNvPr id="3" name="Rectangle 2"/>
          <p:cNvSpPr/>
          <p:nvPr/>
        </p:nvSpPr>
        <p:spPr>
          <a:xfrm>
            <a:off x="251520" y="1196752"/>
            <a:ext cx="5256584" cy="5533823"/>
          </a:xfrm>
          <a:prstGeom prst="rect">
            <a:avLst/>
          </a:prstGeom>
        </p:spPr>
        <p:txBody>
          <a:bodyPr wrap="square">
            <a:spAutoFit/>
          </a:bodyPr>
          <a:lstStyle/>
          <a:p>
            <a:pPr marL="514350" lvl="2" indent="-514350">
              <a:buClr>
                <a:srgbClr val="C00000"/>
              </a:buClr>
              <a:buFont typeface="+mj-lt"/>
              <a:buAutoNum type="arabicPeriod" startAt="14"/>
              <a:tabLst>
                <a:tab pos="2743200" algn="l"/>
              </a:tabLst>
            </a:pPr>
            <a:r>
              <a:rPr lang="en-US" sz="2210" b="1" dirty="0">
                <a:solidFill>
                  <a:srgbClr val="FF0000"/>
                </a:solidFill>
              </a:rPr>
              <a:t>Reasoning</a:t>
            </a:r>
            <a:r>
              <a:rPr lang="en-US" sz="2210" dirty="0"/>
              <a:t> One hundred students studying music at school are asked to choose </a:t>
            </a:r>
            <a:r>
              <a:rPr lang="en-US" sz="2210" dirty="0" smtClean="0"/>
              <a:t>their preference </a:t>
            </a:r>
            <a:r>
              <a:rPr lang="en-US" sz="2210" dirty="0"/>
              <a:t>from rap, jazz and </a:t>
            </a:r>
            <a:r>
              <a:rPr lang="en-US" sz="2210" dirty="0" smtClean="0"/>
              <a:t>classical.</a:t>
            </a:r>
            <a:br>
              <a:rPr lang="en-US" sz="2210" dirty="0" smtClean="0"/>
            </a:br>
            <a:r>
              <a:rPr lang="en-US" sz="2210" dirty="0" smtClean="0"/>
              <a:t>Of </a:t>
            </a:r>
            <a:r>
              <a:rPr lang="en-US" sz="2210" dirty="0"/>
              <a:t>the 29 who choose rap, 13 are girls. Of the 21 who choose jazz, 10 are </a:t>
            </a:r>
            <a:r>
              <a:rPr lang="en-US" sz="2210" dirty="0" smtClean="0"/>
              <a:t>girls.</a:t>
            </a:r>
            <a:br>
              <a:rPr lang="en-US" sz="2210" dirty="0" smtClean="0"/>
            </a:br>
            <a:r>
              <a:rPr lang="en-US" sz="2210" dirty="0" smtClean="0"/>
              <a:t>There </a:t>
            </a:r>
            <a:r>
              <a:rPr lang="en-US" sz="2210" dirty="0"/>
              <a:t>are 54 boys altogether.</a:t>
            </a:r>
          </a:p>
          <a:p>
            <a:pPr marL="914400" lvl="3" indent="-400050">
              <a:buClr>
                <a:srgbClr val="C00000"/>
              </a:buClr>
              <a:buFont typeface="+mj-lt"/>
              <a:buAutoNum type="alphaLcPeriod"/>
              <a:tabLst>
                <a:tab pos="2743200" algn="l"/>
              </a:tabLst>
            </a:pPr>
            <a:r>
              <a:rPr lang="en-US" sz="2210" dirty="0" smtClean="0"/>
              <a:t>Draw </a:t>
            </a:r>
            <a:r>
              <a:rPr lang="en-US" sz="2210" dirty="0"/>
              <a:t>a two-way table and use it to work out the percentage of students who </a:t>
            </a:r>
            <a:endParaRPr lang="en-US" sz="2210" dirty="0" smtClean="0"/>
          </a:p>
          <a:p>
            <a:pPr marL="1314450" lvl="4" indent="-400050">
              <a:buClr>
                <a:srgbClr val="C00000"/>
              </a:buClr>
              <a:buFont typeface="+mj-lt"/>
              <a:buAutoNum type="romanLcPeriod"/>
              <a:tabLst>
                <a:tab pos="2743200" algn="l"/>
              </a:tabLst>
            </a:pPr>
            <a:r>
              <a:rPr lang="en-US" sz="2210" dirty="0" smtClean="0"/>
              <a:t>prefer </a:t>
            </a:r>
            <a:r>
              <a:rPr lang="en-US" sz="2210" dirty="0"/>
              <a:t>classical music </a:t>
            </a:r>
            <a:endParaRPr lang="en-US" sz="2210" dirty="0" smtClean="0"/>
          </a:p>
          <a:p>
            <a:pPr marL="1314450" lvl="4" indent="-400050">
              <a:buClr>
                <a:srgbClr val="C00000"/>
              </a:buClr>
              <a:buFont typeface="+mj-lt"/>
              <a:buAutoNum type="romanLcPeriod"/>
              <a:tabLst>
                <a:tab pos="2743200" algn="l"/>
              </a:tabLst>
            </a:pPr>
            <a:r>
              <a:rPr lang="en-US" sz="2210" dirty="0" smtClean="0"/>
              <a:t>are </a:t>
            </a:r>
            <a:r>
              <a:rPr lang="en-US" sz="2210" dirty="0"/>
              <a:t>girls who prefer classical music, </a:t>
            </a:r>
            <a:endParaRPr lang="en-US" sz="2210" dirty="0" smtClean="0"/>
          </a:p>
          <a:p>
            <a:pPr marL="914400" lvl="3" indent="-400050">
              <a:buClr>
                <a:srgbClr val="C00000"/>
              </a:buClr>
              <a:buFont typeface="+mj-lt"/>
              <a:buAutoNum type="alphaLcPeriod"/>
              <a:tabLst>
                <a:tab pos="2743200" algn="l"/>
              </a:tabLst>
            </a:pPr>
            <a:r>
              <a:rPr lang="en-US" sz="2210" dirty="0" smtClean="0"/>
              <a:t>What </a:t>
            </a:r>
            <a:r>
              <a:rPr lang="en-US" sz="2210" dirty="0"/>
              <a:t>percentage of boys prefer rap?</a:t>
            </a:r>
            <a:endParaRPr lang="en-US" sz="221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5808" y="1268760"/>
            <a:ext cx="692656" cy="692656"/>
          </a:xfrm>
          <a:prstGeom prst="rect">
            <a:avLst/>
          </a:prstGeom>
        </p:spPr>
      </p:pic>
    </p:spTree>
    <p:extLst>
      <p:ext uri="{BB962C8B-B14F-4D97-AF65-F5344CB8AC3E}">
        <p14:creationId xmlns:p14="http://schemas.microsoft.com/office/powerpoint/2010/main" val="4078850282"/>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93</a:t>
            </a:r>
            <a:endParaRPr lang="en-GB" sz="1400" b="1" dirty="0">
              <a:latin typeface="Calibri" panose="020F0502020204030204" pitchFamily="34" charset="0"/>
            </a:endParaRPr>
          </a:p>
        </p:txBody>
      </p:sp>
      <p:sp>
        <p:nvSpPr>
          <p:cNvPr id="3" name="Rectangle 2"/>
          <p:cNvSpPr/>
          <p:nvPr/>
        </p:nvSpPr>
        <p:spPr>
          <a:xfrm>
            <a:off x="251520" y="1247269"/>
            <a:ext cx="8555406" cy="4031873"/>
          </a:xfrm>
          <a:prstGeom prst="rect">
            <a:avLst/>
          </a:prstGeom>
        </p:spPr>
        <p:txBody>
          <a:bodyPr wrap="square">
            <a:spAutoFit/>
          </a:bodyPr>
          <a:lstStyle/>
          <a:p>
            <a:pPr marL="514350" lvl="2" indent="-514350">
              <a:buClr>
                <a:srgbClr val="C00000"/>
              </a:buClr>
              <a:buFont typeface="+mj-lt"/>
              <a:buAutoNum type="arabicPeriod" startAt="15"/>
              <a:tabLst>
                <a:tab pos="2743200" algn="l"/>
              </a:tabLst>
            </a:pPr>
            <a:r>
              <a:rPr lang="en-US" sz="2000" b="1" dirty="0" smtClean="0">
                <a:solidFill>
                  <a:srgbClr val="FF0000"/>
                </a:solidFill>
              </a:rPr>
              <a:t>Problem-solving </a:t>
            </a:r>
            <a:r>
              <a:rPr lang="en-US" sz="2000" dirty="0"/>
              <a:t>A car manufacturer compares colour </a:t>
            </a:r>
            <a:r>
              <a:rPr lang="en-US" sz="2000" dirty="0" smtClean="0"/>
              <a:t>preferences </a:t>
            </a:r>
            <a:r>
              <a:rPr lang="en-US" sz="2000" dirty="0"/>
              <a:t>of men and women. Potential customers are </a:t>
            </a:r>
            <a:r>
              <a:rPr lang="en-US" sz="2000" dirty="0" smtClean="0"/>
              <a:t>asked to </a:t>
            </a:r>
            <a:r>
              <a:rPr lang="en-US" sz="2000" dirty="0"/>
              <a:t>pick their favourite colour from a list of four. The results are shown in the table</a:t>
            </a:r>
            <a:r>
              <a:rPr lang="en-US" sz="2000" dirty="0" smtClean="0"/>
              <a:t>.</a:t>
            </a:r>
            <a:br>
              <a:rPr lang="en-US" sz="2000" dirty="0" smtClean="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Which one of these statistical </a:t>
            </a:r>
            <a:r>
              <a:rPr lang="en-US" sz="2000" dirty="0" smtClean="0"/>
              <a:t/>
            </a:r>
            <a:br>
              <a:rPr lang="en-US" sz="2000" dirty="0" smtClean="0"/>
            </a:br>
            <a:r>
              <a:rPr lang="en-US" sz="2000" dirty="0" smtClean="0"/>
              <a:t>diagrams </a:t>
            </a:r>
            <a:r>
              <a:rPr lang="en-US" sz="2000" dirty="0"/>
              <a:t>could be used</a:t>
            </a:r>
            <a:r>
              <a:rPr lang="en-US" sz="2000" dirty="0" smtClean="0"/>
              <a:t>?</a:t>
            </a:r>
            <a:r>
              <a:rPr lang="en-US" sz="2000" dirty="0"/>
              <a:t/>
            </a:r>
            <a:br>
              <a:rPr lang="en-US" sz="2000" dirty="0"/>
            </a:br>
            <a:r>
              <a:rPr lang="en-US" sz="2000" dirty="0" smtClean="0"/>
              <a:t/>
            </a:r>
            <a:br>
              <a:rPr lang="en-US" sz="2000" dirty="0" smtClean="0"/>
            </a:br>
            <a:endParaRPr lang="en-US" sz="1600" dirty="0" smtClean="0"/>
          </a:p>
          <a:p>
            <a:pPr marL="0" lvl="2">
              <a:buClr>
                <a:srgbClr val="C00000"/>
              </a:buClr>
              <a:tabLst>
                <a:tab pos="2743200" algn="l"/>
              </a:tabLst>
            </a:pPr>
            <a:r>
              <a:rPr lang="en-US" sz="2000" b="1" dirty="0" smtClean="0">
                <a:solidFill>
                  <a:srgbClr val="FF0000"/>
                </a:solidFill>
              </a:rPr>
              <a:t>Reflect</a:t>
            </a:r>
            <a:r>
              <a:rPr lang="en-US" sz="2000" dirty="0" smtClean="0">
                <a:solidFill>
                  <a:srgbClr val="FF0000"/>
                </a:solidFill>
              </a:rPr>
              <a:t> </a:t>
            </a:r>
            <a:r>
              <a:rPr lang="en-US" sz="2000" dirty="0"/>
              <a:t>For each of the statistical diagrams in this question, write </a:t>
            </a:r>
            <a:r>
              <a:rPr lang="en-US" sz="2000" dirty="0" smtClean="0"/>
              <a:t>down </a:t>
            </a:r>
            <a:r>
              <a:rPr lang="en-US" sz="2000" dirty="0"/>
              <a:t>an example of when it would be the appropriate diagram to use.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270" y="4896584"/>
            <a:ext cx="692656" cy="69265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55060983"/>
              </p:ext>
            </p:extLst>
          </p:nvPr>
        </p:nvGraphicFramePr>
        <p:xfrm>
          <a:off x="294180" y="2276872"/>
          <a:ext cx="8512745" cy="1097280"/>
        </p:xfrm>
        <a:graphic>
          <a:graphicData uri="http://schemas.openxmlformats.org/drawingml/2006/table">
            <a:tbl>
              <a:tblPr firstRow="1" bandRow="1">
                <a:tableStyleId>{5940675A-B579-460E-94D1-54222C63F5DA}</a:tableStyleId>
              </a:tblPr>
              <a:tblGrid>
                <a:gridCol w="1112625"/>
                <a:gridCol w="1817120"/>
                <a:gridCol w="1824888"/>
                <a:gridCol w="1824888"/>
                <a:gridCol w="1933224"/>
              </a:tblGrid>
              <a:tr h="352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Colour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Creamy white</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Platinum</a:t>
                      </a:r>
                      <a:r>
                        <a:rPr lang="en-US" sz="1800" baseline="0" dirty="0" smtClean="0"/>
                        <a:t> Grey</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Midnight blue</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Charcoal Black</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402">
                <a:tc>
                  <a:txBody>
                    <a:bodyPr/>
                    <a:lstStyle/>
                    <a:p>
                      <a:r>
                        <a:rPr lang="en-US" sz="1800" b="1" dirty="0" smtClean="0">
                          <a:latin typeface="Arial" panose="020B0604020202020204" pitchFamily="34" charset="0"/>
                          <a:cs typeface="Arial" panose="020B0604020202020204" pitchFamily="34" charset="0"/>
                        </a:rPr>
                        <a:t>Men</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2</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13</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402">
                <a:tc>
                  <a:txBody>
                    <a:bodyPr/>
                    <a:lstStyle/>
                    <a:p>
                      <a:r>
                        <a:rPr lang="en-US" sz="1800" b="1" dirty="0" smtClean="0">
                          <a:latin typeface="Arial" panose="020B0604020202020204" pitchFamily="34" charset="0"/>
                          <a:cs typeface="Arial" panose="020B0604020202020204" pitchFamily="34" charset="0"/>
                        </a:rPr>
                        <a:t>Women</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4</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8</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Rectangle 1"/>
          <p:cNvSpPr/>
          <p:nvPr/>
        </p:nvSpPr>
        <p:spPr>
          <a:xfrm>
            <a:off x="4328552" y="3429000"/>
            <a:ext cx="4491920" cy="1139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28552" y="3501878"/>
            <a:ext cx="4491919" cy="1015663"/>
          </a:xfrm>
          <a:prstGeom prst="rect">
            <a:avLst/>
          </a:prstGeom>
        </p:spPr>
        <p:txBody>
          <a:bodyPr wrap="square">
            <a:spAutoFit/>
          </a:bodyPr>
          <a:lstStyle/>
          <a:p>
            <a:pPr algn="ctr"/>
            <a:r>
              <a:rPr lang="en-US" sz="2000" dirty="0"/>
              <a:t>scatter graph </a:t>
            </a:r>
            <a:r>
              <a:rPr lang="en-US" sz="2000" dirty="0" smtClean="0"/>
              <a:t>         frequency </a:t>
            </a:r>
            <a:r>
              <a:rPr lang="en-US" sz="2000" dirty="0"/>
              <a:t>polygon </a:t>
            </a:r>
            <a:r>
              <a:rPr lang="en-US" sz="2000" dirty="0" smtClean="0"/>
              <a:t>      </a:t>
            </a:r>
            <a:br>
              <a:rPr lang="en-US" sz="2000" dirty="0" smtClean="0"/>
            </a:br>
            <a:r>
              <a:rPr lang="en-US" sz="2000" dirty="0" smtClean="0"/>
              <a:t>back-to-back </a:t>
            </a:r>
            <a:r>
              <a:rPr lang="en-US" sz="2000" dirty="0"/>
              <a:t>stem and leaf diagram </a:t>
            </a:r>
            <a:r>
              <a:rPr lang="en-US" sz="2000" dirty="0" smtClean="0"/>
              <a:t>              pie </a:t>
            </a:r>
            <a:r>
              <a:rPr lang="en-US" sz="2000" dirty="0"/>
              <a:t>chart</a:t>
            </a:r>
          </a:p>
        </p:txBody>
      </p:sp>
      <p:grpSp>
        <p:nvGrpSpPr>
          <p:cNvPr id="10" name="Group 9"/>
          <p:cNvGrpSpPr/>
          <p:nvPr/>
        </p:nvGrpSpPr>
        <p:grpSpPr>
          <a:xfrm>
            <a:off x="294180" y="5445224"/>
            <a:ext cx="8512746" cy="1080120"/>
            <a:chOff x="150164" y="6494199"/>
            <a:chExt cx="8512746" cy="1080120"/>
          </a:xfrm>
        </p:grpSpPr>
        <p:sp>
          <p:nvSpPr>
            <p:cNvPr id="11" name="Rectangle 10"/>
            <p:cNvSpPr/>
            <p:nvPr/>
          </p:nvSpPr>
          <p:spPr>
            <a:xfrm flipH="1">
              <a:off x="150164" y="6697156"/>
              <a:ext cx="8512746" cy="87716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Means of time series data from </a:t>
              </a:r>
              <a:r>
                <a:rPr lang="en-US" dirty="0" smtClean="0">
                  <a:solidFill>
                    <a:schemeClr val="tx1"/>
                  </a:solidFill>
                  <a:latin typeface="Arial" panose="020B0604020202020204" pitchFamily="34" charset="0"/>
                  <a:cs typeface="Arial" panose="020B0604020202020204" pitchFamily="34" charset="0"/>
                </a:rPr>
                <a:t>several </a:t>
              </a:r>
              <a:r>
                <a:rPr lang="en-US" dirty="0">
                  <a:solidFill>
                    <a:schemeClr val="tx1"/>
                  </a:solidFill>
                  <a:latin typeface="Arial" panose="020B0604020202020204" pitchFamily="34" charset="0"/>
                  <a:cs typeface="Arial" panose="020B0604020202020204" pitchFamily="34" charset="0"/>
                </a:rPr>
                <a:t>consecutive periods are called </a:t>
              </a:r>
              <a:r>
                <a:rPr lang="en-US" b="1" dirty="0">
                  <a:solidFill>
                    <a:schemeClr val="tx1"/>
                  </a:solidFill>
                  <a:latin typeface="Arial" panose="020B0604020202020204" pitchFamily="34" charset="0"/>
                  <a:cs typeface="Arial" panose="020B0604020202020204" pitchFamily="34" charset="0"/>
                </a:rPr>
                <a:t>moving averages</a:t>
              </a:r>
              <a:r>
                <a:rPr lang="en-US" dirty="0">
                  <a:solidFill>
                    <a:schemeClr val="tx1"/>
                  </a:solidFill>
                  <a:latin typeface="Arial" panose="020B0604020202020204" pitchFamily="34" charset="0"/>
                  <a:cs typeface="Arial" panose="020B0604020202020204" pitchFamily="34" charset="0"/>
                </a:rPr>
                <a:t>. These smooth out the ups and downs, enabling you to spot the trend.</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2788189"/>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93</a:t>
            </a:r>
            <a:endParaRPr lang="en-GB" sz="1400" b="1" dirty="0">
              <a:latin typeface="Calibri" panose="020F0502020204030204" pitchFamily="34" charset="0"/>
            </a:endParaRPr>
          </a:p>
        </p:txBody>
      </p:sp>
      <p:sp>
        <p:nvSpPr>
          <p:cNvPr id="3" name="Rectangle 2"/>
          <p:cNvSpPr/>
          <p:nvPr/>
        </p:nvSpPr>
        <p:spPr>
          <a:xfrm>
            <a:off x="251520" y="1247269"/>
            <a:ext cx="6048672" cy="5453801"/>
          </a:xfrm>
          <a:prstGeom prst="rect">
            <a:avLst/>
          </a:prstGeom>
        </p:spPr>
        <p:txBody>
          <a:bodyPr wrap="square">
            <a:spAutoFit/>
          </a:bodyPr>
          <a:lstStyle/>
          <a:p>
            <a:pPr marL="514350" lvl="2" indent="-514350">
              <a:buClr>
                <a:srgbClr val="C00000"/>
              </a:buClr>
              <a:buFont typeface="+mj-lt"/>
              <a:buAutoNum type="arabicPeriod" startAt="16"/>
              <a:tabLst>
                <a:tab pos="2743200" algn="l"/>
              </a:tabLst>
            </a:pPr>
            <a:r>
              <a:rPr lang="en-US" sz="1860" b="1" dirty="0" smtClean="0">
                <a:solidFill>
                  <a:srgbClr val="FF0000"/>
                </a:solidFill>
              </a:rPr>
              <a:t>Real </a:t>
            </a:r>
            <a:r>
              <a:rPr lang="en-US" sz="1860" b="1" dirty="0">
                <a:solidFill>
                  <a:srgbClr val="FF0000"/>
                </a:solidFill>
              </a:rPr>
              <a:t>/ Reasoning </a:t>
            </a:r>
            <a:r>
              <a:rPr lang="en-US" sz="1860" dirty="0"/>
              <a:t>A retail company recorded the </a:t>
            </a:r>
            <a:r>
              <a:rPr lang="en-US" sz="1860" dirty="0" smtClean="0"/>
              <a:t>number  of </a:t>
            </a:r>
            <a:r>
              <a:rPr lang="en-US" sz="1860" dirty="0"/>
              <a:t>customer complaints each </a:t>
            </a:r>
            <a:r>
              <a:rPr lang="en-US" sz="1860" dirty="0" smtClean="0"/>
              <a:t>month.</a:t>
            </a:r>
            <a:br>
              <a:rPr lang="en-US" sz="1860" dirty="0" smtClean="0"/>
            </a:br>
            <a:r>
              <a:rPr lang="en-US" sz="4400" dirty="0" smtClean="0"/>
              <a:t/>
            </a:r>
            <a:br>
              <a:rPr lang="en-US" sz="4400" dirty="0" smtClean="0"/>
            </a:br>
            <a:endParaRPr lang="en-US" sz="1860" dirty="0" smtClean="0"/>
          </a:p>
          <a:p>
            <a:pPr marL="457200" lvl="2" indent="-457200">
              <a:buClr>
                <a:srgbClr val="C00000"/>
              </a:buClr>
              <a:buFont typeface="+mj-lt"/>
              <a:buAutoNum type="alphaLcPeriod"/>
              <a:tabLst>
                <a:tab pos="2743200" algn="l"/>
              </a:tabLst>
            </a:pPr>
            <a:r>
              <a:rPr lang="en-US" sz="1860" dirty="0" smtClean="0"/>
              <a:t>Draw a time series graph for this data.</a:t>
            </a:r>
          </a:p>
          <a:p>
            <a:pPr marL="457200" lvl="2" indent="-457200">
              <a:buClr>
                <a:srgbClr val="C00000"/>
              </a:buClr>
              <a:buFont typeface="+mj-lt"/>
              <a:buAutoNum type="alphaLcPeriod"/>
              <a:tabLst>
                <a:tab pos="2743200" algn="l"/>
              </a:tabLst>
            </a:pPr>
            <a:r>
              <a:rPr lang="en-US" sz="1860" dirty="0" smtClean="0"/>
              <a:t>Show that the mean number of complaints </a:t>
            </a:r>
            <a:br>
              <a:rPr lang="en-US" sz="1860" dirty="0" smtClean="0"/>
            </a:br>
            <a:r>
              <a:rPr lang="en-US" sz="1860" dirty="0" smtClean="0"/>
              <a:t>during the first 3 months is 33.3 (1 </a:t>
            </a:r>
            <a:r>
              <a:rPr lang="en-US" sz="1860" dirty="0" err="1" smtClean="0"/>
              <a:t>d.p.</a:t>
            </a:r>
            <a:r>
              <a:rPr lang="en-US" sz="1860" dirty="0" smtClean="0"/>
              <a:t>)</a:t>
            </a:r>
          </a:p>
          <a:p>
            <a:pPr marL="457200" lvl="2" indent="-457200">
              <a:buClr>
                <a:srgbClr val="C00000"/>
              </a:buClr>
              <a:buFont typeface="+mj-lt"/>
              <a:buAutoNum type="alphaLcPeriod"/>
              <a:tabLst>
                <a:tab pos="2743200" algn="l"/>
              </a:tabLst>
            </a:pPr>
            <a:r>
              <a:rPr lang="en-US" sz="1860" dirty="0"/>
              <a:t>Show that the mean number of </a:t>
            </a:r>
            <a:r>
              <a:rPr lang="en-US" sz="1860" dirty="0" smtClean="0"/>
              <a:t>complaints for months 3, 3, and 4 is 31.7 (1 </a:t>
            </a:r>
            <a:r>
              <a:rPr lang="en-US" sz="1860" dirty="0" err="1" smtClean="0"/>
              <a:t>d.p.</a:t>
            </a:r>
            <a:r>
              <a:rPr lang="en-US" sz="1860" dirty="0" smtClean="0"/>
              <a:t>)</a:t>
            </a:r>
          </a:p>
          <a:p>
            <a:pPr marL="457200" lvl="2" indent="-457200">
              <a:buClr>
                <a:srgbClr val="C00000"/>
              </a:buClr>
              <a:buFont typeface="+mj-lt"/>
              <a:buAutoNum type="alphaLcPeriod"/>
              <a:tabLst>
                <a:tab pos="2743200" algn="l"/>
              </a:tabLst>
            </a:pPr>
            <a:r>
              <a:rPr lang="en-US" sz="1860" dirty="0" smtClean="0"/>
              <a:t>Copy and complete the table for 3-month moving averages.</a:t>
            </a:r>
            <a:br>
              <a:rPr lang="en-US" sz="1860" dirty="0" smtClean="0"/>
            </a:br>
            <a:r>
              <a:rPr lang="en-US" sz="4400" dirty="0" smtClean="0"/>
              <a:t/>
            </a:r>
            <a:br>
              <a:rPr lang="en-US" sz="4400" dirty="0" smtClean="0"/>
            </a:br>
            <a:r>
              <a:rPr lang="en-US" sz="1860" dirty="0" smtClean="0"/>
              <a:t/>
            </a:r>
            <a:br>
              <a:rPr lang="en-US" sz="1860" dirty="0" smtClean="0"/>
            </a:br>
            <a:endParaRPr lang="en-US" sz="1860" dirty="0" smtClean="0"/>
          </a:p>
          <a:p>
            <a:pPr marL="457200" lvl="2" indent="-457200">
              <a:buClr>
                <a:srgbClr val="C00000"/>
              </a:buClr>
              <a:buFont typeface="+mj-lt"/>
              <a:buAutoNum type="alphaLcPeriod"/>
              <a:tabLst>
                <a:tab pos="2743200" algn="l"/>
              </a:tabLst>
            </a:pPr>
            <a:r>
              <a:rPr lang="en-US" sz="1860" dirty="0" smtClean="0"/>
              <a:t>What do these averages tell you about the overall trend in customer complaints.</a:t>
            </a:r>
            <a:endParaRPr lang="en-US" sz="1860" dirty="0"/>
          </a:p>
        </p:txBody>
      </p:sp>
      <p:graphicFrame>
        <p:nvGraphicFramePr>
          <p:cNvPr id="6" name="Table 5"/>
          <p:cNvGraphicFramePr>
            <a:graphicFrameLocks noGrp="1"/>
          </p:cNvGraphicFramePr>
          <p:nvPr>
            <p:extLst>
              <p:ext uri="{D42A27DB-BD31-4B8C-83A1-F6EECF244321}">
                <p14:modId xmlns:p14="http://schemas.microsoft.com/office/powerpoint/2010/main" val="314475026"/>
              </p:ext>
            </p:extLst>
          </p:nvPr>
        </p:nvGraphicFramePr>
        <p:xfrm>
          <a:off x="323529" y="1990328"/>
          <a:ext cx="5304790" cy="790600"/>
        </p:xfrm>
        <a:graphic>
          <a:graphicData uri="http://schemas.openxmlformats.org/drawingml/2006/table">
            <a:tbl>
              <a:tblPr firstRow="1" bandRow="1">
                <a:tableStyleId>{5940675A-B579-460E-94D1-54222C63F5DA}</a:tableStyleId>
              </a:tblPr>
              <a:tblGrid>
                <a:gridCol w="1490980"/>
                <a:gridCol w="544830"/>
                <a:gridCol w="544830"/>
                <a:gridCol w="544830"/>
                <a:gridCol w="544830"/>
                <a:gridCol w="544830"/>
                <a:gridCol w="544830"/>
                <a:gridCol w="544830"/>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Month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1</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6</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7</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800" b="1" dirty="0" smtClean="0">
                          <a:latin typeface="Arial" panose="020B0604020202020204" pitchFamily="34" charset="0"/>
                          <a:cs typeface="Arial" panose="020B0604020202020204" pitchFamily="34" charset="0"/>
                        </a:rPr>
                        <a:t>Complaints</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t>45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20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15</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30</a:t>
                      </a: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25" y="1196752"/>
            <a:ext cx="649755" cy="64975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85887331"/>
              </p:ext>
            </p:extLst>
          </p:nvPr>
        </p:nvGraphicFramePr>
        <p:xfrm>
          <a:off x="251520" y="4869160"/>
          <a:ext cx="5927948" cy="1092344"/>
        </p:xfrm>
        <a:graphic>
          <a:graphicData uri="http://schemas.openxmlformats.org/drawingml/2006/table">
            <a:tbl>
              <a:tblPr firstRow="1" bandRow="1">
                <a:tableStyleId>{5940675A-B579-460E-94D1-54222C63F5DA}</a:tableStyleId>
              </a:tblPr>
              <a:tblGrid>
                <a:gridCol w="2232248"/>
                <a:gridCol w="792480"/>
                <a:gridCol w="792480"/>
                <a:gridCol w="703580"/>
                <a:gridCol w="703580"/>
                <a:gridCol w="703580"/>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Month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1-3</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2-4</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3-5</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4-6</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5-7</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900" b="1" dirty="0" smtClean="0">
                          <a:latin typeface="Arial" panose="020B0604020202020204" pitchFamily="34" charset="0"/>
                          <a:cs typeface="Arial" panose="020B0604020202020204" pitchFamily="34" charset="0"/>
                        </a:rPr>
                        <a:t>Moving Averages </a:t>
                      </a:r>
                      <a:br>
                        <a:rPr lang="en-US" sz="1900" b="1" dirty="0" smtClean="0">
                          <a:latin typeface="Arial" panose="020B0604020202020204" pitchFamily="34" charset="0"/>
                          <a:cs typeface="Arial" panose="020B0604020202020204" pitchFamily="34" charset="0"/>
                        </a:rPr>
                      </a:br>
                      <a:r>
                        <a:rPr lang="en-US" sz="1900" b="1" dirty="0" smtClean="0">
                          <a:latin typeface="Arial" panose="020B0604020202020204" pitchFamily="34" charset="0"/>
                          <a:cs typeface="Arial" panose="020B0604020202020204" pitchFamily="34" charset="0"/>
                        </a:rPr>
                        <a:t>(1 </a:t>
                      </a:r>
                      <a:r>
                        <a:rPr lang="en-US" sz="1900" b="1" dirty="0" err="1" smtClean="0">
                          <a:latin typeface="Arial" panose="020B0604020202020204" pitchFamily="34" charset="0"/>
                          <a:cs typeface="Arial" panose="020B0604020202020204" pitchFamily="34" charset="0"/>
                        </a:rPr>
                        <a:t>d.p.</a:t>
                      </a:r>
                      <a:r>
                        <a:rPr lang="en-US" sz="1900" b="1"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33.3</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31.7</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flipH="1">
            <a:off x="5776174" y="1916832"/>
            <a:ext cx="3044298"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Q16d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To find the moving average for months 3-5, add the values for months 3, 4 and 5 and divide by 3.</a:t>
            </a:r>
            <a:endParaRPr lang="en-US" sz="2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flipH="1">
            <a:off x="6300191" y="4005064"/>
            <a:ext cx="2520279" cy="255454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Q16e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You can plot the moving averages on tour time series graph. Make sure you plot each value in the middle of the 3 months it covers.</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281447"/>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sp>
        <p:nvSpPr>
          <p:cNvPr id="3" name="Rectangle 2"/>
          <p:cNvSpPr/>
          <p:nvPr/>
        </p:nvSpPr>
        <p:spPr>
          <a:xfrm>
            <a:off x="251520" y="1196752"/>
            <a:ext cx="4752528" cy="3277820"/>
          </a:xfrm>
          <a:prstGeom prst="rect">
            <a:avLst/>
          </a:prstGeom>
        </p:spPr>
        <p:txBody>
          <a:bodyPr wrap="square">
            <a:spAutoFit/>
          </a:bodyPr>
          <a:lstStyle/>
          <a:p>
            <a:pPr marL="571500" indent="-571500">
              <a:buClr>
                <a:srgbClr val="C00000"/>
              </a:buClr>
              <a:buFont typeface="+mj-lt"/>
              <a:buAutoNum type="arabicPeriod" startAt="12"/>
              <a:tabLst>
                <a:tab pos="1079500" algn="l"/>
                <a:tab pos="2743200" algn="l"/>
              </a:tabLst>
            </a:pPr>
            <a:r>
              <a:rPr lang="en-US" sz="2300" dirty="0"/>
              <a:t>A social scientist is studying urban life in a developing country. She uses a data collection sheet to record information about the size of families living in a city.</a:t>
            </a:r>
          </a:p>
          <a:p>
            <a:pPr marL="914400" lvl="1" indent="-400050">
              <a:buClr>
                <a:srgbClr val="C00000"/>
              </a:buClr>
              <a:buFont typeface="+mj-lt"/>
              <a:buAutoNum type="alphaLcPeriod"/>
              <a:tabLst>
                <a:tab pos="1079500" algn="l"/>
                <a:tab pos="2743200" algn="l"/>
              </a:tabLst>
            </a:pPr>
            <a:r>
              <a:rPr lang="en-US" sz="2300" dirty="0" smtClean="0"/>
              <a:t>Work </a:t>
            </a:r>
            <a:r>
              <a:rPr lang="en-US" sz="2300" dirty="0"/>
              <a:t>out the range of the number of children per family in the city, </a:t>
            </a:r>
            <a:endParaRPr lang="en-US" sz="2300" dirty="0" smtClean="0"/>
          </a:p>
        </p:txBody>
      </p:sp>
      <p:graphicFrame>
        <p:nvGraphicFramePr>
          <p:cNvPr id="6" name="Table 5"/>
          <p:cNvGraphicFramePr>
            <a:graphicFrameLocks noGrp="1"/>
          </p:cNvGraphicFramePr>
          <p:nvPr>
            <p:extLst>
              <p:ext uri="{D42A27DB-BD31-4B8C-83A1-F6EECF244321}">
                <p14:modId xmlns:p14="http://schemas.microsoft.com/office/powerpoint/2010/main" val="24357489"/>
              </p:ext>
            </p:extLst>
          </p:nvPr>
        </p:nvGraphicFramePr>
        <p:xfrm>
          <a:off x="5004048" y="1268760"/>
          <a:ext cx="3816424" cy="3188381"/>
        </p:xfrm>
        <a:graphic>
          <a:graphicData uri="http://schemas.openxmlformats.org/drawingml/2006/table">
            <a:tbl>
              <a:tblPr firstRow="1" bandRow="1">
                <a:tableStyleId>{5940675A-B579-460E-94D1-54222C63F5DA}</a:tableStyleId>
              </a:tblPr>
              <a:tblGrid>
                <a:gridCol w="2016224"/>
                <a:gridCol w="1800200"/>
              </a:tblGrid>
              <a:tr h="455483">
                <a:tc>
                  <a:txBody>
                    <a:bodyPr/>
                    <a:lstStyle/>
                    <a:p>
                      <a:r>
                        <a:rPr lang="en-US" sz="2000" b="1" dirty="0" smtClean="0">
                          <a:latin typeface="Arial" panose="020B0604020202020204" pitchFamily="34" charset="0"/>
                          <a:cs typeface="Arial" panose="020B0604020202020204" pitchFamily="34" charset="0"/>
                        </a:rPr>
                        <a:t>No. of Children</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Tally</a:t>
                      </a:r>
                      <a:endParaRPr lang="en-US" sz="2000" b="1" dirty="0">
                        <a:latin typeface="Arial" panose="020B0604020202020204" pitchFamily="34" charset="0"/>
                        <a:cs typeface="Arial" panose="020B0604020202020204" pitchFamily="34" charset="0"/>
                      </a:endParaRPr>
                    </a:p>
                  </a:txBody>
                  <a:tcPr>
                    <a:solidFill>
                      <a:srgbClr val="B9CDE5"/>
                    </a:solidFill>
                  </a:tcPr>
                </a:tc>
              </a:tr>
              <a:tr h="455483">
                <a:tc>
                  <a:txBody>
                    <a:bodyPr/>
                    <a:lstStyle/>
                    <a:p>
                      <a:pPr algn="ctr"/>
                      <a:r>
                        <a:rPr lang="en-US" sz="2000" b="1" dirty="0" smtClean="0">
                          <a:latin typeface="Arial" panose="020B0604020202020204" pitchFamily="34" charset="0"/>
                          <a:cs typeface="Arial" panose="020B0604020202020204" pitchFamily="34" charset="0"/>
                        </a:rPr>
                        <a:t>0</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000" b="1" dirty="0" smtClean="0">
                          <a:latin typeface="Arial" panose="020B0604020202020204" pitchFamily="34" charset="0"/>
                          <a:cs typeface="Arial" panose="020B0604020202020204" pitchFamily="34" charset="0"/>
                        </a:rPr>
                        <a:t>1</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000" b="1" dirty="0" smtClean="0">
                          <a:latin typeface="Arial" panose="020B0604020202020204" pitchFamily="34" charset="0"/>
                          <a:cs typeface="Arial" panose="020B0604020202020204" pitchFamily="34" charset="0"/>
                        </a:rPr>
                        <a:t>2</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000" b="1" dirty="0" smtClean="0">
                          <a:latin typeface="Arial" panose="020B0604020202020204" pitchFamily="34" charset="0"/>
                          <a:cs typeface="Arial" panose="020B0604020202020204" pitchFamily="34" charset="0"/>
                        </a:rPr>
                        <a:t>3</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000" b="1" dirty="0" smtClean="0">
                          <a:latin typeface="Arial" panose="020B0604020202020204" pitchFamily="34" charset="0"/>
                          <a:cs typeface="Arial" panose="020B0604020202020204" pitchFamily="34" charset="0"/>
                        </a:rPr>
                        <a:t>4</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000" b="1" dirty="0" smtClean="0">
                          <a:latin typeface="Arial" panose="020B0604020202020204" pitchFamily="34" charset="0"/>
                          <a:cs typeface="Arial" panose="020B0604020202020204" pitchFamily="34" charset="0"/>
                        </a:rPr>
                        <a:t>5</a:t>
                      </a:r>
                      <a:endParaRPr lang="en-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txBody>
                  <a:tcPr>
                    <a:solidFill>
                      <a:schemeClr val="bg1"/>
                    </a:solidFill>
                  </a:tcPr>
                </a:tc>
              </a:tr>
            </a:tbl>
          </a:graphicData>
        </a:graphic>
      </p:graphicFrame>
      <p:sp>
        <p:nvSpPr>
          <p:cNvPr id="2" name="Rectangle 1"/>
          <p:cNvSpPr/>
          <p:nvPr/>
        </p:nvSpPr>
        <p:spPr>
          <a:xfrm>
            <a:off x="251520" y="4457144"/>
            <a:ext cx="8568952" cy="2215991"/>
          </a:xfrm>
          <a:prstGeom prst="rect">
            <a:avLst/>
          </a:prstGeom>
        </p:spPr>
        <p:txBody>
          <a:bodyPr wrap="square">
            <a:spAutoFit/>
          </a:bodyPr>
          <a:lstStyle/>
          <a:p>
            <a:pPr marL="971550" lvl="1" indent="-457200">
              <a:buClr>
                <a:srgbClr val="C00000"/>
              </a:buClr>
              <a:buFont typeface="+mj-lt"/>
              <a:buAutoNum type="alphaLcPeriod" startAt="2"/>
              <a:tabLst>
                <a:tab pos="1079500" algn="l"/>
                <a:tab pos="2743200" algn="l"/>
              </a:tabLst>
            </a:pPr>
            <a:r>
              <a:rPr lang="en-US" sz="2300" dirty="0"/>
              <a:t>Work out the total number of families in the </a:t>
            </a:r>
            <a:r>
              <a:rPr lang="en-US" sz="2300" dirty="0" smtClean="0"/>
              <a:t>survey</a:t>
            </a:r>
            <a:r>
              <a:rPr lang="en-US" sz="2300" dirty="0"/>
              <a:t>.</a:t>
            </a:r>
          </a:p>
          <a:p>
            <a:pPr marL="971550" lvl="1" indent="-457200">
              <a:buClr>
                <a:srgbClr val="C00000"/>
              </a:buClr>
              <a:buFont typeface="+mj-lt"/>
              <a:buAutoNum type="alphaLcPeriod" startAt="2"/>
              <a:tabLst>
                <a:tab pos="1079500" algn="l"/>
                <a:tab pos="2743200" algn="l"/>
              </a:tabLst>
            </a:pPr>
            <a:r>
              <a:rPr lang="en-US" sz="2300" dirty="0"/>
              <a:t>Calculate the mean. Round your answer to 1 decimal place (1 </a:t>
            </a:r>
            <a:r>
              <a:rPr lang="en-US" sz="2300" dirty="0" err="1"/>
              <a:t>d.p.</a:t>
            </a:r>
            <a:r>
              <a:rPr lang="en-US" sz="2300" dirty="0"/>
              <a:t>). </a:t>
            </a:r>
          </a:p>
          <a:p>
            <a:pPr marL="971550" lvl="1" indent="-457200">
              <a:buClr>
                <a:srgbClr val="C00000"/>
              </a:buClr>
              <a:buFont typeface="+mj-lt"/>
              <a:buAutoNum type="alphaLcPeriod" startAt="2"/>
              <a:tabLst>
                <a:tab pos="1079500" algn="l"/>
                <a:tab pos="2743200" algn="l"/>
              </a:tabLst>
            </a:pPr>
            <a:r>
              <a:rPr lang="en-US" sz="2300" dirty="0"/>
              <a:t>The mean number of children per family in a rural community is 3.1. Compare this with the mean for city families.</a:t>
            </a:r>
            <a:endParaRPr lang="en-US" sz="2300" dirty="0">
              <a:latin typeface="Arial" panose="020B0604020202020204" pitchFamily="34" charset="0"/>
              <a:cs typeface="Arial" panose="020B0604020202020204" pitchFamily="34" charset="0"/>
            </a:endParaRPr>
          </a:p>
        </p:txBody>
      </p:sp>
      <p:cxnSp>
        <p:nvCxnSpPr>
          <p:cNvPr id="8" name="Straight Connector 7"/>
          <p:cNvCxnSpPr/>
          <p:nvPr/>
        </p:nvCxnSpPr>
        <p:spPr>
          <a:xfrm flipV="1">
            <a:off x="7164288" y="2276872"/>
            <a:ext cx="216024"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524328" y="2276872"/>
            <a:ext cx="216024"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53200" y="2780928"/>
            <a:ext cx="216024"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164288" y="3212976"/>
            <a:ext cx="216024"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53200" y="3645024"/>
            <a:ext cx="216024"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34691"/>
      </p:ext>
    </p:extLst>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Extend</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93</a:t>
            </a:r>
            <a:endParaRPr lang="en-GB" sz="1400" b="1" dirty="0">
              <a:latin typeface="Calibri" panose="020F0502020204030204" pitchFamily="34" charset="0"/>
            </a:endParaRPr>
          </a:p>
        </p:txBody>
      </p:sp>
      <p:grpSp>
        <p:nvGrpSpPr>
          <p:cNvPr id="14" name="Group 13"/>
          <p:cNvGrpSpPr/>
          <p:nvPr/>
        </p:nvGrpSpPr>
        <p:grpSpPr>
          <a:xfrm>
            <a:off x="305905" y="1268760"/>
            <a:ext cx="8487065" cy="5256584"/>
            <a:chOff x="3483872" y="1089031"/>
            <a:chExt cx="5264592" cy="5256584"/>
          </a:xfrm>
        </p:grpSpPr>
        <p:sp>
          <p:nvSpPr>
            <p:cNvPr id="15" name="Round Diagonal Corner Rectangle 14"/>
            <p:cNvSpPr/>
            <p:nvPr/>
          </p:nvSpPr>
          <p:spPr>
            <a:xfrm>
              <a:off x="3491880" y="1100571"/>
              <a:ext cx="5256584" cy="524504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17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63889" y="1666250"/>
              <a:ext cx="5095139" cy="4339650"/>
            </a:xfrm>
            <a:prstGeom prst="rect">
              <a:avLst/>
            </a:prstGeom>
          </p:spPr>
          <p:txBody>
            <a:bodyPr wrap="square">
              <a:spAutoFit/>
            </a:bodyPr>
            <a:lstStyle/>
            <a:p>
              <a:pPr>
                <a:spcAft>
                  <a:spcPts val="0"/>
                </a:spcAft>
                <a:tabLst>
                  <a:tab pos="8058150" algn="r"/>
                </a:tabLst>
              </a:pPr>
              <a:r>
                <a:rPr lang="en-US" sz="2300" dirty="0"/>
                <a:t>A garage sells used </a:t>
              </a:r>
              <a:r>
                <a:rPr lang="en-US" sz="2300" dirty="0" smtClean="0"/>
                <a:t>cars. The </a:t>
              </a:r>
              <a:r>
                <a:rPr lang="en-US" sz="2300" dirty="0"/>
                <a:t>table shows the number of used cars it sold from July to </a:t>
              </a:r>
              <a:r>
                <a:rPr lang="en-US" sz="2300" dirty="0" smtClean="0"/>
                <a:t>December.</a:t>
              </a:r>
              <a:br>
                <a:rPr lang="en-US" sz="2300" dirty="0" smtClean="0"/>
              </a:br>
              <a:r>
                <a:rPr lang="en-US" sz="2300" dirty="0" smtClean="0"/>
                <a:t/>
              </a:r>
              <a:br>
                <a:rPr lang="en-US" sz="2300" dirty="0" smtClean="0"/>
              </a:br>
              <a:r>
                <a:rPr lang="en-US" sz="2300" dirty="0" smtClean="0"/>
                <a:t/>
              </a:r>
              <a:br>
                <a:rPr lang="en-US" sz="2300" dirty="0" smtClean="0"/>
              </a:br>
              <a:endParaRPr lang="en-US" sz="2300" dirty="0" smtClean="0"/>
            </a:p>
            <a:p>
              <a:pPr marL="457200" indent="-457200">
                <a:spcAft>
                  <a:spcPts val="0"/>
                </a:spcAft>
                <a:buClr>
                  <a:srgbClr val="C00000"/>
                </a:buClr>
                <a:buFont typeface="+mj-lt"/>
                <a:buAutoNum type="alphaLcPeriod"/>
                <a:tabLst>
                  <a:tab pos="8058150" algn="r"/>
                </a:tabLst>
              </a:pPr>
              <a:r>
                <a:rPr lang="en-US" sz="2300" dirty="0" smtClean="0"/>
                <a:t>Work </a:t>
              </a:r>
              <a:r>
                <a:rPr lang="en-US" sz="2300" dirty="0"/>
                <a:t>out the 3-point moving averages for the information in the table. The first two have been worked out for </a:t>
              </a:r>
              <a:r>
                <a:rPr lang="en-US" sz="2300" dirty="0" smtClean="0"/>
                <a:t>you.</a:t>
              </a:r>
              <a:br>
                <a:rPr lang="en-US" sz="2300" dirty="0" smtClean="0"/>
              </a:br>
              <a:r>
                <a:rPr lang="en-US" sz="2300" dirty="0" smtClean="0"/>
                <a:t>29        35 </a:t>
              </a:r>
              <a:r>
                <a:rPr lang="en-US" sz="2300" dirty="0"/>
                <a:t>.................................. </a:t>
              </a:r>
              <a:r>
                <a:rPr lang="en-US" sz="2300" dirty="0" smtClean="0"/>
                <a:t>	</a:t>
              </a:r>
              <a:r>
                <a:rPr lang="en-US" sz="2300" b="1" dirty="0" smtClean="0"/>
                <a:t>(</a:t>
              </a:r>
              <a:r>
                <a:rPr lang="en-US" sz="2300" b="1" dirty="0"/>
                <a:t>2 marks)</a:t>
              </a:r>
            </a:p>
            <a:p>
              <a:pPr marL="457200" indent="-457200">
                <a:spcAft>
                  <a:spcPts val="0"/>
                </a:spcAft>
                <a:buClr>
                  <a:srgbClr val="C00000"/>
                </a:buClr>
                <a:buFont typeface="+mj-lt"/>
                <a:buAutoNum type="alphaLcPeriod"/>
                <a:tabLst>
                  <a:tab pos="8058150" algn="r"/>
                </a:tabLst>
              </a:pPr>
              <a:r>
                <a:rPr lang="en-US" sz="2300" dirty="0" smtClean="0"/>
                <a:t>Comment </a:t>
              </a:r>
              <a:r>
                <a:rPr lang="en-US" sz="2300" dirty="0"/>
                <a:t>on the trend shown by the 3-point moving averages. </a:t>
              </a:r>
              <a:r>
                <a:rPr lang="en-US" sz="2300" dirty="0" smtClean="0"/>
                <a:t>	</a:t>
              </a:r>
              <a:r>
                <a:rPr lang="en-US" sz="2300" b="1" dirty="0" smtClean="0"/>
                <a:t>(</a:t>
              </a:r>
              <a:r>
                <a:rPr lang="en-US" sz="2300" b="1" dirty="0"/>
                <a:t>1 mark)</a:t>
              </a:r>
              <a:r>
                <a:rPr lang="en-US" sz="2300" dirty="0"/>
                <a:t> </a:t>
              </a:r>
              <a:endParaRPr lang="en-US" sz="2300" dirty="0" smtClean="0"/>
            </a:p>
            <a:p>
              <a:pPr algn="r">
                <a:spcAft>
                  <a:spcPts val="0"/>
                </a:spcAft>
                <a:buClr>
                  <a:srgbClr val="C00000"/>
                </a:buClr>
                <a:tabLst>
                  <a:tab pos="8058150" algn="r"/>
                </a:tabLst>
              </a:pPr>
              <a:r>
                <a:rPr lang="en-US" sz="2300" i="1" dirty="0" smtClean="0"/>
                <a:t>Nov </a:t>
              </a:r>
              <a:r>
                <a:rPr lang="en-US" sz="2300" i="1" dirty="0"/>
                <a:t>2011, </a:t>
              </a:r>
              <a:r>
                <a:rPr lang="en-US" sz="2300" i="1" dirty="0" smtClean="0"/>
                <a:t/>
              </a:r>
              <a:br>
                <a:rPr lang="en-US" sz="2300" i="1" dirty="0" smtClean="0"/>
              </a:br>
              <a:r>
                <a:rPr lang="en-US" sz="2300" i="1" dirty="0" smtClean="0"/>
                <a:t>Q15</a:t>
              </a:r>
              <a:r>
                <a:rPr lang="en-US" sz="2300" i="1" dirty="0"/>
                <a:t>, 1380/4H</a:t>
              </a:r>
              <a:endParaRPr lang="en-US" sz="2300" b="1" i="1" dirty="0"/>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25" y="1196752"/>
            <a:ext cx="649755" cy="64975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83806456"/>
              </p:ext>
            </p:extLst>
          </p:nvPr>
        </p:nvGraphicFramePr>
        <p:xfrm>
          <a:off x="434897" y="2708920"/>
          <a:ext cx="8213892" cy="802784"/>
        </p:xfrm>
        <a:graphic>
          <a:graphicData uri="http://schemas.openxmlformats.org/drawingml/2006/table">
            <a:tbl>
              <a:tblPr firstRow="1" bandRow="1">
                <a:tableStyleId>{5940675A-B579-460E-94D1-54222C63F5DA}</a:tableStyleId>
              </a:tblPr>
              <a:tblGrid>
                <a:gridCol w="968751"/>
                <a:gridCol w="1224136"/>
                <a:gridCol w="1584176"/>
                <a:gridCol w="1331777"/>
                <a:gridCol w="1600378"/>
                <a:gridCol w="1504674"/>
              </a:tblGrid>
              <a:tr h="421784">
                <a:tc>
                  <a:txBody>
                    <a:bodyPr/>
                    <a:lstStyle/>
                    <a:p>
                      <a:pPr algn="ctr"/>
                      <a:r>
                        <a:rPr lang="en-US" sz="1900" dirty="0" smtClean="0"/>
                        <a:t>July</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August</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September</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October</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November</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December</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pPr algn="ctr"/>
                      <a:r>
                        <a:rPr lang="en-US" sz="1900" dirty="0" smtClean="0"/>
                        <a:t>28</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25</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34</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46</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28</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40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flipH="1">
            <a:off x="251520" y="5445224"/>
            <a:ext cx="5400600" cy="110799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chemeClr val="tx1"/>
                </a:solidFill>
                <a:latin typeface="Arial" panose="020B0604020202020204" pitchFamily="34" charset="0"/>
                <a:cs typeface="Arial" panose="020B0604020202020204" pitchFamily="34" charset="0"/>
              </a:rPr>
              <a:t>Exam </a:t>
            </a:r>
            <a:r>
              <a:rPr lang="en-US" sz="2200" b="1" dirty="0">
                <a:solidFill>
                  <a:schemeClr val="tx1"/>
                </a:solidFill>
                <a:latin typeface="Arial" panose="020B0604020202020204" pitchFamily="34" charset="0"/>
                <a:cs typeface="Arial" panose="020B0604020202020204" pitchFamily="34" charset="0"/>
              </a:rPr>
              <a:t>hint</a:t>
            </a:r>
          </a:p>
          <a:p>
            <a:r>
              <a:rPr lang="en-US" sz="2200" dirty="0">
                <a:solidFill>
                  <a:schemeClr val="tx1"/>
                </a:solidFill>
                <a:latin typeface="Arial" panose="020B0604020202020204" pitchFamily="34" charset="0"/>
                <a:cs typeface="Arial" panose="020B0604020202020204" pitchFamily="34" charset="0"/>
              </a:rPr>
              <a:t>Make sure your </a:t>
            </a:r>
            <a:r>
              <a:rPr lang="en-US" sz="2200" dirty="0" smtClean="0">
                <a:solidFill>
                  <a:schemeClr val="tx1"/>
                </a:solidFill>
                <a:latin typeface="Arial" panose="020B0604020202020204" pitchFamily="34" charset="0"/>
                <a:cs typeface="Arial" panose="020B0604020202020204" pitchFamily="34" charset="0"/>
              </a:rPr>
              <a:t>comment is </a:t>
            </a:r>
            <a:r>
              <a:rPr lang="en-US" sz="2200" dirty="0">
                <a:solidFill>
                  <a:schemeClr val="tx1"/>
                </a:solidFill>
                <a:latin typeface="Arial" panose="020B0604020202020204" pitchFamily="34" charset="0"/>
                <a:cs typeface="Arial" panose="020B0604020202020204" pitchFamily="34" charset="0"/>
              </a:rPr>
              <a:t>in context by relating it to the </a:t>
            </a:r>
            <a:r>
              <a:rPr lang="en-US" sz="2200" dirty="0" smtClean="0">
                <a:solidFill>
                  <a:schemeClr val="tx1"/>
                </a:solidFill>
                <a:latin typeface="Arial" panose="020B0604020202020204" pitchFamily="34" charset="0"/>
                <a:cs typeface="Arial" panose="020B0604020202020204" pitchFamily="34" charset="0"/>
              </a:rPr>
              <a:t>number of cars sold.</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53651"/>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278912943"/>
                  </p:ext>
                </p:extLst>
              </p:nvPr>
            </p:nvGraphicFramePr>
            <p:xfrm>
              <a:off x="251518" y="1268761"/>
              <a:ext cx="8568952" cy="5264750"/>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000" b="1" i="0" dirty="0" smtClean="0">
                              <a:latin typeface="Arial" panose="020B0604020202020204" pitchFamily="34" charset="0"/>
                              <a:cs typeface="Arial" panose="020B0604020202020204" pitchFamily="34" charset="0"/>
                            </a:rPr>
                            <a:t>3. Knowledge Check</a:t>
                          </a:r>
                          <a:endParaRPr lang="en-US" sz="20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a:t>
                          </a:r>
                          <a:r>
                            <a:rPr lang="en-US" sz="2000" b="1" i="0" dirty="0" smtClean="0">
                              <a:latin typeface="Times New Roman" panose="02020603050405020304" pitchFamily="18" charset="0"/>
                              <a:cs typeface="Times New Roman" panose="02020603050405020304" pitchFamily="18" charset="0"/>
                            </a:rPr>
                            <a:t>back-to-back stem and leaf diagram </a:t>
                          </a:r>
                          <a:r>
                            <a:rPr lang="en-US" sz="2000" b="0" i="0" dirty="0" smtClean="0">
                              <a:latin typeface="Times New Roman" panose="02020603050405020304" pitchFamily="18" charset="0"/>
                              <a:cs typeface="Times New Roman" panose="02020603050405020304" pitchFamily="18" charset="0"/>
                            </a:rPr>
                            <a:t>compares two sets of results.</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On the left-hand side the numbers are read backwards.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a:t>
                          </a:r>
                          <a:r>
                            <a:rPr lang="en-US" sz="2000" b="1" i="0" dirty="0" smtClean="0">
                              <a:latin typeface="Times New Roman" panose="02020603050405020304" pitchFamily="18" charset="0"/>
                              <a:cs typeface="Times New Roman" panose="02020603050405020304" pitchFamily="18" charset="0"/>
                            </a:rPr>
                            <a:t>frequency polygon </a:t>
                          </a:r>
                          <a:r>
                            <a:rPr lang="en-US" sz="2000" b="0" i="0" dirty="0" smtClean="0">
                              <a:latin typeface="Times New Roman" panose="02020603050405020304" pitchFamily="18" charset="0"/>
                              <a:cs typeface="Times New Roman" panose="02020603050405020304" pitchFamily="18" charset="0"/>
                            </a:rPr>
                            <a:t>is a graph made by joining the midpoints of the tops</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of the bars in a bar chart with straight lines.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quicker way of drawing a frequency polygon is to plot the frequency</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against midpoints of each group.</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The</a:t>
                          </a:r>
                          <a:r>
                            <a:rPr lang="en-US" sz="2000" b="1" i="0" dirty="0" smtClean="0">
                              <a:latin typeface="Times New Roman" panose="02020603050405020304" pitchFamily="18" charset="0"/>
                              <a:cs typeface="Times New Roman" panose="02020603050405020304" pitchFamily="18" charset="0"/>
                            </a:rPr>
                            <a:t> modal class </a:t>
                          </a:r>
                          <a:r>
                            <a:rPr lang="en-US" sz="2000" b="0" i="0" dirty="0" smtClean="0">
                              <a:latin typeface="Times New Roman" panose="02020603050405020304" pitchFamily="18" charset="0"/>
                              <a:cs typeface="Times New Roman" panose="02020603050405020304" pitchFamily="18" charset="0"/>
                            </a:rPr>
                            <a:t>(or modal group) has the highest frequency.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To estimate a mean from a grouped frequency table, add together the products</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of class midpoints and their frequencies, and divide by the total frequency.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If the total frequency in a grouped frequency table is </a:t>
                          </a:r>
                          <a:r>
                            <a:rPr lang="en-US" sz="2000" b="0" i="1" dirty="0" smtClean="0">
                              <a:latin typeface="Times New Roman" panose="02020603050405020304" pitchFamily="18" charset="0"/>
                              <a:cs typeface="Times New Roman" panose="02020603050405020304" pitchFamily="18" charset="0"/>
                            </a:rPr>
                            <a:t>n</a:t>
                          </a:r>
                          <a:r>
                            <a:rPr lang="en-US" sz="2000" b="0" i="0" dirty="0" smtClean="0">
                              <a:latin typeface="Times New Roman" panose="02020603050405020304" pitchFamily="18" charset="0"/>
                              <a:cs typeface="Times New Roman" panose="02020603050405020304" pitchFamily="18" charset="0"/>
                            </a:rPr>
                            <a:t>, then the median lies</a:t>
                          </a:r>
                          <a:r>
                            <a:rPr lang="en-US" sz="2000" b="0" i="0" baseline="0"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in the group containing the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rPr>
                                    <m:t>𝑛</m:t>
                                  </m:r>
                                  <m:r>
                                    <a:rPr lang="en-US" sz="2000" b="0" i="1" smtClean="0">
                                      <a:latin typeface="Cambria Math" panose="02040503050406030204" pitchFamily="18" charset="0"/>
                                      <a:cs typeface="Arial" panose="020B0604020202020204" pitchFamily="34" charset="0"/>
                                    </a:rPr>
                                    <m:t>+1</m:t>
                                  </m:r>
                                </m:num>
                                <m:den>
                                  <m:r>
                                    <a:rPr lang="en-US" sz="2000" b="0" i="1" smtClean="0">
                                      <a:latin typeface="Cambria Math" panose="02040503050406030204" pitchFamily="18" charset="0"/>
                                      <a:cs typeface="Arial" panose="020B0604020202020204" pitchFamily="34" charset="0"/>
                                    </a:rPr>
                                    <m:t>2</m:t>
                                  </m:r>
                                </m:den>
                              </m:f>
                            </m:oMath>
                          </a14:m>
                          <a:r>
                            <a:rPr lang="en-US" sz="2000" b="0" i="0" dirty="0" smtClean="0">
                              <a:latin typeface="Times New Roman" panose="02020603050405020304" pitchFamily="18" charset="0"/>
                              <a:cs typeface="Times New Roman" panose="02020603050405020304" pitchFamily="18" charset="0"/>
                            </a:rPr>
                            <a:t>th item of data</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a:t>
                          </a:r>
                          <a:r>
                            <a:rPr lang="en-US" sz="2000" b="1" i="0" dirty="0" smtClean="0">
                              <a:latin typeface="Times New Roman" panose="02020603050405020304" pitchFamily="18" charset="0"/>
                              <a:cs typeface="Times New Roman" panose="02020603050405020304" pitchFamily="18" charset="0"/>
                            </a:rPr>
                            <a:t>time series </a:t>
                          </a:r>
                          <a:r>
                            <a:rPr lang="en-US" sz="2000" b="0" i="0" dirty="0" smtClean="0">
                              <a:latin typeface="Times New Roman" panose="02020603050405020304" pitchFamily="18" charset="0"/>
                              <a:cs typeface="Times New Roman" panose="02020603050405020304" pitchFamily="18" charset="0"/>
                            </a:rPr>
                            <a:t>graph is a line graph with time plotted on the horizontal axis. </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278912943"/>
                  </p:ext>
                </p:extLst>
              </p:nvPr>
            </p:nvGraphicFramePr>
            <p:xfrm>
              <a:off x="251518" y="1268761"/>
              <a:ext cx="8568952" cy="5264750"/>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000" b="1" i="0" dirty="0" smtClean="0">
                              <a:latin typeface="Arial" panose="020B0604020202020204" pitchFamily="34" charset="0"/>
                              <a:cs typeface="Arial" panose="020B0604020202020204" pitchFamily="34" charset="0"/>
                            </a:rPr>
                            <a:t>3. </a:t>
                          </a:r>
                          <a:r>
                            <a:rPr lang="en-US" sz="2000" b="1" i="0" dirty="0" smtClean="0">
                              <a:latin typeface="Arial" panose="020B0604020202020204" pitchFamily="34" charset="0"/>
                              <a:cs typeface="Arial" panose="020B0604020202020204" pitchFamily="34" charset="0"/>
                            </a:rPr>
                            <a:t>Knowledge Check</a:t>
                          </a:r>
                          <a:endParaRPr lang="en-US" sz="20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89043">
                    <a:tc>
                      <a:txBody>
                        <a:bodyPr/>
                        <a:lstStyle/>
                        <a:p>
                          <a:endParaRPr lang="en-US"/>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10305" r="-498" b="-2290"/>
                          </a:stretch>
                        </a:blipFill>
                      </a:tcPr>
                    </a:tc>
                  </a:tr>
                </a:tbl>
              </a:graphicData>
            </a:graphic>
          </p:graphicFrame>
        </mc:Fallback>
      </mc:AlternateContent>
      <p:sp>
        <p:nvSpPr>
          <p:cNvPr id="16" name="TextBox 15"/>
          <p:cNvSpPr txBox="1"/>
          <p:nvPr/>
        </p:nvSpPr>
        <p:spPr>
          <a:xfrm>
            <a:off x="7507290" y="1844824"/>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3.1</a:t>
            </a:r>
            <a:endParaRPr lang="en-US" dirty="0"/>
          </a:p>
        </p:txBody>
      </p:sp>
      <p:cxnSp>
        <p:nvCxnSpPr>
          <p:cNvPr id="17" name="Straight Arrow Connector 16"/>
          <p:cNvCxnSpPr/>
          <p:nvPr/>
        </p:nvCxnSpPr>
        <p:spPr>
          <a:xfrm flipH="1">
            <a:off x="6369242" y="2132856"/>
            <a:ext cx="115212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07293" y="2564904"/>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3.1</a:t>
            </a:r>
            <a:endParaRPr lang="en-US" dirty="0"/>
          </a:p>
        </p:txBody>
      </p:sp>
      <p:cxnSp>
        <p:nvCxnSpPr>
          <p:cNvPr id="19" name="Straight Arrow Connector 18"/>
          <p:cNvCxnSpPr/>
          <p:nvPr/>
        </p:nvCxnSpPr>
        <p:spPr>
          <a:xfrm flipH="1" flipV="1">
            <a:off x="6945306" y="2851195"/>
            <a:ext cx="576066" cy="17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10248" y="3284984"/>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3.2</a:t>
            </a:r>
            <a:endParaRPr lang="en-US" dirty="0"/>
          </a:p>
        </p:txBody>
      </p:sp>
      <p:cxnSp>
        <p:nvCxnSpPr>
          <p:cNvPr id="22" name="Straight Arrow Connector 21"/>
          <p:cNvCxnSpPr/>
          <p:nvPr/>
        </p:nvCxnSpPr>
        <p:spPr>
          <a:xfrm flipH="1">
            <a:off x="6945306" y="3573016"/>
            <a:ext cx="57902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293" y="4006805"/>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3.5</a:t>
            </a:r>
            <a:endParaRPr lang="en-US" dirty="0"/>
          </a:p>
        </p:txBody>
      </p:sp>
      <p:cxnSp>
        <p:nvCxnSpPr>
          <p:cNvPr id="24" name="Straight Arrow Connector 23"/>
          <p:cNvCxnSpPr/>
          <p:nvPr/>
        </p:nvCxnSpPr>
        <p:spPr>
          <a:xfrm flipH="1">
            <a:off x="6945306" y="4077072"/>
            <a:ext cx="57606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4725144"/>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3.5</a:t>
            </a:r>
            <a:endParaRPr lang="en-US" dirty="0"/>
          </a:p>
        </p:txBody>
      </p:sp>
      <p:cxnSp>
        <p:nvCxnSpPr>
          <p:cNvPr id="26" name="Straight Arrow Connector 25"/>
          <p:cNvCxnSpPr/>
          <p:nvPr/>
        </p:nvCxnSpPr>
        <p:spPr>
          <a:xfrm flipH="1">
            <a:off x="4355976" y="5013176"/>
            <a:ext cx="316539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7292" y="5445224"/>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3.5</a:t>
            </a:r>
            <a:endParaRPr lang="en-US" dirty="0"/>
          </a:p>
        </p:txBody>
      </p:sp>
      <p:cxnSp>
        <p:nvCxnSpPr>
          <p:cNvPr id="28" name="Straight Arrow Connector 27"/>
          <p:cNvCxnSpPr/>
          <p:nvPr/>
        </p:nvCxnSpPr>
        <p:spPr>
          <a:xfrm flipH="1">
            <a:off x="7092280" y="5733256"/>
            <a:ext cx="42909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369242" y="6228020"/>
            <a:ext cx="2451230" cy="369332"/>
          </a:xfrm>
          <a:prstGeom prst="rect">
            <a:avLst/>
          </a:prstGeom>
          <a:solidFill>
            <a:srgbClr val="92D050"/>
          </a:solidFill>
        </p:spPr>
        <p:txBody>
          <a:bodyPr wrap="square" rtlCol="0">
            <a:spAutoFit/>
          </a:bodyPr>
          <a:lstStyle/>
          <a:p>
            <a:pPr algn="ctr"/>
            <a:r>
              <a:rPr lang="en-US" dirty="0" smtClean="0"/>
              <a:t>Mastery Lesson 3.3</a:t>
            </a:r>
            <a:endParaRPr lang="en-US" dirty="0"/>
          </a:p>
        </p:txBody>
      </p:sp>
      <p:cxnSp>
        <p:nvCxnSpPr>
          <p:cNvPr id="30" name="Straight Arrow Connector 29"/>
          <p:cNvCxnSpPr/>
          <p:nvPr/>
        </p:nvCxnSpPr>
        <p:spPr>
          <a:xfrm flipH="1">
            <a:off x="2555776" y="6309320"/>
            <a:ext cx="381346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65173"/>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94</a:t>
            </a:r>
            <a:endParaRPr lang="en-GB" sz="1400" b="1" dirty="0">
              <a:latin typeface="Calibri" panose="020F050202020403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134957605"/>
              </p:ext>
            </p:extLst>
          </p:nvPr>
        </p:nvGraphicFramePr>
        <p:xfrm>
          <a:off x="251518" y="1268761"/>
          <a:ext cx="8568952" cy="5394960"/>
        </p:xfrm>
        <a:graphic>
          <a:graphicData uri="http://schemas.openxmlformats.org/drawingml/2006/table">
            <a:tbl>
              <a:tblPr firstRow="1" bandRow="1">
                <a:effectLst/>
                <a:tableStyleId>{5940675A-B579-460E-94D1-54222C63F5DA}</a:tableStyleId>
              </a:tblPr>
              <a:tblGrid>
                <a:gridCol w="8568952"/>
              </a:tblGrid>
              <a:tr h="360039">
                <a:tc>
                  <a:txBody>
                    <a:bodyPr/>
                    <a:lstStyle/>
                    <a:p>
                      <a:r>
                        <a:rPr lang="en-US" sz="1900" b="1" i="0" dirty="0" smtClean="0">
                          <a:latin typeface="Arial" panose="020B0604020202020204" pitchFamily="34" charset="0"/>
                          <a:cs typeface="Arial" panose="020B0604020202020204" pitchFamily="34" charset="0"/>
                        </a:rPr>
                        <a:t>3. Knowledge Check</a:t>
                      </a:r>
                      <a:endParaRPr lang="en-US" sz="190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1" i="0" dirty="0" smtClean="0">
                          <a:latin typeface="Times New Roman" panose="02020603050405020304" pitchFamily="18" charset="0"/>
                          <a:cs typeface="Times New Roman" panose="02020603050405020304" pitchFamily="18" charset="0"/>
                        </a:rPr>
                        <a:t>Bivariate data</a:t>
                      </a:r>
                      <a:r>
                        <a:rPr lang="en-US" sz="1900" b="0" i="0" dirty="0" smtClean="0">
                          <a:latin typeface="Times New Roman" panose="02020603050405020304" pitchFamily="18" charset="0"/>
                          <a:cs typeface="Times New Roman" panose="02020603050405020304" pitchFamily="18" charset="0"/>
                        </a:rPr>
                        <a:t> is data that has two variables. Points can be plotted on a</a:t>
                      </a:r>
                      <a:r>
                        <a:rPr lang="en-US" sz="1900" b="0" i="0" baseline="0" dirty="0" smtClean="0">
                          <a:latin typeface="Times New Roman" panose="02020603050405020304" pitchFamily="18" charset="0"/>
                          <a:cs typeface="Times New Roman" panose="02020603050405020304" pitchFamily="18" charset="0"/>
                        </a:rPr>
                        <a:t> </a:t>
                      </a:r>
                      <a:r>
                        <a:rPr lang="en-US" sz="1900" b="1" i="0" dirty="0" smtClean="0">
                          <a:latin typeface="Times New Roman" panose="02020603050405020304" pitchFamily="18" charset="0"/>
                          <a:cs typeface="Times New Roman" panose="02020603050405020304" pitchFamily="18" charset="0"/>
                        </a:rPr>
                        <a:t>scatter diagram</a:t>
                      </a:r>
                      <a:r>
                        <a:rPr lang="en-US" sz="1900" b="0" i="0" dirty="0" smtClean="0">
                          <a:latin typeface="Times New Roman" panose="02020603050405020304" pitchFamily="18" charset="0"/>
                          <a:cs typeface="Times New Roman" panose="02020603050405020304" pitchFamily="18" charset="0"/>
                        </a:rPr>
                        <a:t> to see if there is a link between them.</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Data displays positive correlation if the points on a scatter diagram lie close to an upward-sloping straight line. Data displays negative correlation if the</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points on a scatter diagram lie close to a downward-sloping straight line.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A </a:t>
                      </a:r>
                      <a:r>
                        <a:rPr lang="en-US" sz="1900" b="1" i="0" dirty="0" smtClean="0">
                          <a:latin typeface="Times New Roman" panose="02020603050405020304" pitchFamily="18" charset="0"/>
                          <a:cs typeface="Times New Roman" panose="02020603050405020304" pitchFamily="18" charset="0"/>
                        </a:rPr>
                        <a:t>line of best fit </a:t>
                      </a:r>
                      <a:r>
                        <a:rPr lang="en-US" sz="1900" b="0" i="0" dirty="0" smtClean="0">
                          <a:latin typeface="Times New Roman" panose="02020603050405020304" pitchFamily="18" charset="0"/>
                          <a:cs typeface="Times New Roman" panose="02020603050405020304" pitchFamily="18" charset="0"/>
                        </a:rPr>
                        <a:t>is the line that passes as close as possible to the points on</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a scatter graph.</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Using a line of best fit to predict data values within the range of the data</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given is called </a:t>
                      </a:r>
                      <a:r>
                        <a:rPr lang="en-US" sz="1900" b="1" i="0" dirty="0" smtClean="0">
                          <a:latin typeface="Times New Roman" panose="02020603050405020304" pitchFamily="18" charset="0"/>
                          <a:cs typeface="Times New Roman" panose="02020603050405020304" pitchFamily="18" charset="0"/>
                        </a:rPr>
                        <a:t>interpolation </a:t>
                      </a:r>
                      <a:r>
                        <a:rPr lang="en-US" sz="1900" b="0" i="0" dirty="0" smtClean="0">
                          <a:latin typeface="Times New Roman" panose="02020603050405020304" pitchFamily="18" charset="0"/>
                          <a:cs typeface="Times New Roman" panose="02020603050405020304" pitchFamily="18" charset="0"/>
                        </a:rPr>
                        <a:t>and is usually</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reasonably accurate.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Using a line of best fit to predict data values outside the range of the data</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given is called </a:t>
                      </a:r>
                      <a:r>
                        <a:rPr lang="en-US" sz="1900" b="1" i="0" dirty="0" smtClean="0">
                          <a:latin typeface="Times New Roman" panose="02020603050405020304" pitchFamily="18" charset="0"/>
                          <a:cs typeface="Times New Roman" panose="02020603050405020304" pitchFamily="18" charset="0"/>
                        </a:rPr>
                        <a:t>extrapolation </a:t>
                      </a:r>
                      <a:r>
                        <a:rPr lang="en-US" sz="1900" b="0" i="0" dirty="0" smtClean="0">
                          <a:latin typeface="Times New Roman" panose="02020603050405020304" pitchFamily="18" charset="0"/>
                          <a:cs typeface="Times New Roman" panose="02020603050405020304" pitchFamily="18" charset="0"/>
                        </a:rPr>
                        <a:t>and may not be </a:t>
                      </a:r>
                      <a:r>
                        <a:rPr lang="en-US" sz="1900" b="0" i="0" dirty="0" err="1" smtClean="0">
                          <a:latin typeface="Times New Roman" panose="02020603050405020304" pitchFamily="18" charset="0"/>
                          <a:cs typeface="Times New Roman" panose="02020603050405020304" pitchFamily="18" charset="0"/>
                        </a:rPr>
                        <a:t>accu</a:t>
                      </a:r>
                      <a:r>
                        <a:rPr lang="en-US" sz="1900" b="0" i="0" dirty="0" smtClean="0">
                          <a:latin typeface="Times New Roman" panose="02020603050405020304" pitchFamily="18" charset="0"/>
                          <a:cs typeface="Times New Roman" panose="02020603050405020304" pitchFamily="18" charset="0"/>
                        </a:rPr>
                        <a:t> rate.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00" b="0" i="0" dirty="0" smtClean="0">
                          <a:latin typeface="Times New Roman" panose="02020603050405020304" pitchFamily="18" charset="0"/>
                          <a:cs typeface="Times New Roman" panose="02020603050405020304" pitchFamily="18" charset="0"/>
                        </a:rPr>
                        <a:t>Individual points which are outside the overall pattern of a scatter diagram are called </a:t>
                      </a:r>
                      <a:r>
                        <a:rPr lang="en-US" sz="1900" b="1" i="0" dirty="0" smtClean="0">
                          <a:latin typeface="Times New Roman" panose="02020603050405020304" pitchFamily="18" charset="0"/>
                          <a:cs typeface="Times New Roman" panose="02020603050405020304" pitchFamily="18" charset="0"/>
                        </a:rPr>
                        <a:t>outliers</a:t>
                      </a:r>
                      <a:r>
                        <a:rPr lang="en-US" sz="1900" b="0" i="0" dirty="0" smtClean="0">
                          <a:latin typeface="Times New Roman" panose="02020603050405020304" pitchFamily="18" charset="0"/>
                          <a:cs typeface="Times New Roman" panose="02020603050405020304" pitchFamily="18" charset="0"/>
                        </a:rPr>
                        <a:t>. They can be removed fro</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a data set provided a reason</a:t>
                      </a:r>
                      <a:r>
                        <a:rPr lang="en-US" sz="1900" b="0" i="0" baseline="0" dirty="0" smtClean="0">
                          <a:latin typeface="Times New Roman" panose="02020603050405020304" pitchFamily="18" charset="0"/>
                          <a:cs typeface="Times New Roman" panose="02020603050405020304" pitchFamily="18" charset="0"/>
                        </a:rPr>
                        <a:t> </a:t>
                      </a:r>
                      <a:r>
                        <a:rPr lang="en-US" sz="1900" b="0" i="0" dirty="0" smtClean="0">
                          <a:latin typeface="Times New Roman" panose="02020603050405020304" pitchFamily="18" charset="0"/>
                          <a:cs typeface="Times New Roman" panose="02020603050405020304" pitchFamily="18" charset="0"/>
                        </a:rPr>
                        <a:t>for their removal is given.</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6" name="TextBox 15"/>
          <p:cNvSpPr txBox="1"/>
          <p:nvPr/>
        </p:nvSpPr>
        <p:spPr>
          <a:xfrm>
            <a:off x="7507290" y="1700808"/>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3.4</a:t>
            </a:r>
            <a:endParaRPr lang="en-US" dirty="0"/>
          </a:p>
        </p:txBody>
      </p:sp>
      <p:cxnSp>
        <p:nvCxnSpPr>
          <p:cNvPr id="17" name="Straight Arrow Connector 16"/>
          <p:cNvCxnSpPr/>
          <p:nvPr/>
        </p:nvCxnSpPr>
        <p:spPr>
          <a:xfrm flipH="1">
            <a:off x="6369242" y="1988840"/>
            <a:ext cx="115212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07293" y="2638653"/>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3.3</a:t>
            </a:r>
            <a:endParaRPr lang="en-US" dirty="0"/>
          </a:p>
        </p:txBody>
      </p:sp>
      <p:cxnSp>
        <p:nvCxnSpPr>
          <p:cNvPr id="19" name="Straight Arrow Connector 18"/>
          <p:cNvCxnSpPr/>
          <p:nvPr/>
        </p:nvCxnSpPr>
        <p:spPr>
          <a:xfrm flipH="1" flipV="1">
            <a:off x="6369242" y="2926685"/>
            <a:ext cx="1152130" cy="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507293" y="3790781"/>
            <a:ext cx="131318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3.4</a:t>
            </a:r>
            <a:endParaRPr lang="en-US" dirty="0"/>
          </a:p>
        </p:txBody>
      </p:sp>
      <p:cxnSp>
        <p:nvCxnSpPr>
          <p:cNvPr id="24" name="Straight Arrow Connector 23"/>
          <p:cNvCxnSpPr/>
          <p:nvPr/>
        </p:nvCxnSpPr>
        <p:spPr>
          <a:xfrm flipH="1">
            <a:off x="6945306" y="4077072"/>
            <a:ext cx="57606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07292" y="4509120"/>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3.4</a:t>
            </a:r>
            <a:endParaRPr lang="en-US" dirty="0"/>
          </a:p>
        </p:txBody>
      </p:sp>
      <p:cxnSp>
        <p:nvCxnSpPr>
          <p:cNvPr id="26" name="Straight Arrow Connector 25"/>
          <p:cNvCxnSpPr/>
          <p:nvPr/>
        </p:nvCxnSpPr>
        <p:spPr>
          <a:xfrm flipH="1">
            <a:off x="4355976" y="4869160"/>
            <a:ext cx="316539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7292" y="5229200"/>
            <a:ext cx="131318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3.4</a:t>
            </a:r>
            <a:endParaRPr lang="en-US" dirty="0"/>
          </a:p>
        </p:txBody>
      </p:sp>
      <p:cxnSp>
        <p:nvCxnSpPr>
          <p:cNvPr id="28" name="Straight Arrow Connector 27"/>
          <p:cNvCxnSpPr/>
          <p:nvPr/>
        </p:nvCxnSpPr>
        <p:spPr>
          <a:xfrm flipH="1">
            <a:off x="7092280" y="5589240"/>
            <a:ext cx="42909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07290" y="5949280"/>
            <a:ext cx="1313182" cy="646331"/>
          </a:xfrm>
          <a:prstGeom prst="rect">
            <a:avLst/>
          </a:prstGeom>
          <a:solidFill>
            <a:srgbClr val="92D050"/>
          </a:solidFill>
        </p:spPr>
        <p:txBody>
          <a:bodyPr wrap="square" rtlCol="0">
            <a:spAutoFit/>
          </a:bodyPr>
          <a:lstStyle/>
          <a:p>
            <a:pPr algn="ctr"/>
            <a:r>
              <a:rPr lang="en-US" dirty="0" smtClean="0"/>
              <a:t>Mastery Lesson 3.5</a:t>
            </a:r>
            <a:endParaRPr lang="en-US" dirty="0"/>
          </a:p>
        </p:txBody>
      </p:sp>
      <p:cxnSp>
        <p:nvCxnSpPr>
          <p:cNvPr id="30" name="Straight Arrow Connector 29"/>
          <p:cNvCxnSpPr/>
          <p:nvPr/>
        </p:nvCxnSpPr>
        <p:spPr>
          <a:xfrm flipH="1">
            <a:off x="5220072" y="6381328"/>
            <a:ext cx="2301298"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735475"/>
      </p:ext>
    </p:extLst>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2285298953"/>
                  </p:ext>
                </p:extLst>
              </p:nvPr>
            </p:nvGraphicFramePr>
            <p:xfrm>
              <a:off x="251518" y="1268761"/>
              <a:ext cx="8568952" cy="5218176"/>
            </p:xfrm>
            <a:graphic>
              <a:graphicData uri="http://schemas.openxmlformats.org/drawingml/2006/table">
                <a:tbl>
                  <a:tblPr firstRow="1" bandRow="1">
                    <a:effectLst/>
                    <a:tableStyleId>{5940675A-B579-460E-94D1-54222C63F5DA}</a:tableStyleId>
                  </a:tblPr>
                  <a:tblGrid>
                    <a:gridCol w="8568952"/>
                  </a:tblGrid>
                  <a:tr h="360039">
                    <a:tc>
                      <a:txBody>
                        <a:bodyPr/>
                        <a:lstStyle/>
                        <a:p>
                          <a:r>
                            <a:rPr lang="en-US" sz="2360" b="1" i="0" dirty="0" smtClean="0">
                              <a:latin typeface="Arial" panose="020B0604020202020204" pitchFamily="34" charset="0"/>
                              <a:cs typeface="Arial" panose="020B0604020202020204" pitchFamily="34" charset="0"/>
                            </a:rPr>
                            <a:t>3. Knowledge Check</a:t>
                          </a:r>
                          <a:endParaRPr lang="en-US" sz="236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570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60" b="0" i="0" dirty="0" smtClean="0">
                              <a:latin typeface="Times New Roman" panose="02020603050405020304" pitchFamily="18" charset="0"/>
                              <a:cs typeface="Times New Roman" panose="02020603050405020304" pitchFamily="18" charset="0"/>
                            </a:rPr>
                            <a:t>The line of best fit passes through the mean point, (</a:t>
                          </a:r>
                          <a14:m>
                            <m:oMath xmlns:m="http://schemas.openxmlformats.org/officeDocument/2006/math">
                              <m:acc>
                                <m:accPr>
                                  <m:chr m:val="̅"/>
                                  <m:ctrlPr>
                                    <a:rPr lang="en-US" sz="2360" i="1" smtClean="0">
                                      <a:latin typeface="Cambria Math" panose="02040503050406030204" pitchFamily="18" charset="0"/>
                                      <a:cs typeface="Arial" panose="020B0604020202020204" pitchFamily="34" charset="0"/>
                                    </a:rPr>
                                  </m:ctrlPr>
                                </m:accPr>
                                <m:e>
                                  <m:r>
                                    <a:rPr lang="en-US" sz="2360" i="1">
                                      <a:latin typeface="Cambria Math" panose="02040503050406030204" pitchFamily="18" charset="0"/>
                                      <a:cs typeface="Arial" panose="020B0604020202020204" pitchFamily="34" charset="0"/>
                                    </a:rPr>
                                    <m:t>𝑥</m:t>
                                  </m:r>
                                </m:e>
                              </m:acc>
                            </m:oMath>
                          </a14:m>
                          <a:r>
                            <a:rPr lang="en-US" sz="2360" dirty="0"/>
                            <a:t>.</a:t>
                          </a:r>
                          <a:r>
                            <a:rPr lang="en-US" sz="2360" dirty="0">
                              <a:cs typeface="Arial" panose="020B0604020202020204" pitchFamily="34" charset="0"/>
                            </a:rPr>
                            <a:t> </a:t>
                          </a:r>
                          <a14:m>
                            <m:oMath xmlns:m="http://schemas.openxmlformats.org/officeDocument/2006/math">
                              <m:acc>
                                <m:accPr>
                                  <m:chr m:val="̅"/>
                                  <m:ctrlPr>
                                    <a:rPr lang="en-US" sz="2360" i="1">
                                      <a:latin typeface="Cambria Math" panose="02040503050406030204" pitchFamily="18" charset="0"/>
                                      <a:cs typeface="Arial" panose="020B0604020202020204" pitchFamily="34" charset="0"/>
                                    </a:rPr>
                                  </m:ctrlPr>
                                </m:accPr>
                                <m:e>
                                  <m:r>
                                    <a:rPr lang="en-US" sz="2360" i="1">
                                      <a:latin typeface="Cambria Math" panose="02040503050406030204" pitchFamily="18" charset="0"/>
                                      <a:cs typeface="Arial" panose="020B0604020202020204" pitchFamily="34" charset="0"/>
                                    </a:rPr>
                                    <m:t>𝑦</m:t>
                                  </m:r>
                                </m:e>
                              </m:acc>
                            </m:oMath>
                          </a14:m>
                          <a:r>
                            <a:rPr lang="en-US" sz="236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60" b="0" i="0" dirty="0" smtClean="0">
                              <a:latin typeface="Times New Roman" panose="02020603050405020304" pitchFamily="18" charset="0"/>
                              <a:cs typeface="Times New Roman" panose="02020603050405020304" pitchFamily="18" charset="0"/>
                            </a:rPr>
                            <a:t>Means of time series data from several consecutive periods are called</a:t>
                          </a:r>
                          <a:r>
                            <a:rPr lang="en-US" sz="2360" b="0" i="0" baseline="0" dirty="0" smtClean="0">
                              <a:latin typeface="Times New Roman" panose="02020603050405020304" pitchFamily="18" charset="0"/>
                              <a:cs typeface="Times New Roman" panose="02020603050405020304" pitchFamily="18" charset="0"/>
                            </a:rPr>
                            <a:t> </a:t>
                          </a:r>
                          <a:r>
                            <a:rPr lang="en-US" sz="2360" b="0" i="0" dirty="0" smtClean="0">
                              <a:latin typeface="Times New Roman" panose="02020603050405020304" pitchFamily="18" charset="0"/>
                              <a:cs typeface="Times New Roman" panose="02020603050405020304" pitchFamily="18" charset="0"/>
                            </a:rPr>
                            <a:t>moving averages.</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360" b="0" i="0" dirty="0" smtClean="0">
                              <a:latin typeface="Times New Roman" panose="02020603050405020304" pitchFamily="18" charset="0"/>
                              <a:cs typeface="Times New Roman" panose="02020603050405020304" pitchFamily="18" charset="0"/>
                            </a:rPr>
                            <a:t>Look back at the questions you answered in this test, </a:t>
                          </a:r>
                        </a:p>
                        <a:p>
                          <a:pPr marL="457200" marR="0" lvl="0" indent="-457200" algn="l" defTabSz="914400" rtl="0" eaLnBrk="1" fontAlgn="auto" latinLnBrk="0" hangingPunct="1">
                            <a:lnSpc>
                              <a:spcPct val="100000"/>
                            </a:lnSpc>
                            <a:spcBef>
                              <a:spcPts val="0"/>
                            </a:spcBef>
                            <a:spcAft>
                              <a:spcPts val="0"/>
                            </a:spcAft>
                            <a:buClr>
                              <a:srgbClr val="C00000"/>
                            </a:buClr>
                            <a:buSzTx/>
                            <a:buFont typeface="+mj-lt"/>
                            <a:buAutoNum type="alphaLcPeriod"/>
                            <a:tabLst/>
                            <a:defRPr/>
                          </a:pPr>
                          <a:r>
                            <a:rPr lang="en-US" sz="2360" b="0" i="0" dirty="0" smtClean="0">
                              <a:latin typeface="Times New Roman" panose="02020603050405020304" pitchFamily="18" charset="0"/>
                              <a:cs typeface="Times New Roman" panose="02020603050405020304" pitchFamily="18" charset="0"/>
                            </a:rPr>
                            <a:t>Which one are you most confident that you have answered correctly? What makes you feel confident?</a:t>
                          </a:r>
                        </a:p>
                        <a:p>
                          <a:pPr marL="457200" marR="0" lvl="0" indent="-457200" algn="l" defTabSz="914400" rtl="0" eaLnBrk="1" fontAlgn="auto" latinLnBrk="0" hangingPunct="1">
                            <a:lnSpc>
                              <a:spcPct val="100000"/>
                            </a:lnSpc>
                            <a:spcBef>
                              <a:spcPts val="0"/>
                            </a:spcBef>
                            <a:spcAft>
                              <a:spcPts val="0"/>
                            </a:spcAft>
                            <a:buClr>
                              <a:srgbClr val="C00000"/>
                            </a:buClr>
                            <a:buSzTx/>
                            <a:buFont typeface="+mj-lt"/>
                            <a:buAutoNum type="alphaLcPeriod"/>
                            <a:tabLst/>
                            <a:defRPr/>
                          </a:pPr>
                          <a:r>
                            <a:rPr lang="en-US" sz="2360" b="0" i="0" dirty="0" smtClean="0">
                              <a:latin typeface="Times New Roman" panose="02020603050405020304" pitchFamily="18" charset="0"/>
                              <a:cs typeface="Times New Roman" panose="02020603050405020304" pitchFamily="18" charset="0"/>
                            </a:rPr>
                            <a:t>Which one are you least confident that you have answered correctly?</a:t>
                          </a:r>
                          <a:br>
                            <a:rPr lang="en-US" sz="2360" b="0" i="0" dirty="0" smtClean="0">
                              <a:latin typeface="Times New Roman" panose="02020603050405020304" pitchFamily="18" charset="0"/>
                              <a:cs typeface="Times New Roman" panose="02020603050405020304" pitchFamily="18" charset="0"/>
                            </a:rPr>
                          </a:br>
                          <a:r>
                            <a:rPr lang="en-US" sz="2360" b="0" i="0" dirty="0" smtClean="0">
                              <a:latin typeface="Times New Roman" panose="02020603050405020304" pitchFamily="18" charset="0"/>
                              <a:cs typeface="Times New Roman" panose="02020603050405020304" pitchFamily="18" charset="0"/>
                            </a:rPr>
                            <a:t>What makes you feel least confident? </a:t>
                          </a:r>
                        </a:p>
                        <a:p>
                          <a:pPr marL="457200" marR="0" lvl="0" indent="-457200" algn="l" defTabSz="914400" rtl="0" eaLnBrk="1" fontAlgn="auto" latinLnBrk="0" hangingPunct="1">
                            <a:lnSpc>
                              <a:spcPct val="100000"/>
                            </a:lnSpc>
                            <a:spcBef>
                              <a:spcPts val="0"/>
                            </a:spcBef>
                            <a:spcAft>
                              <a:spcPts val="0"/>
                            </a:spcAft>
                            <a:buClr>
                              <a:srgbClr val="C00000"/>
                            </a:buClr>
                            <a:buSzTx/>
                            <a:buFont typeface="+mj-lt"/>
                            <a:buAutoNum type="alphaLcPeriod"/>
                            <a:tabLst/>
                            <a:defRPr/>
                          </a:pPr>
                          <a:r>
                            <a:rPr lang="en-US" sz="2360" b="0" i="0" dirty="0" smtClean="0">
                              <a:latin typeface="Times New Roman" panose="02020603050405020304" pitchFamily="18" charset="0"/>
                              <a:cs typeface="Times New Roman" panose="02020603050405020304" pitchFamily="18" charset="0"/>
                            </a:rPr>
                            <a:t>Discuss the question you feel least confident about with a classmate. How does discussing it make you feel?</a:t>
                          </a: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2285298953"/>
                  </p:ext>
                </p:extLst>
              </p:nvPr>
            </p:nvGraphicFramePr>
            <p:xfrm>
              <a:off x="251518" y="1268761"/>
              <a:ext cx="8568952" cy="5218176"/>
            </p:xfrm>
            <a:graphic>
              <a:graphicData uri="http://schemas.openxmlformats.org/drawingml/2006/table">
                <a:tbl>
                  <a:tblPr firstRow="1" bandRow="1">
                    <a:effectLst/>
                    <a:tableStyleId>{5940675A-B579-460E-94D1-54222C63F5DA}</a:tableStyleId>
                  </a:tblPr>
                  <a:tblGrid>
                    <a:gridCol w="8568952"/>
                  </a:tblGrid>
                  <a:tr h="451104">
                    <a:tc>
                      <a:txBody>
                        <a:bodyPr/>
                        <a:lstStyle/>
                        <a:p>
                          <a:r>
                            <a:rPr lang="en-US" sz="2360" b="1" i="0" dirty="0" smtClean="0">
                              <a:latin typeface="Arial" panose="020B0604020202020204" pitchFamily="34" charset="0"/>
                              <a:cs typeface="Arial" panose="020B0604020202020204" pitchFamily="34" charset="0"/>
                            </a:rPr>
                            <a:t>3. </a:t>
                          </a:r>
                          <a:r>
                            <a:rPr lang="en-US" sz="2360" b="1" i="0" dirty="0" smtClean="0">
                              <a:latin typeface="Arial" panose="020B0604020202020204" pitchFamily="34" charset="0"/>
                              <a:cs typeface="Arial" panose="020B0604020202020204" pitchFamily="34" charset="0"/>
                            </a:rPr>
                            <a:t>Knowledge Check</a:t>
                          </a:r>
                          <a:endParaRPr lang="en-US" sz="2360" b="1" i="0" dirty="0">
                            <a:latin typeface="Arial" panose="020B0604020202020204" pitchFamily="34" charset="0"/>
                            <a:cs typeface="Arial" panose="020B0604020202020204" pitchFamily="34" charset="0"/>
                          </a:endParaRPr>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4767072">
                    <a:tc>
                      <a:txBody>
                        <a:bodyPr/>
                        <a:lstStyle/>
                        <a:p>
                          <a:endParaRPr lang="en-US"/>
                        </a:p>
                      </a:txBody>
                      <a:tcPr marR="164592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10473" r="-498" b="-2810"/>
                          </a:stretch>
                        </a:blipFill>
                      </a:tcPr>
                    </a:tc>
                  </a:tr>
                </a:tbl>
              </a:graphicData>
            </a:graphic>
          </p:graphicFrame>
        </mc:Fallback>
      </mc:AlternateContent>
      <p:sp>
        <p:nvSpPr>
          <p:cNvPr id="16" name="TextBox 15"/>
          <p:cNvSpPr txBox="1"/>
          <p:nvPr/>
        </p:nvSpPr>
        <p:spPr>
          <a:xfrm>
            <a:off x="7624311" y="1763524"/>
            <a:ext cx="1196161" cy="400110"/>
          </a:xfrm>
          <a:prstGeom prst="rect">
            <a:avLst/>
          </a:prstGeom>
          <a:solidFill>
            <a:srgbClr val="92D050"/>
          </a:solidFill>
        </p:spPr>
        <p:txBody>
          <a:bodyPr wrap="none" rtlCol="0">
            <a:spAutoFit/>
          </a:bodyPr>
          <a:lstStyle/>
          <a:p>
            <a:pPr algn="ctr"/>
            <a:r>
              <a:rPr lang="en-US" sz="2000" dirty="0"/>
              <a:t>Extend 3</a:t>
            </a:r>
          </a:p>
        </p:txBody>
      </p:sp>
      <p:cxnSp>
        <p:nvCxnSpPr>
          <p:cNvPr id="17" name="Straight Arrow Connector 16"/>
          <p:cNvCxnSpPr/>
          <p:nvPr/>
        </p:nvCxnSpPr>
        <p:spPr>
          <a:xfrm flipH="1">
            <a:off x="6876256" y="1988840"/>
            <a:ext cx="78913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07293" y="2708920"/>
            <a:ext cx="1313180" cy="400110"/>
          </a:xfrm>
          <a:prstGeom prst="rect">
            <a:avLst/>
          </a:prstGeom>
          <a:solidFill>
            <a:srgbClr val="92D050"/>
          </a:solidFill>
        </p:spPr>
        <p:txBody>
          <a:bodyPr wrap="square" rtlCol="0">
            <a:spAutoFit/>
          </a:bodyPr>
          <a:lstStyle/>
          <a:p>
            <a:pPr algn="ctr"/>
            <a:r>
              <a:rPr lang="en-US" sz="2000" dirty="0" smtClean="0"/>
              <a:t>Extend 3</a:t>
            </a:r>
            <a:endParaRPr lang="en-US" sz="2000" dirty="0"/>
          </a:p>
        </p:txBody>
      </p:sp>
      <p:cxnSp>
        <p:nvCxnSpPr>
          <p:cNvPr id="19" name="Straight Arrow Connector 18"/>
          <p:cNvCxnSpPr/>
          <p:nvPr/>
        </p:nvCxnSpPr>
        <p:spPr>
          <a:xfrm flipH="1" flipV="1">
            <a:off x="6369242" y="2926685"/>
            <a:ext cx="1152130" cy="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Delay 19"/>
          <p:cNvSpPr/>
          <p:nvPr/>
        </p:nvSpPr>
        <p:spPr>
          <a:xfrm flipH="1">
            <a:off x="8455379" y="3166023"/>
            <a:ext cx="365093" cy="3431329"/>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486302"/>
      </p:ext>
    </p:extLst>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94</a:t>
            </a:r>
            <a:endParaRPr lang="en-GB" sz="1400" b="1" dirty="0">
              <a:latin typeface="Calibri" panose="020F0502020204030204" pitchFamily="34" charset="0"/>
            </a:endParaRPr>
          </a:p>
        </p:txBody>
      </p:sp>
      <p:sp>
        <p:nvSpPr>
          <p:cNvPr id="3" name="Rectangle 2"/>
          <p:cNvSpPr/>
          <p:nvPr/>
        </p:nvSpPr>
        <p:spPr>
          <a:xfrm>
            <a:off x="251520" y="1999633"/>
            <a:ext cx="5256584" cy="3693319"/>
          </a:xfrm>
          <a:prstGeom prst="rect">
            <a:avLst/>
          </a:prstGeom>
        </p:spPr>
        <p:txBody>
          <a:bodyPr wrap="square">
            <a:spAutoFit/>
          </a:bodyPr>
          <a:lstStyle/>
          <a:p>
            <a:pPr marL="514350" lvl="2" indent="-514350">
              <a:buClr>
                <a:srgbClr val="C00000"/>
              </a:buClr>
              <a:buFont typeface="+mj-lt"/>
              <a:buAutoNum type="arabicPeriod"/>
              <a:tabLst>
                <a:tab pos="2743200" algn="l"/>
              </a:tabLst>
            </a:pPr>
            <a:r>
              <a:rPr lang="en-US" sz="2600" b="1" dirty="0">
                <a:solidFill>
                  <a:srgbClr val="FF0000"/>
                </a:solidFill>
              </a:rPr>
              <a:t>Reasoning</a:t>
            </a:r>
            <a:r>
              <a:rPr lang="en-US" sz="2600" dirty="0"/>
              <a:t> </a:t>
            </a:r>
            <a:r>
              <a:rPr lang="en-US" sz="2600" dirty="0" smtClean="0"/>
              <a:t>To </a:t>
            </a:r>
            <a:r>
              <a:rPr lang="en-US" sz="2600" dirty="0"/>
              <a:t>get a grade 9 in a GCSE exam, Bhavik must have a mean of at least 93%, averaged over three exam </a:t>
            </a:r>
            <a:r>
              <a:rPr lang="en-US" sz="2600" dirty="0" smtClean="0"/>
              <a:t>papers.</a:t>
            </a:r>
            <a:br>
              <a:rPr lang="en-US" sz="2600" dirty="0" smtClean="0"/>
            </a:br>
            <a:r>
              <a:rPr lang="en-US" sz="2600" dirty="0" smtClean="0"/>
              <a:t>His </a:t>
            </a:r>
            <a:r>
              <a:rPr lang="en-US" sz="2600" dirty="0"/>
              <a:t>mean score on the first two papers is 89%. Is it still possible for him to achieve a top grade overall?</a:t>
            </a:r>
            <a:endParaRPr lang="en-US" sz="2600" dirty="0" smtClean="0"/>
          </a:p>
        </p:txBody>
      </p:sp>
      <p:graphicFrame>
        <p:nvGraphicFramePr>
          <p:cNvPr id="6" name="Table 5"/>
          <p:cNvGraphicFramePr>
            <a:graphicFrameLocks noGrp="1"/>
          </p:cNvGraphicFramePr>
          <p:nvPr>
            <p:extLst>
              <p:ext uri="{D42A27DB-BD31-4B8C-83A1-F6EECF244321}">
                <p14:modId xmlns:p14="http://schemas.microsoft.com/office/powerpoint/2010/main" val="2149792863"/>
              </p:ext>
            </p:extLst>
          </p:nvPr>
        </p:nvGraphicFramePr>
        <p:xfrm>
          <a:off x="251518" y="1196752"/>
          <a:ext cx="8568952" cy="701040"/>
        </p:xfrm>
        <a:graphic>
          <a:graphicData uri="http://schemas.openxmlformats.org/drawingml/2006/table">
            <a:tbl>
              <a:tblPr firstRow="1" bandRow="1">
                <a:effectLst/>
                <a:tableStyleId>{5940675A-B579-460E-94D1-54222C63F5DA}</a:tableStyleId>
              </a:tblPr>
              <a:tblGrid>
                <a:gridCol w="4032450"/>
                <a:gridCol w="4536502"/>
              </a:tblGrid>
              <a:tr h="475707">
                <a:tc>
                  <a:txBody>
                    <a:bodyPr/>
                    <a:lstStyle/>
                    <a:p>
                      <a:r>
                        <a:rPr lang="en-US" sz="2800" b="1" smtClean="0">
                          <a:solidFill>
                            <a:srgbClr val="FFFFFF"/>
                          </a:solidFill>
                          <a:latin typeface="Arial" panose="020B0604020202020204" pitchFamily="34" charset="0"/>
                          <a:cs typeface="Arial" panose="020B0604020202020204" pitchFamily="34" charset="0"/>
                        </a:rPr>
                        <a:t>3</a:t>
                      </a:r>
                      <a:r>
                        <a:rPr lang="en-US" sz="2800" b="1"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Unit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56A1D4"/>
                    </a:solidFill>
                  </a:tcPr>
                </a:tc>
                <a:tc>
                  <a:txBody>
                    <a:bodyPr/>
                    <a:lstStyle/>
                    <a:p>
                      <a:r>
                        <a:rPr lang="en-US" sz="2000" b="1" dirty="0" smtClean="0">
                          <a:latin typeface="Arial" panose="020B0604020202020204" pitchFamily="34" charset="0"/>
                          <a:cs typeface="Arial" panose="020B0604020202020204" pitchFamily="34" charset="0"/>
                        </a:rPr>
                        <a:t>Log how you did oil your Student Progression</a:t>
                      </a:r>
                      <a:endParaRPr lang="en-US" sz="20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40000"/>
                        <a:lumOff val="60000"/>
                      </a:schemeClr>
                    </a:solidFill>
                  </a:tcPr>
                </a:tc>
              </a:tr>
            </a:tbl>
          </a:graphicData>
        </a:graphic>
      </p:graphicFrame>
      <p:sp>
        <p:nvSpPr>
          <p:cNvPr id="7" name="Rectangle 6"/>
          <p:cNvSpPr/>
          <p:nvPr/>
        </p:nvSpPr>
        <p:spPr>
          <a:xfrm>
            <a:off x="5620436" y="1916832"/>
            <a:ext cx="3200036" cy="460851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251520" y="5694347"/>
            <a:ext cx="5256584" cy="830997"/>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i="1" dirty="0" err="1" smtClean="0">
                <a:solidFill>
                  <a:srgbClr val="C00000"/>
                </a:solidFill>
                <a:latin typeface="Arial" panose="020B0604020202020204" pitchFamily="34" charset="0"/>
                <a:cs typeface="Arial" panose="020B0604020202020204" pitchFamily="34" charset="0"/>
              </a:rPr>
              <a:t>Active</a:t>
            </a:r>
            <a:r>
              <a:rPr lang="en-US" sz="2400" b="1" dirty="0" err="1" smtClean="0">
                <a:solidFill>
                  <a:srgbClr val="C00000"/>
                </a:solidFill>
                <a:latin typeface="Arial" panose="020B0604020202020204" pitchFamily="34" charset="0"/>
                <a:cs typeface="Arial" panose="020B0604020202020204" pitchFamily="34" charset="0"/>
              </a:rPr>
              <a:t>Learn</a:t>
            </a:r>
            <a:r>
              <a:rPr lang="en-US" sz="2400" b="1" dirty="0" smtClean="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Homework, practice and support: Higher 3 Unit test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988840"/>
            <a:ext cx="692656" cy="692656"/>
          </a:xfrm>
          <a:prstGeom prst="rect">
            <a:avLst/>
          </a:prstGeom>
        </p:spPr>
      </p:pic>
    </p:spTree>
    <p:extLst>
      <p:ext uri="{BB962C8B-B14F-4D97-AF65-F5344CB8AC3E}">
        <p14:creationId xmlns:p14="http://schemas.microsoft.com/office/powerpoint/2010/main" val="3093802592"/>
      </p:ext>
    </p:extLst>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95</a:t>
            </a:r>
            <a:endParaRPr lang="en-GB" sz="1400" b="1" dirty="0">
              <a:latin typeface="Calibri" panose="020F0502020204030204" pitchFamily="34" charset="0"/>
            </a:endParaRPr>
          </a:p>
        </p:txBody>
      </p:sp>
      <p:sp>
        <p:nvSpPr>
          <p:cNvPr id="3" name="Rectangle 2"/>
          <p:cNvSpPr/>
          <p:nvPr/>
        </p:nvSpPr>
        <p:spPr>
          <a:xfrm>
            <a:off x="251520" y="1247849"/>
            <a:ext cx="8541528" cy="4154984"/>
          </a:xfrm>
          <a:prstGeom prst="rect">
            <a:avLst/>
          </a:prstGeom>
        </p:spPr>
        <p:txBody>
          <a:bodyPr wrap="square">
            <a:spAutoFit/>
          </a:bodyPr>
          <a:lstStyle/>
          <a:p>
            <a:pPr marL="457200" lvl="2" indent="-457200">
              <a:buClr>
                <a:srgbClr val="C00000"/>
              </a:buClr>
              <a:buFont typeface="+mj-lt"/>
              <a:buAutoNum type="arabicPeriod" startAt="2"/>
              <a:tabLst>
                <a:tab pos="2743200" algn="l"/>
                <a:tab pos="8343900" algn="r"/>
              </a:tabLst>
            </a:pPr>
            <a:r>
              <a:rPr lang="en-US" sz="2200" b="1" dirty="0">
                <a:solidFill>
                  <a:srgbClr val="FF0000"/>
                </a:solidFill>
              </a:rPr>
              <a:t>Reasoning</a:t>
            </a:r>
            <a:r>
              <a:rPr lang="en-US" sz="2200" dirty="0"/>
              <a:t> The time series graph shows the rate of unemployment in a country over a 3-year period, </a:t>
            </a:r>
            <a:endParaRPr lang="en-US" sz="2200" dirty="0" smtClean="0"/>
          </a:p>
          <a:p>
            <a:pPr marL="857250" lvl="3" indent="-400050">
              <a:buClr>
                <a:srgbClr val="C00000"/>
              </a:buClr>
              <a:buFont typeface="+mj-lt"/>
              <a:buAutoNum type="alphaLcPeriod"/>
              <a:tabLst>
                <a:tab pos="2743200" algn="l"/>
                <a:tab pos="8343900" algn="r"/>
              </a:tabLst>
            </a:pPr>
            <a:r>
              <a:rPr lang="en-US" sz="2200" dirty="0" smtClean="0"/>
              <a:t>What </a:t>
            </a:r>
            <a:r>
              <a:rPr lang="en-US" sz="2200" dirty="0"/>
              <a:t>was the rate of unemployment in the second quarter of </a:t>
            </a:r>
            <a:r>
              <a:rPr lang="en-US" sz="2200" dirty="0" smtClean="0"/>
              <a:t>2014?</a:t>
            </a:r>
            <a:br>
              <a:rPr lang="en-US" sz="2200" dirty="0" smtClean="0"/>
            </a:br>
            <a:r>
              <a:rPr lang="en-US" sz="2200" dirty="0" smtClean="0"/>
              <a:t>Give </a:t>
            </a:r>
            <a:r>
              <a:rPr lang="en-US" sz="2200" dirty="0"/>
              <a:t>your answer correct to 1 </a:t>
            </a:r>
            <a:r>
              <a:rPr lang="en-US" sz="2200" dirty="0" err="1"/>
              <a:t>d.p.</a:t>
            </a:r>
            <a:r>
              <a:rPr lang="en-US" sz="2200" dirty="0"/>
              <a:t> </a:t>
            </a:r>
            <a:r>
              <a:rPr lang="en-US" sz="2200" dirty="0" smtClean="0"/>
              <a:t>	</a:t>
            </a:r>
            <a:r>
              <a:rPr lang="en-US" sz="2200" b="1" dirty="0" smtClean="0"/>
              <a:t>(</a:t>
            </a:r>
            <a:r>
              <a:rPr lang="en-US" sz="2200" b="1" dirty="0"/>
              <a:t>1 mark)</a:t>
            </a:r>
          </a:p>
          <a:p>
            <a:pPr marL="857250" lvl="3" indent="-400050">
              <a:buClr>
                <a:srgbClr val="C00000"/>
              </a:buClr>
              <a:buFont typeface="+mj-lt"/>
              <a:buAutoNum type="alphaLcPeriod"/>
              <a:tabLst>
                <a:tab pos="2743200" algn="l"/>
                <a:tab pos="8343900" algn="r"/>
              </a:tabLst>
            </a:pPr>
            <a:r>
              <a:rPr lang="en-US" sz="2200" dirty="0" smtClean="0"/>
              <a:t>Which </a:t>
            </a:r>
            <a:r>
              <a:rPr lang="en-US" sz="2200" dirty="0"/>
              <a:t>quarter experienced the greatest fall in the rate of unemployment? </a:t>
            </a:r>
            <a:r>
              <a:rPr lang="en-US" sz="2200" dirty="0" smtClean="0"/>
              <a:t>	</a:t>
            </a:r>
            <a:r>
              <a:rPr lang="en-US" sz="2200" b="1" dirty="0" smtClean="0"/>
              <a:t>(</a:t>
            </a:r>
            <a:r>
              <a:rPr lang="en-US" sz="2200" b="1" dirty="0"/>
              <a:t>1 mark)</a:t>
            </a:r>
            <a:r>
              <a:rPr lang="en-US" sz="2200" dirty="0"/>
              <a:t> </a:t>
            </a:r>
            <a:endParaRPr lang="en-US" sz="2200" dirty="0" smtClean="0"/>
          </a:p>
          <a:p>
            <a:pPr marL="857250" lvl="3" indent="-400050">
              <a:buClr>
                <a:srgbClr val="C00000"/>
              </a:buClr>
              <a:buFont typeface="+mj-lt"/>
              <a:buAutoNum type="alphaLcPeriod"/>
              <a:tabLst>
                <a:tab pos="2743200" algn="l"/>
                <a:tab pos="8343900" algn="r"/>
              </a:tabLst>
            </a:pPr>
            <a:r>
              <a:rPr lang="en-US" sz="2200" dirty="0" smtClean="0"/>
              <a:t>Describe </a:t>
            </a:r>
            <a:r>
              <a:rPr lang="en-US" sz="2200" dirty="0"/>
              <a:t>what this </a:t>
            </a:r>
            <a:r>
              <a:rPr lang="en-US" sz="2200" dirty="0" smtClean="0"/>
              <a:t/>
            </a:r>
            <a:br>
              <a:rPr lang="en-US" sz="2200" dirty="0" smtClean="0"/>
            </a:br>
            <a:r>
              <a:rPr lang="en-US" sz="2200" dirty="0" smtClean="0"/>
              <a:t>time </a:t>
            </a:r>
            <a:r>
              <a:rPr lang="en-US" sz="2200" dirty="0"/>
              <a:t>series suggests </a:t>
            </a:r>
            <a:r>
              <a:rPr lang="en-US" sz="2200" dirty="0" smtClean="0"/>
              <a:t/>
            </a:r>
            <a:br>
              <a:rPr lang="en-US" sz="2200" dirty="0" smtClean="0"/>
            </a:br>
            <a:r>
              <a:rPr lang="en-US" sz="2200" dirty="0" smtClean="0"/>
              <a:t>about </a:t>
            </a:r>
            <a:r>
              <a:rPr lang="en-US" sz="2200" dirty="0"/>
              <a:t>the trend in </a:t>
            </a:r>
            <a:r>
              <a:rPr lang="en-US" sz="2200" dirty="0" smtClean="0"/>
              <a:t/>
            </a:r>
            <a:br>
              <a:rPr lang="en-US" sz="2200" dirty="0" smtClean="0"/>
            </a:br>
            <a:r>
              <a:rPr lang="en-US" sz="2200" dirty="0" smtClean="0"/>
              <a:t>unemployment </a:t>
            </a:r>
            <a:r>
              <a:rPr lang="en-US" sz="2200" dirty="0"/>
              <a:t>over </a:t>
            </a:r>
            <a:r>
              <a:rPr lang="en-US" sz="2200" dirty="0" smtClean="0"/>
              <a:t/>
            </a:r>
            <a:br>
              <a:rPr lang="en-US" sz="2200" dirty="0" smtClean="0"/>
            </a:br>
            <a:r>
              <a:rPr lang="en-US" sz="2200" dirty="0" smtClean="0"/>
              <a:t>the </a:t>
            </a:r>
            <a:r>
              <a:rPr lang="en-US" sz="2200" dirty="0"/>
              <a:t>3 years</a:t>
            </a:r>
            <a:r>
              <a:rPr lang="en-US" sz="2200" dirty="0" smtClean="0"/>
              <a:t>.    </a:t>
            </a:r>
            <a:r>
              <a:rPr lang="en-US" sz="2200" b="1" dirty="0" smtClean="0"/>
              <a:t>(1 mark)</a:t>
            </a:r>
            <a:r>
              <a:rPr lang="en-US" sz="2200" dirty="0" smtClean="0"/>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96752"/>
            <a:ext cx="692656" cy="692656"/>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81207" y="3725426"/>
            <a:ext cx="4639265" cy="2871926"/>
          </a:xfrm>
          <a:prstGeom prst="rect">
            <a:avLst/>
          </a:prstGeom>
        </p:spPr>
      </p:pic>
    </p:spTree>
    <p:extLst>
      <p:ext uri="{BB962C8B-B14F-4D97-AF65-F5344CB8AC3E}">
        <p14:creationId xmlns:p14="http://schemas.microsoft.com/office/powerpoint/2010/main" val="646011897"/>
      </p:ext>
    </p:extLst>
  </p:cSld>
  <p:clrMapOvr>
    <a:masterClrMapping/>
  </p:clrMapOvr>
  <p:transition advClick="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95</a:t>
            </a:r>
            <a:endParaRPr lang="en-GB" sz="1400" b="1" dirty="0">
              <a:latin typeface="Calibri" panose="020F0502020204030204" pitchFamily="34" charset="0"/>
            </a:endParaRPr>
          </a:p>
        </p:txBody>
      </p:sp>
      <p:sp>
        <p:nvSpPr>
          <p:cNvPr id="3" name="Rectangle 2"/>
          <p:cNvSpPr/>
          <p:nvPr/>
        </p:nvSpPr>
        <p:spPr>
          <a:xfrm>
            <a:off x="251520" y="1247849"/>
            <a:ext cx="8541528" cy="2462213"/>
          </a:xfrm>
          <a:prstGeom prst="rect">
            <a:avLst/>
          </a:prstGeom>
        </p:spPr>
        <p:txBody>
          <a:bodyPr wrap="square">
            <a:spAutoFit/>
          </a:bodyPr>
          <a:lstStyle/>
          <a:p>
            <a:pPr marL="400050" lvl="2" indent="-400050">
              <a:buClr>
                <a:srgbClr val="C00000"/>
              </a:buClr>
              <a:buFont typeface="+mj-lt"/>
              <a:buAutoNum type="arabicPeriod" startAt="3"/>
              <a:tabLst>
                <a:tab pos="2743200" algn="l"/>
                <a:tab pos="8343900" algn="r"/>
              </a:tabLst>
            </a:pPr>
            <a:r>
              <a:rPr lang="en-US" sz="2200" dirty="0" smtClean="0"/>
              <a:t>The </a:t>
            </a:r>
            <a:r>
              <a:rPr lang="en-US" sz="2200" dirty="0"/>
              <a:t>back-to-back stem and leaf diagram shows the number of apples growing on two types of apple tree in an orchard</a:t>
            </a:r>
            <a:r>
              <a:rPr lang="en-US" sz="2200" dirty="0" smtClean="0"/>
              <a:t>.</a:t>
            </a:r>
          </a:p>
          <a:p>
            <a:pPr marL="800100" lvl="3" indent="-400050">
              <a:buClr>
                <a:srgbClr val="C00000"/>
              </a:buClr>
              <a:buFont typeface="+mj-lt"/>
              <a:buAutoNum type="alphaLcPeriod"/>
              <a:tabLst>
                <a:tab pos="2743200" algn="l"/>
                <a:tab pos="8343900" algn="r"/>
              </a:tabLst>
            </a:pPr>
            <a:r>
              <a:rPr lang="en-US" sz="2200" dirty="0" smtClean="0"/>
              <a:t>How many 'Autumn Gold‘ trees </a:t>
            </a:r>
            <a:r>
              <a:rPr lang="en-US" sz="2200" dirty="0"/>
              <a:t>are there? </a:t>
            </a:r>
            <a:r>
              <a:rPr lang="en-US" sz="2200" dirty="0" smtClean="0"/>
              <a:t>	</a:t>
            </a:r>
            <a:r>
              <a:rPr lang="en-US" sz="2200" b="1" dirty="0" smtClean="0"/>
              <a:t>(</a:t>
            </a:r>
            <a:r>
              <a:rPr lang="en-US" sz="2200" b="1" dirty="0"/>
              <a:t>1 mark)</a:t>
            </a:r>
          </a:p>
          <a:p>
            <a:pPr marL="800100" lvl="3" indent="-400050">
              <a:buClr>
                <a:srgbClr val="C00000"/>
              </a:buClr>
              <a:buFont typeface="+mj-lt"/>
              <a:buAutoNum type="alphaLcPeriod"/>
              <a:tabLst>
                <a:tab pos="2743200" algn="l"/>
                <a:tab pos="8343900" algn="r"/>
              </a:tabLst>
            </a:pPr>
            <a:r>
              <a:rPr lang="en-US" sz="2200" dirty="0" smtClean="0"/>
              <a:t>Find </a:t>
            </a:r>
            <a:r>
              <a:rPr lang="en-US" sz="2200" dirty="0"/>
              <a:t>the range of the number of apples growing on 'Ruby Red' trees. </a:t>
            </a:r>
            <a:r>
              <a:rPr lang="en-US" sz="2200" dirty="0" smtClean="0"/>
              <a:t>		</a:t>
            </a:r>
            <a:r>
              <a:rPr lang="en-US" sz="2200" b="1" dirty="0" smtClean="0"/>
              <a:t>(</a:t>
            </a:r>
            <a:r>
              <a:rPr lang="en-US" sz="2200" b="1" dirty="0"/>
              <a:t>1 mark)</a:t>
            </a:r>
          </a:p>
          <a:p>
            <a:pPr marL="800100" lvl="3" indent="-400050">
              <a:buClr>
                <a:srgbClr val="C00000"/>
              </a:buClr>
              <a:buFont typeface="+mj-lt"/>
              <a:buAutoNum type="alphaLcPeriod"/>
              <a:tabLst>
                <a:tab pos="2743200" algn="l"/>
                <a:tab pos="8343900" algn="r"/>
              </a:tabLst>
            </a:pPr>
            <a:r>
              <a:rPr lang="en-US" sz="2200" dirty="0" smtClean="0"/>
              <a:t>Find </a:t>
            </a:r>
            <a:r>
              <a:rPr lang="en-US" sz="2200" dirty="0"/>
              <a:t>the median number of apples growing on 'Autumn Gold' trees. </a:t>
            </a:r>
            <a:r>
              <a:rPr lang="en-US" sz="2200" dirty="0" smtClean="0"/>
              <a:t>		</a:t>
            </a:r>
            <a:r>
              <a:rPr lang="en-US" sz="2200" b="1" dirty="0" smtClean="0"/>
              <a:t>(</a:t>
            </a:r>
            <a:r>
              <a:rPr lang="en-US" sz="2200" b="1" dirty="0"/>
              <a:t>1 mark</a:t>
            </a:r>
            <a:r>
              <a:rPr lang="en-US" sz="2200" b="1" dirty="0" smtClean="0"/>
              <a:t>)</a:t>
            </a:r>
            <a:endParaRPr lang="en-US" sz="22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96752"/>
            <a:ext cx="692656" cy="69265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63503" y="3625486"/>
            <a:ext cx="5449042" cy="196460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56570" y="5598591"/>
            <a:ext cx="5462909" cy="998761"/>
          </a:xfrm>
          <a:prstGeom prst="rect">
            <a:avLst/>
          </a:prstGeom>
        </p:spPr>
      </p:pic>
    </p:spTree>
    <p:extLst>
      <p:ext uri="{BB962C8B-B14F-4D97-AF65-F5344CB8AC3E}">
        <p14:creationId xmlns:p14="http://schemas.microsoft.com/office/powerpoint/2010/main" val="3705484112"/>
      </p:ext>
    </p:extLst>
  </p:cSld>
  <p:clrMapOvr>
    <a:masterClrMapping/>
  </p:clrMapOvr>
  <p:transition advClick="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95</a:t>
            </a:r>
            <a:endParaRPr lang="en-GB" sz="1400" b="1" dirty="0">
              <a:latin typeface="Calibri" panose="020F0502020204030204" pitchFamily="34" charset="0"/>
            </a:endParaRPr>
          </a:p>
        </p:txBody>
      </p:sp>
      <p:sp>
        <p:nvSpPr>
          <p:cNvPr id="3" name="Rectangle 2"/>
          <p:cNvSpPr/>
          <p:nvPr/>
        </p:nvSpPr>
        <p:spPr>
          <a:xfrm>
            <a:off x="251520" y="1247849"/>
            <a:ext cx="5184576" cy="5509200"/>
          </a:xfrm>
          <a:prstGeom prst="rect">
            <a:avLst/>
          </a:prstGeom>
        </p:spPr>
        <p:txBody>
          <a:bodyPr wrap="square">
            <a:spAutoFit/>
          </a:bodyPr>
          <a:lstStyle/>
          <a:p>
            <a:pPr marL="457200" lvl="2" indent="-457200">
              <a:buClr>
                <a:srgbClr val="C00000"/>
              </a:buClr>
              <a:buFont typeface="+mj-lt"/>
              <a:buAutoNum type="arabicPeriod" startAt="4"/>
              <a:tabLst>
                <a:tab pos="2743200" algn="l"/>
                <a:tab pos="8343900" algn="r"/>
              </a:tabLst>
            </a:pPr>
            <a:r>
              <a:rPr lang="en-US" sz="2200" b="1" dirty="0">
                <a:solidFill>
                  <a:srgbClr val="FF0000"/>
                </a:solidFill>
              </a:rPr>
              <a:t>Reasoning</a:t>
            </a:r>
            <a:r>
              <a:rPr lang="en-US" sz="2200" dirty="0">
                <a:solidFill>
                  <a:srgbClr val="FF0000"/>
                </a:solidFill>
              </a:rPr>
              <a:t> </a:t>
            </a:r>
            <a:r>
              <a:rPr lang="en-US" sz="2200" dirty="0"/>
              <a:t>The table shows the time that 80 customers spent queuing in a bank.</a:t>
            </a:r>
          </a:p>
          <a:p>
            <a:pPr marL="742950" lvl="3" indent="-342900">
              <a:buClr>
                <a:srgbClr val="C00000"/>
              </a:buClr>
              <a:buFont typeface="+mj-lt"/>
              <a:buAutoNum type="alphaLcPeriod"/>
              <a:tabLst>
                <a:tab pos="2743200" algn="l"/>
                <a:tab pos="8343900" algn="r"/>
              </a:tabLst>
            </a:pPr>
            <a:r>
              <a:rPr lang="en-US" sz="2200" dirty="0" smtClean="0"/>
              <a:t>Estimate </a:t>
            </a:r>
            <a:r>
              <a:rPr lang="en-US" sz="2200" dirty="0"/>
              <a:t>the mean queuing time. 	</a:t>
            </a:r>
            <a:r>
              <a:rPr lang="en-US" sz="2200" dirty="0" smtClean="0"/>
              <a:t>	</a:t>
            </a:r>
            <a:r>
              <a:rPr lang="en-US" sz="2200" b="1" dirty="0" smtClean="0"/>
              <a:t>(</a:t>
            </a:r>
            <a:r>
              <a:rPr lang="en-US" sz="2200" b="1" dirty="0"/>
              <a:t>3 marks)</a:t>
            </a:r>
          </a:p>
          <a:p>
            <a:pPr marL="742950" lvl="3" indent="-342900">
              <a:buClr>
                <a:srgbClr val="C00000"/>
              </a:buClr>
              <a:buFont typeface="+mj-lt"/>
              <a:buAutoNum type="alphaLcPeriod"/>
              <a:tabLst>
                <a:tab pos="2743200" algn="l"/>
                <a:tab pos="8343900" algn="r"/>
              </a:tabLst>
            </a:pPr>
            <a:r>
              <a:rPr lang="en-US" sz="2200" dirty="0" smtClean="0"/>
              <a:t>In </a:t>
            </a:r>
            <a:r>
              <a:rPr lang="en-US" sz="2200" dirty="0"/>
              <a:t>which group is the median time? </a:t>
            </a:r>
            <a:r>
              <a:rPr lang="en-US" sz="2200" dirty="0" smtClean="0"/>
              <a:t>		</a:t>
            </a:r>
            <a:r>
              <a:rPr lang="en-US" sz="2200" b="1" dirty="0" smtClean="0"/>
              <a:t>(</a:t>
            </a:r>
            <a:r>
              <a:rPr lang="en-US" sz="2200" b="1" dirty="0"/>
              <a:t>1 mark)</a:t>
            </a:r>
          </a:p>
          <a:p>
            <a:pPr marL="742950" lvl="3" indent="-342900">
              <a:buClr>
                <a:srgbClr val="C00000"/>
              </a:buClr>
              <a:buFont typeface="+mj-lt"/>
              <a:buAutoNum type="alphaLcPeriod"/>
              <a:tabLst>
                <a:tab pos="2743200" algn="l"/>
                <a:tab pos="8343900" algn="r"/>
              </a:tabLst>
            </a:pPr>
            <a:r>
              <a:rPr lang="en-US" sz="2200" dirty="0" smtClean="0"/>
              <a:t>It </a:t>
            </a:r>
            <a:r>
              <a:rPr lang="en-US" sz="2200" dirty="0"/>
              <a:t>is discovered that one of the customers whose time was originally recorded as 9 minutes only queued for 3 </a:t>
            </a:r>
            <a:r>
              <a:rPr lang="en-US" sz="2200" dirty="0" smtClean="0"/>
              <a:t>minutes.</a:t>
            </a:r>
            <a:br>
              <a:rPr lang="en-US" sz="2200" dirty="0" smtClean="0"/>
            </a:br>
            <a:r>
              <a:rPr lang="en-US" sz="2200" dirty="0" smtClean="0"/>
              <a:t>Without </a:t>
            </a:r>
            <a:r>
              <a:rPr lang="en-US" sz="2200" dirty="0"/>
              <a:t>doing any calculations, state whether your answers to parts a and b will increase, decrease or stay the </a:t>
            </a:r>
            <a:r>
              <a:rPr lang="en-US" sz="2200" dirty="0" smtClean="0"/>
              <a:t>same.		</a:t>
            </a:r>
            <a:r>
              <a:rPr lang="en-US" sz="2200" b="1" dirty="0" smtClean="0"/>
              <a:t>(2 marks)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227757"/>
            <a:ext cx="630646" cy="63064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760998854"/>
              </p:ext>
            </p:extLst>
          </p:nvPr>
        </p:nvGraphicFramePr>
        <p:xfrm>
          <a:off x="5436096" y="2060848"/>
          <a:ext cx="3366950" cy="3078480"/>
        </p:xfrm>
        <a:graphic>
          <a:graphicData uri="http://schemas.openxmlformats.org/drawingml/2006/table">
            <a:tbl>
              <a:tblPr firstRow="1" bandRow="1">
                <a:tableStyleId>{5940675A-B579-460E-94D1-54222C63F5DA}</a:tableStyleId>
              </a:tblPr>
              <a:tblGrid>
                <a:gridCol w="1872208"/>
                <a:gridCol w="1494742"/>
              </a:tblGrid>
              <a:tr h="313628">
                <a:tc>
                  <a:txBody>
                    <a:bodyPr/>
                    <a:lstStyle/>
                    <a:p>
                      <a:pPr algn="ctr"/>
                      <a:r>
                        <a:rPr lang="en-US" sz="2000" b="1" i="0" dirty="0" smtClean="0">
                          <a:latin typeface="Arial" panose="020B0604020202020204" pitchFamily="34" charset="0"/>
                          <a:cs typeface="Arial" panose="020B0604020202020204" pitchFamily="34" charset="0"/>
                        </a:rPr>
                        <a:t>Time (</a:t>
                      </a:r>
                      <a:r>
                        <a:rPr lang="en-US" sz="2000" b="1" i="1" dirty="0" smtClean="0">
                          <a:latin typeface="Arial" panose="020B0604020202020204" pitchFamily="34" charset="0"/>
                          <a:cs typeface="Arial" panose="020B0604020202020204" pitchFamily="34" charset="0"/>
                        </a:rPr>
                        <a:t>t</a:t>
                      </a:r>
                      <a:r>
                        <a:rPr lang="en-US" sz="2000" b="1" i="0" dirty="0" smtClean="0">
                          <a:latin typeface="Arial" panose="020B0604020202020204" pitchFamily="34" charset="0"/>
                          <a:cs typeface="Arial" panose="020B0604020202020204" pitchFamily="34" charset="0"/>
                        </a:rPr>
                        <a:t> minutes)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0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2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4</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4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6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8</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8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10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10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&lt; 12</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9022248"/>
      </p:ext>
    </p:extLst>
  </p:cSld>
  <p:clrMapOvr>
    <a:masterClrMapping/>
  </p:clrMapOvr>
  <p:transition advClick="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95</a:t>
            </a:r>
            <a:endParaRPr lang="en-GB" sz="1400" b="1" dirty="0">
              <a:latin typeface="Calibri" panose="020F0502020204030204" pitchFamily="34" charset="0"/>
            </a:endParaRPr>
          </a:p>
        </p:txBody>
      </p:sp>
      <p:sp>
        <p:nvSpPr>
          <p:cNvPr id="3" name="Rectangle 2"/>
          <p:cNvSpPr/>
          <p:nvPr/>
        </p:nvSpPr>
        <p:spPr>
          <a:xfrm>
            <a:off x="251520" y="1247849"/>
            <a:ext cx="8551526" cy="4070345"/>
          </a:xfrm>
          <a:prstGeom prst="rect">
            <a:avLst/>
          </a:prstGeom>
        </p:spPr>
        <p:txBody>
          <a:bodyPr wrap="square">
            <a:spAutoFit/>
          </a:bodyPr>
          <a:lstStyle/>
          <a:p>
            <a:pPr marL="457200" lvl="2" indent="-457200">
              <a:buClr>
                <a:srgbClr val="C00000"/>
              </a:buClr>
              <a:buFont typeface="+mj-lt"/>
              <a:buAutoNum type="arabicPeriod" startAt="5"/>
              <a:tabLst>
                <a:tab pos="2743200" algn="l"/>
                <a:tab pos="8343900" algn="r"/>
              </a:tabLst>
            </a:pPr>
            <a:r>
              <a:rPr lang="en-US" sz="2350" dirty="0"/>
              <a:t>The table shows the number of hours six students </a:t>
            </a:r>
            <a:r>
              <a:rPr lang="en-US" sz="2350" dirty="0" smtClean="0"/>
              <a:t/>
            </a:r>
            <a:br>
              <a:rPr lang="en-US" sz="2350" dirty="0" smtClean="0"/>
            </a:br>
            <a:r>
              <a:rPr lang="en-US" sz="2350" dirty="0" smtClean="0"/>
              <a:t>spent </a:t>
            </a:r>
            <a:r>
              <a:rPr lang="en-US" sz="2350" dirty="0"/>
              <a:t>revising for a maths test and their mark.</a:t>
            </a:r>
          </a:p>
          <a:p>
            <a:pPr marL="857250" lvl="3" indent="-400050">
              <a:buClr>
                <a:srgbClr val="C00000"/>
              </a:buClr>
              <a:buFont typeface="+mj-lt"/>
              <a:buAutoNum type="alphaLcPeriod"/>
              <a:tabLst>
                <a:tab pos="2743200" algn="l"/>
                <a:tab pos="8343900" algn="r"/>
              </a:tabLst>
            </a:pPr>
            <a:r>
              <a:rPr lang="en-US" sz="2350" dirty="0" smtClean="0"/>
              <a:t>Plot this data on a scatter diagram. 	</a:t>
            </a:r>
            <a:r>
              <a:rPr lang="en-US" sz="2350" b="1" dirty="0" smtClean="0"/>
              <a:t>(3 marks)</a:t>
            </a:r>
          </a:p>
          <a:p>
            <a:pPr marL="857250" lvl="3" indent="-400050">
              <a:buClr>
                <a:srgbClr val="C00000"/>
              </a:buClr>
              <a:buFont typeface="+mj-lt"/>
              <a:buAutoNum type="alphaLcPeriod"/>
              <a:tabLst>
                <a:tab pos="2743200" algn="l"/>
                <a:tab pos="8343900" algn="r"/>
              </a:tabLst>
            </a:pPr>
            <a:r>
              <a:rPr lang="en-US" sz="2350" dirty="0" smtClean="0"/>
              <a:t>Describe </a:t>
            </a:r>
            <a:r>
              <a:rPr lang="en-US" sz="2350" dirty="0"/>
              <a:t>the correlation and explain what this means in this context. </a:t>
            </a:r>
            <a:r>
              <a:rPr lang="en-US" sz="2350" dirty="0" smtClean="0"/>
              <a:t>		</a:t>
            </a:r>
            <a:r>
              <a:rPr lang="en-US" sz="2350" b="1" dirty="0" smtClean="0"/>
              <a:t>(</a:t>
            </a:r>
            <a:r>
              <a:rPr lang="en-US" sz="2350" b="1" dirty="0"/>
              <a:t>2 marks)</a:t>
            </a:r>
          </a:p>
          <a:p>
            <a:pPr marL="857250" lvl="3" indent="-400050">
              <a:buClr>
                <a:srgbClr val="C00000"/>
              </a:buClr>
              <a:buFont typeface="+mj-lt"/>
              <a:buAutoNum type="alphaLcPeriod"/>
              <a:tabLst>
                <a:tab pos="2743200" algn="l"/>
                <a:tab pos="8343900" algn="r"/>
              </a:tabLst>
            </a:pPr>
            <a:r>
              <a:rPr lang="en-US" sz="2350" dirty="0" smtClean="0"/>
              <a:t>Draw </a:t>
            </a:r>
            <a:r>
              <a:rPr lang="en-US" sz="2350" dirty="0"/>
              <a:t>a line of best fit on your diagram and use it to estimate the mark of someone who revises for 3 hours. </a:t>
            </a:r>
            <a:r>
              <a:rPr lang="en-US" sz="2350" dirty="0" smtClean="0"/>
              <a:t>	</a:t>
            </a:r>
            <a:br>
              <a:rPr lang="en-US" sz="2350" dirty="0" smtClean="0"/>
            </a:br>
            <a:r>
              <a:rPr lang="en-US" sz="2350" dirty="0" smtClean="0"/>
              <a:t>		</a:t>
            </a:r>
            <a:r>
              <a:rPr lang="en-US" sz="2350" b="1" dirty="0" smtClean="0"/>
              <a:t>(</a:t>
            </a:r>
            <a:r>
              <a:rPr lang="en-US" sz="2350" b="1" dirty="0"/>
              <a:t>2 marks)</a:t>
            </a:r>
          </a:p>
          <a:p>
            <a:pPr marL="857250" lvl="3" indent="-400050">
              <a:buClr>
                <a:srgbClr val="C00000"/>
              </a:buClr>
              <a:buFont typeface="+mj-lt"/>
              <a:buAutoNum type="alphaLcPeriod"/>
              <a:tabLst>
                <a:tab pos="2743200" algn="l"/>
                <a:tab pos="8343900" algn="r"/>
              </a:tabLst>
            </a:pPr>
            <a:r>
              <a:rPr lang="en-US" sz="2350" dirty="0" smtClean="0"/>
              <a:t>Is it sensible to use the graph to estimate someone's mark if they have done no revision at all? Give a reason for your answer. 	</a:t>
            </a:r>
            <a:r>
              <a:rPr lang="en-US" sz="2350" b="1" dirty="0" smtClean="0"/>
              <a:t>(1 mark)</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834" y="1227757"/>
            <a:ext cx="630646" cy="63064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9441949"/>
              </p:ext>
            </p:extLst>
          </p:nvPr>
        </p:nvGraphicFramePr>
        <p:xfrm>
          <a:off x="379716" y="5610944"/>
          <a:ext cx="8423329" cy="914400"/>
        </p:xfrm>
        <a:graphic>
          <a:graphicData uri="http://schemas.openxmlformats.org/drawingml/2006/table">
            <a:tbl>
              <a:tblPr firstRow="1" bandRow="1">
                <a:tableStyleId>{5940675A-B579-460E-94D1-54222C63F5DA}</a:tableStyleId>
              </a:tblPr>
              <a:tblGrid>
                <a:gridCol w="1960036"/>
                <a:gridCol w="1505278"/>
                <a:gridCol w="991603"/>
                <a:gridCol w="991603"/>
                <a:gridCol w="991603"/>
                <a:gridCol w="991603"/>
                <a:gridCol w="991603"/>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Time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2</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8</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6</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Mark</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t>80%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50%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90%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75%</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60%</a:t>
                      </a:r>
                      <a:endParaRPr 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6441445"/>
      </p:ext>
    </p:extLst>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96</a:t>
            </a:r>
            <a:endParaRPr lang="en-GB" sz="1400" b="1" dirty="0">
              <a:latin typeface="Calibri" panose="020F0502020204030204" pitchFamily="34" charset="0"/>
            </a:endParaRPr>
          </a:p>
        </p:txBody>
      </p:sp>
      <p:sp>
        <p:nvSpPr>
          <p:cNvPr id="3" name="Rectangle 2"/>
          <p:cNvSpPr/>
          <p:nvPr/>
        </p:nvSpPr>
        <p:spPr>
          <a:xfrm>
            <a:off x="251520" y="1247849"/>
            <a:ext cx="8551526" cy="5516895"/>
          </a:xfrm>
          <a:prstGeom prst="rect">
            <a:avLst/>
          </a:prstGeom>
        </p:spPr>
        <p:txBody>
          <a:bodyPr wrap="square">
            <a:spAutoFit/>
          </a:bodyPr>
          <a:lstStyle/>
          <a:p>
            <a:pPr marL="457200" lvl="2" indent="-457200">
              <a:buClr>
                <a:srgbClr val="C00000"/>
              </a:buClr>
              <a:buFont typeface="+mj-lt"/>
              <a:buAutoNum type="arabicPeriod" startAt="6"/>
              <a:tabLst>
                <a:tab pos="2743200" algn="l"/>
                <a:tab pos="8343900" algn="r"/>
              </a:tabLst>
            </a:pPr>
            <a:r>
              <a:rPr lang="en-US" sz="2350" b="1" dirty="0">
                <a:solidFill>
                  <a:srgbClr val="FF0000"/>
                </a:solidFill>
              </a:rPr>
              <a:t>Reasoning</a:t>
            </a:r>
            <a:r>
              <a:rPr lang="en-US" sz="2350" dirty="0">
                <a:solidFill>
                  <a:srgbClr val="FF0000"/>
                </a:solidFill>
              </a:rPr>
              <a:t> </a:t>
            </a:r>
            <a:r>
              <a:rPr lang="en-US" sz="2350" dirty="0"/>
              <a:t>An estate agent keeps a record of the types of property sold in the last month</a:t>
            </a:r>
            <a:r>
              <a:rPr lang="en-US" sz="2350" dirty="0" smtClean="0"/>
              <a:t>.</a:t>
            </a:r>
            <a:br>
              <a:rPr lang="en-US" sz="2350" dirty="0" smtClean="0"/>
            </a:br>
            <a:r>
              <a:rPr lang="en-US" sz="2350" dirty="0" smtClean="0"/>
              <a:t/>
            </a:r>
            <a:br>
              <a:rPr lang="en-US" sz="2350" dirty="0" smtClean="0"/>
            </a:br>
            <a:r>
              <a:rPr lang="en-US" sz="2350" dirty="0" smtClean="0"/>
              <a:t/>
            </a:r>
            <a:br>
              <a:rPr lang="en-US" sz="2350" dirty="0" smtClean="0"/>
            </a:br>
            <a:r>
              <a:rPr lang="en-US" sz="2350" dirty="0" smtClean="0"/>
              <a:t/>
            </a:r>
            <a:br>
              <a:rPr lang="en-US" sz="2350" dirty="0" smtClean="0"/>
            </a:br>
            <a:r>
              <a:rPr lang="en-US" sz="1600" dirty="0" smtClean="0"/>
              <a:t/>
            </a:r>
            <a:br>
              <a:rPr lang="en-US" sz="1600" dirty="0" smtClean="0"/>
            </a:br>
            <a:r>
              <a:rPr lang="en-US" sz="2350" dirty="0" smtClean="0"/>
              <a:t/>
            </a:r>
            <a:br>
              <a:rPr lang="en-US" sz="2350" dirty="0" smtClean="0"/>
            </a:br>
            <a:endParaRPr lang="en-US" sz="2350" dirty="0" smtClean="0"/>
          </a:p>
          <a:p>
            <a:pPr marL="914400" lvl="3" indent="-457200">
              <a:buClr>
                <a:srgbClr val="C00000"/>
              </a:buClr>
              <a:buFont typeface="+mj-lt"/>
              <a:buAutoNum type="alphaLcPeriod"/>
              <a:tabLst>
                <a:tab pos="2743200" algn="l"/>
                <a:tab pos="8343900" algn="r"/>
              </a:tabLst>
            </a:pPr>
            <a:r>
              <a:rPr lang="en-US" sz="2350" dirty="0" smtClean="0"/>
              <a:t>Explain </a:t>
            </a:r>
            <a:r>
              <a:rPr lang="en-US" sz="2350" dirty="0"/>
              <a:t>why it is not possible to present this information using </a:t>
            </a:r>
            <a:r>
              <a:rPr lang="en-US" sz="2350" dirty="0" smtClean="0"/>
              <a:t>a frequency </a:t>
            </a:r>
            <a:r>
              <a:rPr lang="en-US" sz="2350" dirty="0"/>
              <a:t>polygon. </a:t>
            </a:r>
            <a:r>
              <a:rPr lang="en-US" sz="2350" dirty="0" smtClean="0"/>
              <a:t>	</a:t>
            </a:r>
            <a:r>
              <a:rPr lang="en-US" sz="2350" b="1" dirty="0" smtClean="0"/>
              <a:t>(</a:t>
            </a:r>
            <a:r>
              <a:rPr lang="en-US" sz="2350" b="1" dirty="0"/>
              <a:t>1 mark)</a:t>
            </a:r>
          </a:p>
          <a:p>
            <a:pPr marL="914400" lvl="3" indent="-457200">
              <a:buClr>
                <a:srgbClr val="C00000"/>
              </a:buClr>
              <a:buFont typeface="+mj-lt"/>
              <a:buAutoNum type="alphaLcPeriod"/>
              <a:tabLst>
                <a:tab pos="2743200" algn="l"/>
                <a:tab pos="8343900" algn="r"/>
              </a:tabLst>
            </a:pPr>
            <a:r>
              <a:rPr lang="en-US" sz="2350" dirty="0" smtClean="0"/>
              <a:t>Draw </a:t>
            </a:r>
            <a:r>
              <a:rPr lang="en-US" sz="2350" dirty="0"/>
              <a:t>a pie chart for this data. </a:t>
            </a:r>
            <a:r>
              <a:rPr lang="en-US" sz="2350" dirty="0" smtClean="0"/>
              <a:t>	</a:t>
            </a:r>
            <a:r>
              <a:rPr lang="en-US" sz="2350" b="1" dirty="0" smtClean="0"/>
              <a:t>(</a:t>
            </a:r>
            <a:r>
              <a:rPr lang="en-US" sz="2350" b="1" dirty="0"/>
              <a:t>3 marks)</a:t>
            </a:r>
          </a:p>
          <a:p>
            <a:pPr marL="914400" lvl="3" indent="-457200">
              <a:buClr>
                <a:srgbClr val="C00000"/>
              </a:buClr>
              <a:buFont typeface="+mj-lt"/>
              <a:buAutoNum type="alphaLcPeriod"/>
              <a:tabLst>
                <a:tab pos="2743200" algn="l"/>
                <a:tab pos="8343900" algn="r"/>
              </a:tabLst>
            </a:pPr>
            <a:r>
              <a:rPr lang="en-US" sz="2350" dirty="0" smtClean="0"/>
              <a:t>Next </a:t>
            </a:r>
            <a:r>
              <a:rPr lang="en-US" sz="2350" dirty="0"/>
              <a:t>month's sales are also displayed on a pie chart. The angle for the sector representing flats is 140°. Explain whether this shows that she has sold more flats than last month</a:t>
            </a:r>
            <a:r>
              <a:rPr lang="en-US" sz="2350" dirty="0" smtClean="0"/>
              <a:t>.</a:t>
            </a:r>
            <a:r>
              <a:rPr lang="en-US" sz="2350" b="1" dirty="0"/>
              <a:t> </a:t>
            </a:r>
            <a:r>
              <a:rPr lang="en-US" sz="2350" b="1" dirty="0" smtClean="0"/>
              <a:t>	(</a:t>
            </a:r>
            <a:r>
              <a:rPr lang="en-US" sz="2350" b="1" dirty="0"/>
              <a:t>1 mark</a:t>
            </a:r>
            <a:r>
              <a:rPr lang="en-US" sz="2350" b="1" dirty="0" smtClean="0"/>
              <a:t>)</a:t>
            </a:r>
            <a:endParaRPr lang="en-US" sz="2350" b="1" dirty="0"/>
          </a:p>
        </p:txBody>
      </p:sp>
      <p:sp>
        <p:nvSpPr>
          <p:cNvPr id="2" name="Rectangle 1"/>
          <p:cNvSpPr/>
          <p:nvPr/>
        </p:nvSpPr>
        <p:spPr>
          <a:xfrm>
            <a:off x="827584" y="2132856"/>
            <a:ext cx="7848872" cy="1728192"/>
          </a:xfrm>
          <a:prstGeom prst="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panose="020B0604020202020204" pitchFamily="34" charset="0"/>
                <a:cs typeface="Arial" panose="020B0604020202020204" pitchFamily="34" charset="0"/>
              </a:rPr>
              <a:t>semi-detached    terraced    </a:t>
            </a:r>
            <a:r>
              <a:rPr lang="en-US" sz="2400" dirty="0" err="1" smtClean="0">
                <a:solidFill>
                  <a:schemeClr val="tx1"/>
                </a:solidFill>
                <a:latin typeface="Arial" panose="020B0604020202020204" pitchFamily="34" charset="0"/>
                <a:cs typeface="Arial" panose="020B0604020202020204" pitchFamily="34" charset="0"/>
              </a:rPr>
              <a:t>terraced</a:t>
            </a:r>
            <a:r>
              <a:rPr lang="en-US" sz="2400" dirty="0" smtClean="0">
                <a:solidFill>
                  <a:schemeClr val="tx1"/>
                </a:solidFill>
                <a:latin typeface="Arial" panose="020B0604020202020204" pitchFamily="34" charset="0"/>
                <a:cs typeface="Arial" panose="020B0604020202020204" pitchFamily="34" charset="0"/>
              </a:rPr>
              <a:t>    flat    detached </a:t>
            </a:r>
            <a:r>
              <a:rPr lang="en-US" sz="2400" dirty="0" err="1">
                <a:solidFill>
                  <a:schemeClr val="tx1"/>
                </a:solidFill>
                <a:latin typeface="Arial" panose="020B0604020202020204" pitchFamily="34" charset="0"/>
                <a:cs typeface="Arial" panose="020B0604020202020204" pitchFamily="34" charset="0"/>
              </a:rPr>
              <a:t>detached</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flat    terraced    flat    </a:t>
            </a:r>
            <a:r>
              <a:rPr lang="en-US" sz="2400" dirty="0" err="1" smtClean="0">
                <a:solidFill>
                  <a:schemeClr val="tx1"/>
                </a:solidFill>
                <a:latin typeface="Arial" panose="020B0604020202020204" pitchFamily="34" charset="0"/>
                <a:cs typeface="Arial" panose="020B0604020202020204" pitchFamily="34" charset="0"/>
              </a:rPr>
              <a:t>flat</a:t>
            </a:r>
            <a:r>
              <a:rPr lang="en-US" sz="2400" dirty="0" smtClean="0">
                <a:solidFill>
                  <a:schemeClr val="tx1"/>
                </a:solidFill>
                <a:latin typeface="Arial" panose="020B0604020202020204" pitchFamily="34" charset="0"/>
                <a:cs typeface="Arial" panose="020B0604020202020204" pitchFamily="34" charset="0"/>
              </a:rPr>
              <a:t>    semi-detached </a:t>
            </a:r>
            <a:r>
              <a:rPr lang="en-US" sz="2400" dirty="0">
                <a:solidFill>
                  <a:schemeClr val="tx1"/>
                </a:solidFill>
                <a:latin typeface="Arial" panose="020B0604020202020204" pitchFamily="34" charset="0"/>
                <a:cs typeface="Arial" panose="020B0604020202020204" pitchFamily="34" charset="0"/>
              </a:rPr>
              <a:t>flat </a:t>
            </a:r>
            <a:r>
              <a:rPr lang="en-US" sz="2400" dirty="0" smtClean="0">
                <a:solidFill>
                  <a:schemeClr val="tx1"/>
                </a:solidFill>
                <a:latin typeface="Arial" panose="020B0604020202020204" pitchFamily="34" charset="0"/>
                <a:cs typeface="Arial" panose="020B0604020202020204" pitchFamily="34" charset="0"/>
              </a:rPr>
              <a:t>   detached    terraced    detached    </a:t>
            </a:r>
            <a:r>
              <a:rPr lang="en-US" sz="2400" dirty="0" err="1" smtClean="0">
                <a:solidFill>
                  <a:schemeClr val="tx1"/>
                </a:solidFill>
                <a:latin typeface="Arial" panose="020B0604020202020204" pitchFamily="34" charset="0"/>
                <a:cs typeface="Arial" panose="020B0604020202020204" pitchFamily="34" charset="0"/>
              </a:rPr>
              <a:t>detached</a:t>
            </a:r>
            <a:r>
              <a:rPr lang="en-US" sz="2400" dirty="0" smtClean="0">
                <a:solidFill>
                  <a:schemeClr val="tx1"/>
                </a:solidFill>
                <a:latin typeface="Arial" panose="020B0604020202020204" pitchFamily="34" charset="0"/>
                <a:cs typeface="Arial" panose="020B0604020202020204" pitchFamily="34" charset="0"/>
              </a:rPr>
              <a:t>    terraced    flat    </a:t>
            </a:r>
            <a:r>
              <a:rPr lang="en-US" sz="2400" dirty="0" err="1" smtClean="0">
                <a:solidFill>
                  <a:schemeClr val="tx1"/>
                </a:solidFill>
                <a:latin typeface="Arial" panose="020B0604020202020204" pitchFamily="34" charset="0"/>
                <a:cs typeface="Arial" panose="020B0604020202020204" pitchFamily="34" charset="0"/>
              </a:rPr>
              <a:t>flat</a:t>
            </a:r>
            <a:r>
              <a:rPr lang="en-US" sz="2400" dirty="0" smtClean="0">
                <a:solidFill>
                  <a:schemeClr val="tx1"/>
                </a:solidFill>
                <a:latin typeface="Arial" panose="020B0604020202020204" pitchFamily="34" charset="0"/>
                <a:cs typeface="Arial" panose="020B0604020202020204" pitchFamily="34" charset="0"/>
              </a:rPr>
              <a:t>    terraced</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52858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sp>
        <p:nvSpPr>
          <p:cNvPr id="3" name="Rectangle 2"/>
          <p:cNvSpPr/>
          <p:nvPr/>
        </p:nvSpPr>
        <p:spPr>
          <a:xfrm>
            <a:off x="251520" y="1196752"/>
            <a:ext cx="5256584" cy="3647152"/>
          </a:xfrm>
          <a:prstGeom prst="rect">
            <a:avLst/>
          </a:prstGeom>
        </p:spPr>
        <p:txBody>
          <a:bodyPr wrap="square">
            <a:spAutoFit/>
          </a:bodyPr>
          <a:lstStyle/>
          <a:p>
            <a:pPr marL="571500" indent="-571500">
              <a:buClr>
                <a:srgbClr val="C00000"/>
              </a:buClr>
              <a:buFont typeface="+mj-lt"/>
              <a:buAutoNum type="arabicPeriod" startAt="13"/>
              <a:tabLst>
                <a:tab pos="1079500" algn="l"/>
                <a:tab pos="2743200" algn="l"/>
              </a:tabLst>
            </a:pPr>
            <a:r>
              <a:rPr lang="en-US" sz="2100" dirty="0"/>
              <a:t>The data set shows points awarded in the 2013/14 season of the Premier League. </a:t>
            </a:r>
            <a:r>
              <a:rPr lang="en-US" sz="2100" dirty="0" smtClean="0"/>
              <a:t/>
            </a:r>
            <a:br>
              <a:rPr lang="en-US" sz="2100" dirty="0" smtClean="0"/>
            </a:br>
            <a:r>
              <a:rPr lang="en-US" sz="2100" dirty="0" smtClean="0"/>
              <a:t>69</a:t>
            </a:r>
            <a:r>
              <a:rPr lang="en-US" sz="2100" dirty="0"/>
              <a:t>, 86, 36</a:t>
            </a:r>
            <a:r>
              <a:rPr lang="en-US" sz="2100" dirty="0" smtClean="0"/>
              <a:t>, 33, 40, 38</a:t>
            </a:r>
            <a:r>
              <a:rPr lang="en-US" sz="2100" dirty="0"/>
              <a:t>, 84, 37, 72</a:t>
            </a:r>
            <a:r>
              <a:rPr lang="en-US" sz="2100" dirty="0" smtClean="0"/>
              <a:t>, 45, 49, 50</a:t>
            </a:r>
            <a:r>
              <a:rPr lang="en-US" sz="2100" dirty="0"/>
              <a:t>, 56, 64, 30</a:t>
            </a:r>
            <a:r>
              <a:rPr lang="en-US" sz="2100" dirty="0" smtClean="0"/>
              <a:t>, 42, 79, 82</a:t>
            </a:r>
            <a:r>
              <a:rPr lang="en-US" sz="2100" dirty="0"/>
              <a:t>, 38, 32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Display </a:t>
            </a:r>
            <a:r>
              <a:rPr lang="en-US" sz="2100" dirty="0"/>
              <a:t>the data on a stem and leaf diagram</a:t>
            </a:r>
            <a:r>
              <a:rPr lang="en-US" sz="2100" dirty="0" smtClean="0"/>
              <a:t>.</a:t>
            </a:r>
          </a:p>
          <a:p>
            <a:pPr marL="914400" lvl="1" indent="-457200">
              <a:buClr>
                <a:srgbClr val="C00000"/>
              </a:buClr>
              <a:buFont typeface="+mj-lt"/>
              <a:buAutoNum type="alphaLcPeriod"/>
              <a:tabLst>
                <a:tab pos="1079500" algn="l"/>
                <a:tab pos="2743200" algn="l"/>
              </a:tabLst>
            </a:pPr>
            <a:r>
              <a:rPr lang="en-US" sz="2100" dirty="0"/>
              <a:t>How many teams are in the Premier League?</a:t>
            </a:r>
          </a:p>
          <a:p>
            <a:pPr marL="914400" lvl="1" indent="-457200">
              <a:buClr>
                <a:srgbClr val="C00000"/>
              </a:buClr>
              <a:buFont typeface="+mj-lt"/>
              <a:buAutoNum type="alphaLcPeriod"/>
              <a:tabLst>
                <a:tab pos="1079500" algn="l"/>
                <a:tab pos="2743200" algn="l"/>
              </a:tabLst>
            </a:pPr>
            <a:r>
              <a:rPr lang="en-US" sz="2100" dirty="0" smtClean="0"/>
              <a:t>How </a:t>
            </a:r>
            <a:r>
              <a:rPr lang="en-US" sz="2100" dirty="0"/>
              <a:t>many of these teams scored over 72 points?</a:t>
            </a:r>
            <a:endParaRPr lang="en-US" sz="2100" dirty="0" smtClean="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60349" y="4809532"/>
            <a:ext cx="3943699" cy="1792589"/>
          </a:xfrm>
          <a:prstGeom prst="rect">
            <a:avLst/>
          </a:prstGeom>
        </p:spPr>
      </p:pic>
    </p:spTree>
    <p:extLst>
      <p:ext uri="{BB962C8B-B14F-4D97-AF65-F5344CB8AC3E}">
        <p14:creationId xmlns:p14="http://schemas.microsoft.com/office/powerpoint/2010/main" val="2050114629"/>
      </p:ext>
    </p:extLst>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96</a:t>
            </a:r>
            <a:endParaRPr lang="en-GB" sz="1400" b="1" dirty="0">
              <a:latin typeface="Calibri" panose="020F0502020204030204" pitchFamily="34" charset="0"/>
            </a:endParaRPr>
          </a:p>
        </p:txBody>
      </p:sp>
      <p:sp>
        <p:nvSpPr>
          <p:cNvPr id="3" name="Rectangle 2"/>
          <p:cNvSpPr/>
          <p:nvPr/>
        </p:nvSpPr>
        <p:spPr>
          <a:xfrm>
            <a:off x="251520" y="1247849"/>
            <a:ext cx="5256584" cy="5090624"/>
          </a:xfrm>
          <a:prstGeom prst="rect">
            <a:avLst/>
          </a:prstGeom>
        </p:spPr>
        <p:txBody>
          <a:bodyPr wrap="square">
            <a:spAutoFit/>
          </a:bodyPr>
          <a:lstStyle/>
          <a:p>
            <a:pPr marL="400050" lvl="2" indent="-400050">
              <a:buClr>
                <a:srgbClr val="C00000"/>
              </a:buClr>
              <a:buFont typeface="+mj-lt"/>
              <a:buAutoNum type="arabicPeriod" startAt="7"/>
              <a:tabLst>
                <a:tab pos="2743200" algn="l"/>
                <a:tab pos="8343900" algn="r"/>
              </a:tabLst>
            </a:pPr>
            <a:r>
              <a:rPr lang="en-US" sz="2320" b="1" dirty="0">
                <a:solidFill>
                  <a:srgbClr val="FF0000"/>
                </a:solidFill>
              </a:rPr>
              <a:t>Reasoning</a:t>
            </a:r>
            <a:r>
              <a:rPr lang="en-US" sz="2320" dirty="0">
                <a:solidFill>
                  <a:srgbClr val="FF0000"/>
                </a:solidFill>
              </a:rPr>
              <a:t> </a:t>
            </a:r>
            <a:r>
              <a:rPr lang="en-US" sz="2320" dirty="0" smtClean="0"/>
              <a:t>100 </a:t>
            </a:r>
            <a:r>
              <a:rPr lang="en-US" sz="2320" dirty="0"/>
              <a:t>people each bought an electronic tablet with a choice of 16GB, 32GB or 64 GB of </a:t>
            </a:r>
            <a:r>
              <a:rPr lang="en-US" sz="2320" dirty="0" smtClean="0"/>
              <a:t>memory.</a:t>
            </a:r>
            <a:br>
              <a:rPr lang="en-US" sz="2320" dirty="0" smtClean="0"/>
            </a:br>
            <a:r>
              <a:rPr lang="en-US" sz="2320" dirty="0" smtClean="0"/>
              <a:t>53 </a:t>
            </a:r>
            <a:r>
              <a:rPr lang="en-US" sz="2320" dirty="0"/>
              <a:t>of the customers are women. 12 of the women bought a 16 GB </a:t>
            </a:r>
            <a:r>
              <a:rPr lang="en-US" sz="2320" dirty="0" smtClean="0"/>
              <a:t>tablet.</a:t>
            </a:r>
            <a:br>
              <a:rPr lang="en-US" sz="2320" dirty="0" smtClean="0"/>
            </a:br>
            <a:r>
              <a:rPr lang="en-US" sz="2320" dirty="0" smtClean="0"/>
              <a:t>15 </a:t>
            </a:r>
            <a:r>
              <a:rPr lang="en-US" sz="2320" dirty="0"/>
              <a:t>of the men bought a 32GB tablet. 20 of the 40 customers who bought a 64GB tablet are men. </a:t>
            </a:r>
            <a:endParaRPr lang="en-US" sz="2320" dirty="0" smtClean="0"/>
          </a:p>
          <a:p>
            <a:pPr marL="800100" lvl="3" indent="-342900">
              <a:buClr>
                <a:srgbClr val="C00000"/>
              </a:buClr>
              <a:buFont typeface="+mj-lt"/>
              <a:buAutoNum type="alphaLcPeriod"/>
              <a:tabLst>
                <a:tab pos="2743200" algn="l"/>
                <a:tab pos="8343900" algn="r"/>
              </a:tabLst>
            </a:pPr>
            <a:r>
              <a:rPr lang="en-US" sz="2320" dirty="0" smtClean="0"/>
              <a:t>Draw </a:t>
            </a:r>
            <a:r>
              <a:rPr lang="en-US" sz="2320" dirty="0"/>
              <a:t>a two-way table for this data. </a:t>
            </a:r>
            <a:r>
              <a:rPr lang="en-US" sz="2320" dirty="0" smtClean="0"/>
              <a:t>		</a:t>
            </a:r>
            <a:r>
              <a:rPr lang="en-US" sz="2320" b="1" dirty="0" smtClean="0"/>
              <a:t>(</a:t>
            </a:r>
            <a:r>
              <a:rPr lang="en-US" sz="2320" b="1" dirty="0"/>
              <a:t>3 marks)</a:t>
            </a:r>
          </a:p>
          <a:p>
            <a:pPr marL="800100" lvl="3" indent="-342900">
              <a:buClr>
                <a:srgbClr val="C00000"/>
              </a:buClr>
              <a:buFont typeface="+mj-lt"/>
              <a:buAutoNum type="alphaLcPeriod"/>
              <a:tabLst>
                <a:tab pos="2743200" algn="l"/>
                <a:tab pos="8343900" algn="r"/>
              </a:tabLst>
            </a:pPr>
            <a:r>
              <a:rPr lang="en-US" sz="2320" dirty="0" smtClean="0"/>
              <a:t>What </a:t>
            </a:r>
            <a:r>
              <a:rPr lang="en-US" sz="2320" dirty="0"/>
              <a:t>fraction of customers bought a 32 GB tablet? </a:t>
            </a:r>
            <a:r>
              <a:rPr lang="en-US" sz="2320" b="1" dirty="0"/>
              <a:t>(1 mark)</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61892570"/>
      </p:ext>
    </p:extLst>
  </p:cSld>
  <p:clrMapOvr>
    <a:masterClrMapping/>
  </p:clrMapOvr>
  <p:transition advClick="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96</a:t>
            </a:r>
            <a:endParaRPr lang="en-GB" sz="1400" b="1" dirty="0">
              <a:latin typeface="Calibri" panose="020F0502020204030204" pitchFamily="34" charset="0"/>
            </a:endParaRPr>
          </a:p>
        </p:txBody>
      </p:sp>
      <p:sp>
        <p:nvSpPr>
          <p:cNvPr id="3" name="Rectangle 2"/>
          <p:cNvSpPr/>
          <p:nvPr/>
        </p:nvSpPr>
        <p:spPr>
          <a:xfrm>
            <a:off x="251520" y="1247849"/>
            <a:ext cx="8568952" cy="2234458"/>
          </a:xfrm>
          <a:prstGeom prst="rect">
            <a:avLst/>
          </a:prstGeom>
        </p:spPr>
        <p:txBody>
          <a:bodyPr wrap="square">
            <a:spAutoFit/>
          </a:bodyPr>
          <a:lstStyle/>
          <a:p>
            <a:pPr marL="457200" lvl="2" indent="-457200">
              <a:buClr>
                <a:srgbClr val="C00000"/>
              </a:buClr>
              <a:buFont typeface="+mj-lt"/>
              <a:buAutoNum type="arabicPeriod" startAt="8"/>
              <a:tabLst>
                <a:tab pos="2743200" algn="l"/>
                <a:tab pos="8343900" algn="r"/>
              </a:tabLst>
            </a:pPr>
            <a:r>
              <a:rPr lang="en-US" sz="2320" dirty="0"/>
              <a:t>The frequency polygon shows the distribution of times </a:t>
            </a:r>
            <a:r>
              <a:rPr lang="en-US" sz="2320" dirty="0" smtClean="0"/>
              <a:t/>
            </a:r>
            <a:br>
              <a:rPr lang="en-US" sz="2320" dirty="0" smtClean="0"/>
            </a:br>
            <a:r>
              <a:rPr lang="en-US" sz="2320" dirty="0" smtClean="0"/>
              <a:t>taken </a:t>
            </a:r>
            <a:r>
              <a:rPr lang="en-US" sz="2320" dirty="0"/>
              <a:t>to clean a car</a:t>
            </a:r>
            <a:r>
              <a:rPr lang="en-US" sz="2320" dirty="0" smtClean="0"/>
              <a:t>.</a:t>
            </a:r>
          </a:p>
          <a:p>
            <a:pPr marL="914400" lvl="3" indent="-457200">
              <a:buClr>
                <a:srgbClr val="C00000"/>
              </a:buClr>
              <a:buFont typeface="+mj-lt"/>
              <a:buAutoNum type="alphaLcPeriod"/>
              <a:tabLst>
                <a:tab pos="2743200" algn="l"/>
                <a:tab pos="8343900" algn="r"/>
              </a:tabLst>
            </a:pPr>
            <a:r>
              <a:rPr lang="en-US" sz="2320" dirty="0"/>
              <a:t>How many cars are cleaned in total?</a:t>
            </a:r>
          </a:p>
          <a:p>
            <a:pPr marL="914400" lvl="3" indent="-457200">
              <a:buClr>
                <a:srgbClr val="C00000"/>
              </a:buClr>
              <a:buFont typeface="+mj-lt"/>
              <a:buAutoNum type="alphaLcPeriod"/>
              <a:tabLst>
                <a:tab pos="2743200" algn="l"/>
                <a:tab pos="8343900" algn="r"/>
              </a:tabLst>
            </a:pPr>
            <a:r>
              <a:rPr lang="en-US" sz="2320" dirty="0" smtClean="0"/>
              <a:t>How </a:t>
            </a:r>
            <a:r>
              <a:rPr lang="en-US" sz="2320" dirty="0"/>
              <a:t>many cars took between 40 and 50 minutes to be cleaned? </a:t>
            </a:r>
            <a:endParaRPr lang="en-US" sz="2320" dirty="0" smtClean="0"/>
          </a:p>
          <a:p>
            <a:pPr marL="914400" lvl="3" indent="-457200">
              <a:buClr>
                <a:srgbClr val="C00000"/>
              </a:buClr>
              <a:buFont typeface="+mj-lt"/>
              <a:buAutoNum type="alphaLcPeriod"/>
              <a:tabLst>
                <a:tab pos="2743200" algn="l"/>
                <a:tab pos="8343900" algn="r"/>
              </a:tabLst>
            </a:pPr>
            <a:r>
              <a:rPr lang="en-US" sz="2320" dirty="0" smtClean="0"/>
              <a:t>State the modal </a:t>
            </a:r>
            <a:r>
              <a:rPr lang="en-US" sz="2320" dirty="0"/>
              <a:t>class.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4260" y="1196752"/>
            <a:ext cx="618220" cy="61822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56046" y="3501008"/>
            <a:ext cx="6159901" cy="3096344"/>
          </a:xfrm>
          <a:prstGeom prst="rect">
            <a:avLst/>
          </a:prstGeom>
        </p:spPr>
      </p:pic>
    </p:spTree>
    <p:extLst>
      <p:ext uri="{BB962C8B-B14F-4D97-AF65-F5344CB8AC3E}">
        <p14:creationId xmlns:p14="http://schemas.microsoft.com/office/powerpoint/2010/main" val="2647108369"/>
      </p:ext>
    </p:extLst>
  </p:cSld>
  <p:clrMapOvr>
    <a:masterClrMapping/>
  </p:clrMapOvr>
  <p:transition advClick="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Unit Test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96</a:t>
            </a:r>
            <a:endParaRPr lang="en-GB" sz="1400" b="1" dirty="0">
              <a:latin typeface="Calibri" panose="020F0502020204030204" pitchFamily="34" charset="0"/>
            </a:endParaRPr>
          </a:p>
        </p:txBody>
      </p:sp>
      <p:sp>
        <p:nvSpPr>
          <p:cNvPr id="3" name="Rectangle 2"/>
          <p:cNvSpPr/>
          <p:nvPr/>
        </p:nvSpPr>
        <p:spPr>
          <a:xfrm>
            <a:off x="251520" y="1247849"/>
            <a:ext cx="5256584" cy="1015663"/>
          </a:xfrm>
          <a:prstGeom prst="rect">
            <a:avLst/>
          </a:prstGeom>
        </p:spPr>
        <p:txBody>
          <a:bodyPr wrap="square">
            <a:spAutoFit/>
          </a:bodyPr>
          <a:lstStyle/>
          <a:p>
            <a:pPr marL="0" lvl="2">
              <a:buClr>
                <a:srgbClr val="C00000"/>
              </a:buClr>
              <a:tabLst>
                <a:tab pos="2743200" algn="l"/>
                <a:tab pos="8343900" algn="r"/>
              </a:tabLst>
            </a:pPr>
            <a:r>
              <a:rPr lang="en-US" sz="2000" b="1" dirty="0">
                <a:solidFill>
                  <a:srgbClr val="C00000"/>
                </a:solidFill>
              </a:rPr>
              <a:t>Sample student answers</a:t>
            </a:r>
          </a:p>
          <a:p>
            <a:pPr marL="457200" lvl="2" indent="-457200">
              <a:buClr>
                <a:srgbClr val="C00000"/>
              </a:buClr>
              <a:buFont typeface="+mj-lt"/>
              <a:buAutoNum type="alphaLcPeriod"/>
              <a:tabLst>
                <a:tab pos="2743200" algn="l"/>
                <a:tab pos="8343900" algn="r"/>
              </a:tabLst>
            </a:pPr>
            <a:r>
              <a:rPr lang="en-US" sz="2000" dirty="0" smtClean="0"/>
              <a:t>Who </a:t>
            </a:r>
            <a:r>
              <a:rPr lang="en-US" sz="2000" dirty="0"/>
              <a:t>has got the answer correct? </a:t>
            </a:r>
            <a:endParaRPr lang="en-US" sz="2000" dirty="0" smtClean="0"/>
          </a:p>
          <a:p>
            <a:pPr marL="457200" lvl="2" indent="-457200">
              <a:buClr>
                <a:srgbClr val="C00000"/>
              </a:buClr>
              <a:buFont typeface="+mj-lt"/>
              <a:buAutoNum type="alphaLcPeriod"/>
              <a:tabLst>
                <a:tab pos="2743200" algn="l"/>
                <a:tab pos="8343900" algn="r"/>
              </a:tabLst>
            </a:pPr>
            <a:r>
              <a:rPr lang="en-US" sz="2000" dirty="0" smtClean="0"/>
              <a:t>Who </a:t>
            </a:r>
            <a:r>
              <a:rPr lang="en-US" sz="2000" dirty="0"/>
              <a:t>gets the most marks? Explain why.</a:t>
            </a:r>
            <a:endParaRPr lang="en-US" sz="2000" b="1" dirty="0"/>
          </a:p>
        </p:txBody>
      </p:sp>
      <p:grpSp>
        <p:nvGrpSpPr>
          <p:cNvPr id="7" name="Group 6"/>
          <p:cNvGrpSpPr/>
          <p:nvPr/>
        </p:nvGrpSpPr>
        <p:grpSpPr>
          <a:xfrm>
            <a:off x="305905" y="2348880"/>
            <a:ext cx="5130191" cy="4248472"/>
            <a:chOff x="3483872" y="1089031"/>
            <a:chExt cx="5264592" cy="4248472"/>
          </a:xfrm>
        </p:grpSpPr>
        <p:sp>
          <p:nvSpPr>
            <p:cNvPr id="8" name="Round Diagonal Corner Rectangle 7"/>
            <p:cNvSpPr/>
            <p:nvPr/>
          </p:nvSpPr>
          <p:spPr>
            <a:xfrm>
              <a:off x="3491880" y="1089031"/>
              <a:ext cx="5256584" cy="424847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 Exam-Style Question</a:t>
              </a:r>
              <a:endParaRPr lang="en-US"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63889" y="1666250"/>
                  <a:ext cx="5095139" cy="3532570"/>
                </a:xfrm>
                <a:prstGeom prst="rect">
                  <a:avLst/>
                </a:prstGeom>
              </p:spPr>
              <p:txBody>
                <a:bodyPr wrap="square">
                  <a:spAutoFit/>
                </a:bodyPr>
                <a:lstStyle/>
                <a:p>
                  <a:pPr>
                    <a:spcAft>
                      <a:spcPts val="0"/>
                    </a:spcAft>
                    <a:tabLst>
                      <a:tab pos="2400300" algn="l"/>
                      <a:tab pos="4972050" algn="r"/>
                    </a:tabLst>
                  </a:pPr>
                  <a:r>
                    <a:rPr lang="en-US" sz="2100" dirty="0" smtClean="0"/>
                    <a:t>Ed has 4 cards.</a:t>
                  </a:r>
                </a:p>
                <a:p>
                  <a:pPr>
                    <a:spcAft>
                      <a:spcPts val="0"/>
                    </a:spcAft>
                    <a:tabLst>
                      <a:tab pos="2400300" algn="l"/>
                      <a:tab pos="4972050" algn="r"/>
                    </a:tabLst>
                  </a:pPr>
                  <a:r>
                    <a:rPr lang="en-US" sz="2100" dirty="0"/>
                    <a:t>There is a number </a:t>
                  </a:r>
                  <a:r>
                    <a:rPr lang="en-US" sz="2100" dirty="0" smtClean="0"/>
                    <a:t/>
                  </a:r>
                  <a:br>
                    <a:rPr lang="en-US" sz="2100" dirty="0" smtClean="0"/>
                  </a:br>
                  <a:r>
                    <a:rPr lang="en-US" sz="2100" dirty="0" smtClean="0"/>
                    <a:t>on </a:t>
                  </a:r>
                  <a:r>
                    <a:rPr lang="en-US" sz="2100" dirty="0"/>
                    <a:t>each card</a:t>
                  </a:r>
                  <a:r>
                    <a:rPr lang="en-US" sz="2100" dirty="0" smtClean="0"/>
                    <a:t>.</a:t>
                  </a:r>
                  <a:br>
                    <a:rPr lang="en-US" sz="2100" dirty="0" smtClean="0"/>
                  </a:br>
                  <a:r>
                    <a:rPr lang="en-US" sz="2100" dirty="0" smtClean="0"/>
                    <a:t>The </a:t>
                  </a:r>
                  <a:r>
                    <a:rPr lang="en-US" sz="2100" dirty="0"/>
                    <a:t>mean of the 4 numbers on Ed’s cards is </a:t>
                  </a:r>
                  <a:r>
                    <a:rPr lang="en-US" sz="2100" dirty="0" smtClean="0"/>
                    <a:t>10. Work </a:t>
                  </a:r>
                  <a:r>
                    <a:rPr lang="en-US" sz="2100" dirty="0"/>
                    <a:t>out the number on the 4th card</a:t>
                  </a:r>
                  <a:r>
                    <a:rPr lang="en-US" sz="2100" dirty="0" smtClean="0"/>
                    <a:t>.		</a:t>
                  </a:r>
                  <a:r>
                    <a:rPr lang="en-US" sz="2100" b="1" dirty="0" smtClean="0"/>
                    <a:t>(3 marks)</a:t>
                  </a:r>
                </a:p>
                <a:p>
                  <a:pPr>
                    <a:spcAft>
                      <a:spcPts val="0"/>
                    </a:spcAft>
                    <a:tabLst>
                      <a:tab pos="2400300" algn="l"/>
                      <a:tab pos="4972050" algn="r"/>
                    </a:tabLst>
                  </a:pPr>
                  <a:r>
                    <a:rPr lang="en-US" sz="2100" b="1" dirty="0" smtClean="0">
                      <a:solidFill>
                        <a:srgbClr val="FF0000"/>
                      </a:solidFill>
                    </a:rPr>
                    <a:t>Student A	Student B</a:t>
                  </a:r>
                  <a:endParaRPr lang="en-US" sz="2100" b="1" dirty="0">
                    <a:solidFill>
                      <a:srgbClr val="FF0000"/>
                    </a:solidFill>
                  </a:endParaRPr>
                </a:p>
                <a:p>
                  <a:pPr>
                    <a:spcAft>
                      <a:spcPts val="0"/>
                    </a:spcAft>
                    <a:tabLst>
                      <a:tab pos="2400300" algn="l"/>
                      <a:tab pos="4972050" algn="r"/>
                    </a:tabLst>
                  </a:pPr>
                  <a:r>
                    <a:rPr lang="en-US" sz="2100" dirty="0" smtClean="0">
                      <a:solidFill>
                        <a:srgbClr val="FF0000"/>
                      </a:solidFill>
                    </a:rPr>
                    <a:t>7	</a:t>
                  </a:r>
                  <a14:m>
                    <m:oMath xmlns:m="http://schemas.openxmlformats.org/officeDocument/2006/math">
                      <m:f>
                        <m:fPr>
                          <m:ctrlPr>
                            <a:rPr lang="en-US" sz="2400" i="1">
                              <a:solidFill>
                                <a:srgbClr val="FF0000"/>
                              </a:solidFill>
                              <a:latin typeface="Cambria Math" panose="02040503050406030204" pitchFamily="18" charset="0"/>
                              <a:cs typeface="Arial" panose="020B0604020202020204" pitchFamily="34" charset="0"/>
                            </a:rPr>
                          </m:ctrlPr>
                        </m:fPr>
                        <m:num>
                          <m:r>
                            <a:rPr lang="en-US" sz="2400" i="1">
                              <a:solidFill>
                                <a:srgbClr val="FF0000"/>
                              </a:solidFill>
                              <a:latin typeface="Cambria Math" panose="02040503050406030204" pitchFamily="18" charset="0"/>
                              <a:cs typeface="Arial" panose="020B0604020202020204" pitchFamily="34" charset="0"/>
                            </a:rPr>
                            <m:t>12</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6</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15</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m:t>
                          </m:r>
                          <m:r>
                            <a:rPr lang="en-US" sz="2400" b="0" i="1" smtClean="0">
                              <a:solidFill>
                                <a:srgbClr val="FF0000"/>
                              </a:solidFill>
                              <a:latin typeface="Cambria Math" panose="02040503050406030204" pitchFamily="18" charset="0"/>
                              <a:cs typeface="Arial" panose="020B0604020202020204" pitchFamily="34" charset="0"/>
                            </a:rPr>
                            <m:t> </m:t>
                          </m:r>
                          <m:r>
                            <a:rPr lang="en-US" sz="2400" i="1">
                              <a:solidFill>
                                <a:srgbClr val="FF0000"/>
                              </a:solidFill>
                              <a:latin typeface="Cambria Math" panose="02040503050406030204" pitchFamily="18" charset="0"/>
                              <a:cs typeface="Arial" panose="020B0604020202020204" pitchFamily="34" charset="0"/>
                            </a:rPr>
                            <m:t>?</m:t>
                          </m:r>
                        </m:num>
                        <m:den>
                          <m:r>
                            <a:rPr lang="en-US" sz="2400" b="0" i="1" smtClean="0">
                              <a:solidFill>
                                <a:srgbClr val="FF0000"/>
                              </a:solidFill>
                              <a:latin typeface="Cambria Math" panose="02040503050406030204" pitchFamily="18" charset="0"/>
                              <a:cs typeface="Arial" panose="020B0604020202020204" pitchFamily="34" charset="0"/>
                            </a:rPr>
                            <m:t>4</m:t>
                          </m:r>
                        </m:den>
                      </m:f>
                      <m:r>
                        <a:rPr lang="en-US" sz="2400" b="0" i="0" smtClean="0">
                          <a:solidFill>
                            <a:srgbClr val="FF0000"/>
                          </a:solidFill>
                          <a:latin typeface="Cambria Math" panose="02040503050406030204" pitchFamily="18" charset="0"/>
                          <a:cs typeface="Arial" panose="020B0604020202020204" pitchFamily="34" charset="0"/>
                        </a:rPr>
                        <m:t> </m:t>
                      </m:r>
                    </m:oMath>
                  </a14:m>
                  <a:r>
                    <a:rPr lang="en-US" sz="2100" dirty="0" smtClean="0">
                      <a:solidFill>
                        <a:srgbClr val="FF0000"/>
                      </a:solidFill>
                    </a:rPr>
                    <a:t>=10</a:t>
                  </a:r>
                  <a:endParaRPr lang="en-US" sz="2100" dirty="0">
                    <a:solidFill>
                      <a:srgbClr val="FF0000"/>
                    </a:solidFill>
                  </a:endParaRPr>
                </a:p>
                <a:p>
                  <a:pPr>
                    <a:spcAft>
                      <a:spcPts val="0"/>
                    </a:spcAft>
                    <a:tabLst>
                      <a:tab pos="2400300" algn="l"/>
                      <a:tab pos="4972050" algn="r"/>
                    </a:tabLst>
                  </a:pPr>
                  <a:r>
                    <a:rPr lang="en-US" sz="2100" dirty="0" smtClean="0">
                      <a:solidFill>
                        <a:srgbClr val="FF0000"/>
                      </a:solidFill>
                    </a:rPr>
                    <a:t>	          33 </a:t>
                  </a:r>
                  <a:r>
                    <a:rPr lang="en-US" sz="2100" dirty="0">
                      <a:solidFill>
                        <a:srgbClr val="FF0000"/>
                      </a:solidFill>
                    </a:rPr>
                    <a:t>+ ? = </a:t>
                  </a:r>
                  <a:r>
                    <a:rPr lang="en-US" sz="2100" dirty="0" smtClean="0">
                      <a:solidFill>
                        <a:srgbClr val="FF0000"/>
                      </a:solidFill>
                    </a:rPr>
                    <a:t>40</a:t>
                  </a:r>
                </a:p>
                <a:p>
                  <a:pPr>
                    <a:spcAft>
                      <a:spcPts val="0"/>
                    </a:spcAft>
                    <a:tabLst>
                      <a:tab pos="2400300" algn="l"/>
                      <a:tab pos="4972050" algn="r"/>
                    </a:tabLst>
                  </a:pPr>
                  <a:r>
                    <a:rPr lang="en-US" sz="2100" dirty="0">
                      <a:solidFill>
                        <a:srgbClr val="FF0000"/>
                      </a:solidFill>
                    </a:rPr>
                    <a:t>	 </a:t>
                  </a:r>
                  <a:r>
                    <a:rPr lang="en-US" sz="2100" dirty="0" smtClean="0">
                      <a:solidFill>
                        <a:srgbClr val="FF0000"/>
                      </a:solidFill>
                    </a:rPr>
                    <a:t>         4</a:t>
                  </a:r>
                  <a:r>
                    <a:rPr lang="en-US" sz="2100" baseline="30000" dirty="0" smtClean="0">
                      <a:solidFill>
                        <a:srgbClr val="FF0000"/>
                      </a:solidFill>
                    </a:rPr>
                    <a:t>th</a:t>
                  </a:r>
                  <a:r>
                    <a:rPr lang="en-US" sz="2100" dirty="0" smtClean="0">
                      <a:solidFill>
                        <a:srgbClr val="FF0000"/>
                      </a:solidFill>
                    </a:rPr>
                    <a:t> card = 6</a:t>
                  </a:r>
                  <a:endParaRPr lang="en-US" sz="2100" dirty="0">
                    <a:solidFill>
                      <a:srgbClr val="FF0000"/>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3563889" y="1666250"/>
                  <a:ext cx="5095139" cy="3532570"/>
                </a:xfrm>
                <a:prstGeom prst="rect">
                  <a:avLst/>
                </a:prstGeom>
                <a:blipFill rotWithShape="0">
                  <a:blip r:embed="rId4"/>
                  <a:stretch>
                    <a:fillRect l="-1474" t="-1036" r="-2088" b="-2591"/>
                  </a:stretch>
                </a:blipFill>
              </p:spPr>
              <p:txBody>
                <a:bodyPr/>
                <a:lstStyle/>
                <a:p>
                  <a:r>
                    <a:rPr lang="en-US">
                      <a:noFill/>
                    </a:rPr>
                    <a:t> </a:t>
                  </a:r>
                </a:p>
              </p:txBody>
            </p:sp>
          </mc:Fallback>
        </mc:AlternateContent>
      </p:grpSp>
      <p:sp>
        <p:nvSpPr>
          <p:cNvPr id="2" name="Rectangle 1"/>
          <p:cNvSpPr/>
          <p:nvPr/>
        </p:nvSpPr>
        <p:spPr>
          <a:xfrm>
            <a:off x="2699792" y="2996952"/>
            <a:ext cx="576064" cy="792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12</a:t>
            </a:r>
            <a:endParaRPr lang="en-US" dirty="0">
              <a:solidFill>
                <a:schemeClr val="tx1"/>
              </a:solidFill>
            </a:endParaRPr>
          </a:p>
        </p:txBody>
      </p:sp>
      <p:sp>
        <p:nvSpPr>
          <p:cNvPr id="11" name="Rectangle 10"/>
          <p:cNvSpPr/>
          <p:nvPr/>
        </p:nvSpPr>
        <p:spPr>
          <a:xfrm>
            <a:off x="3395869" y="2996952"/>
            <a:ext cx="576064" cy="792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6</a:t>
            </a:r>
            <a:endParaRPr lang="en-US" dirty="0">
              <a:solidFill>
                <a:schemeClr val="tx1"/>
              </a:solidFill>
            </a:endParaRPr>
          </a:p>
        </p:txBody>
      </p:sp>
      <p:sp>
        <p:nvSpPr>
          <p:cNvPr id="12" name="Rectangle 11"/>
          <p:cNvSpPr/>
          <p:nvPr/>
        </p:nvSpPr>
        <p:spPr>
          <a:xfrm>
            <a:off x="4091946" y="2996952"/>
            <a:ext cx="576064" cy="792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15</a:t>
            </a:r>
            <a:endParaRPr lang="en-US" dirty="0">
              <a:solidFill>
                <a:schemeClr val="tx1"/>
              </a:solidFill>
            </a:endParaRPr>
          </a:p>
        </p:txBody>
      </p:sp>
      <p:sp>
        <p:nvSpPr>
          <p:cNvPr id="13" name="Rectangle 12"/>
          <p:cNvSpPr/>
          <p:nvPr/>
        </p:nvSpPr>
        <p:spPr>
          <a:xfrm>
            <a:off x="4788024" y="2996952"/>
            <a:ext cx="576064" cy="79208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US" dirty="0">
              <a:solidFill>
                <a:schemeClr val="tx1"/>
              </a:solidFill>
            </a:endParaRPr>
          </a:p>
        </p:txBody>
      </p:sp>
      <p:sp>
        <p:nvSpPr>
          <p:cNvPr id="5" name="Rectangle 4"/>
          <p:cNvSpPr/>
          <p:nvPr/>
        </p:nvSpPr>
        <p:spPr>
          <a:xfrm>
            <a:off x="5652120" y="6125234"/>
            <a:ext cx="3074881" cy="400110"/>
          </a:xfrm>
          <a:prstGeom prst="rect">
            <a:avLst/>
          </a:prstGeom>
        </p:spPr>
        <p:txBody>
          <a:bodyPr wrap="none">
            <a:spAutoFit/>
          </a:bodyPr>
          <a:lstStyle/>
          <a:p>
            <a:r>
              <a:rPr lang="en-US" sz="2000" i="1" dirty="0"/>
              <a:t>June 2013, Q6, </a:t>
            </a:r>
            <a:r>
              <a:rPr lang="en-US" sz="2000" i="1" dirty="0" smtClean="0"/>
              <a:t>1MA0/1H</a:t>
            </a:r>
            <a:endParaRPr lang="en-US" sz="2000" i="1" dirty="0"/>
          </a:p>
        </p:txBody>
      </p:sp>
    </p:spTree>
    <p:extLst>
      <p:ext uri="{BB962C8B-B14F-4D97-AF65-F5344CB8AC3E}">
        <p14:creationId xmlns:p14="http://schemas.microsoft.com/office/powerpoint/2010/main" val="4035622763"/>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sp>
        <p:nvSpPr>
          <p:cNvPr id="3" name="Rectangle 2"/>
          <p:cNvSpPr/>
          <p:nvPr/>
        </p:nvSpPr>
        <p:spPr>
          <a:xfrm>
            <a:off x="251520" y="1196752"/>
            <a:ext cx="8568952" cy="5493812"/>
          </a:xfrm>
          <a:prstGeom prst="rect">
            <a:avLst/>
          </a:prstGeom>
        </p:spPr>
        <p:txBody>
          <a:bodyPr wrap="square">
            <a:spAutoFit/>
          </a:bodyPr>
          <a:lstStyle/>
          <a:p>
            <a:pPr marL="514350" indent="-514350">
              <a:buClr>
                <a:srgbClr val="C00000"/>
              </a:buClr>
              <a:buFont typeface="+mj-lt"/>
              <a:buAutoNum type="arabicPeriod" startAt="14"/>
              <a:tabLst>
                <a:tab pos="1079500" algn="l"/>
                <a:tab pos="2743200" algn="l"/>
              </a:tabLst>
            </a:pPr>
            <a:r>
              <a:rPr lang="en-US" sz="2340" dirty="0"/>
              <a:t>Vinay conducts a survey to find out the types of TV </a:t>
            </a:r>
            <a:r>
              <a:rPr lang="en-US" sz="2340" dirty="0" smtClean="0"/>
              <a:t>programs </a:t>
            </a:r>
            <a:r>
              <a:rPr lang="en-US" sz="2340" dirty="0"/>
              <a:t>people like to </a:t>
            </a:r>
            <a:r>
              <a:rPr lang="en-US" sz="2340" dirty="0" smtClean="0"/>
              <a:t>watch.</a:t>
            </a:r>
            <a:br>
              <a:rPr lang="en-US" sz="2340" dirty="0" smtClean="0"/>
            </a:br>
            <a:r>
              <a:rPr lang="en-US" sz="2340" dirty="0" smtClean="0"/>
              <a:t>He </a:t>
            </a:r>
            <a:r>
              <a:rPr lang="en-US" sz="2340" dirty="0"/>
              <a:t>asks people whether they like to watch sport, drama, news or documentaries. Design a suitable data collection sheet Vinay could use to collect the information.</a:t>
            </a:r>
          </a:p>
          <a:p>
            <a:pPr marL="514350" indent="-514350">
              <a:buClr>
                <a:srgbClr val="C00000"/>
              </a:buClr>
              <a:buFont typeface="+mj-lt"/>
              <a:buAutoNum type="arabicPeriod" startAt="14"/>
              <a:tabLst>
                <a:tab pos="1079500" algn="l"/>
                <a:tab pos="2743200" algn="l"/>
              </a:tabLst>
            </a:pPr>
            <a:r>
              <a:rPr lang="en-US" sz="2340" dirty="0" smtClean="0"/>
              <a:t>The </a:t>
            </a:r>
            <a:r>
              <a:rPr lang="en-US" sz="2340" dirty="0"/>
              <a:t>heights, in </a:t>
            </a:r>
            <a:r>
              <a:rPr lang="en-US" sz="2340" dirty="0" err="1"/>
              <a:t>centimetres</a:t>
            </a:r>
            <a:r>
              <a:rPr lang="en-US" sz="2340" dirty="0"/>
              <a:t>, of a dozen students in Year 10 </a:t>
            </a:r>
            <a:r>
              <a:rPr lang="en-US" sz="2340" dirty="0" smtClean="0"/>
              <a:t>are</a:t>
            </a:r>
            <a:br>
              <a:rPr lang="en-US" sz="2340" dirty="0" smtClean="0"/>
            </a:br>
            <a:r>
              <a:rPr lang="en-US" sz="2340" dirty="0" smtClean="0"/>
              <a:t>162, 154, 174, 165, 175</a:t>
            </a:r>
            <a:r>
              <a:rPr lang="en-US" sz="2340" dirty="0"/>
              <a:t>, 149</a:t>
            </a:r>
            <a:r>
              <a:rPr lang="en-US" sz="2340" dirty="0" smtClean="0"/>
              <a:t>, 160, 167, 171</a:t>
            </a:r>
            <a:r>
              <a:rPr lang="en-US" sz="2340" dirty="0"/>
              <a:t>, 159</a:t>
            </a:r>
            <a:r>
              <a:rPr lang="en-US" sz="2340" dirty="0" smtClean="0"/>
              <a:t>, 170, 163</a:t>
            </a:r>
            <a:endParaRPr lang="en-US" sz="2340" dirty="0"/>
          </a:p>
          <a:p>
            <a:pPr marL="914400" lvl="1" indent="-400050">
              <a:buClr>
                <a:srgbClr val="C00000"/>
              </a:buClr>
              <a:buFont typeface="+mj-lt"/>
              <a:buAutoNum type="alphaLcPeriod"/>
              <a:tabLst>
                <a:tab pos="2743200" algn="l"/>
              </a:tabLst>
            </a:pPr>
            <a:r>
              <a:rPr lang="en-US" sz="2340" dirty="0" smtClean="0"/>
              <a:t>Is </a:t>
            </a:r>
            <a:r>
              <a:rPr lang="en-US" sz="2340" dirty="0"/>
              <a:t>the data discrete or </a:t>
            </a:r>
            <a:r>
              <a:rPr lang="en-US" sz="2340" dirty="0" smtClean="0"/>
              <a:t/>
            </a:r>
            <a:br>
              <a:rPr lang="en-US" sz="2340" dirty="0" smtClean="0"/>
            </a:br>
            <a:r>
              <a:rPr lang="en-US" sz="2340" dirty="0" smtClean="0"/>
              <a:t>continuous</a:t>
            </a:r>
            <a:r>
              <a:rPr lang="en-US" sz="2340" dirty="0"/>
              <a:t>? </a:t>
            </a:r>
            <a:endParaRPr lang="en-US" sz="2340" dirty="0" smtClean="0"/>
          </a:p>
          <a:p>
            <a:pPr marL="914400" lvl="1" indent="-400050">
              <a:buClr>
                <a:srgbClr val="C00000"/>
              </a:buClr>
              <a:buFont typeface="+mj-lt"/>
              <a:buAutoNum type="alphaLcPeriod"/>
              <a:tabLst>
                <a:tab pos="2743200" algn="l"/>
              </a:tabLst>
            </a:pPr>
            <a:r>
              <a:rPr lang="en-US" sz="2340" dirty="0" smtClean="0"/>
              <a:t>Work </a:t>
            </a:r>
            <a:r>
              <a:rPr lang="en-US" sz="2340" dirty="0"/>
              <a:t>out the missing </a:t>
            </a:r>
            <a:r>
              <a:rPr lang="en-US" sz="2340" dirty="0" smtClean="0"/>
              <a:t/>
            </a:r>
            <a:br>
              <a:rPr lang="en-US" sz="2340" dirty="0" smtClean="0"/>
            </a:br>
            <a:r>
              <a:rPr lang="en-US" sz="2340" dirty="0" smtClean="0"/>
              <a:t>numbers</a:t>
            </a:r>
            <a:r>
              <a:rPr lang="en-US" sz="2340" dirty="0"/>
              <a:t>, </a:t>
            </a:r>
            <a:r>
              <a:rPr lang="en-US" sz="2340" dirty="0" smtClean="0"/>
              <a:t>x </a:t>
            </a:r>
            <a:r>
              <a:rPr lang="en-US" sz="2340" dirty="0"/>
              <a:t>and y, in the </a:t>
            </a:r>
            <a:r>
              <a:rPr lang="en-US" sz="2340" dirty="0" smtClean="0"/>
              <a:t/>
            </a:r>
            <a:br>
              <a:rPr lang="en-US" sz="2340" dirty="0" smtClean="0"/>
            </a:br>
            <a:r>
              <a:rPr lang="en-US" sz="2340" dirty="0" smtClean="0"/>
              <a:t>grouped frequency </a:t>
            </a:r>
            <a:r>
              <a:rPr lang="en-US" sz="2340" dirty="0"/>
              <a:t>table.</a:t>
            </a:r>
          </a:p>
          <a:p>
            <a:pPr marL="914400" lvl="1" indent="-400050">
              <a:buClr>
                <a:srgbClr val="C00000"/>
              </a:buClr>
              <a:buFont typeface="+mj-lt"/>
              <a:buAutoNum type="alphaLcPeriod"/>
              <a:tabLst>
                <a:tab pos="2743200" algn="l"/>
              </a:tabLst>
            </a:pPr>
            <a:r>
              <a:rPr lang="en-US" sz="2340" dirty="0" smtClean="0"/>
              <a:t>Draw </a:t>
            </a:r>
            <a:r>
              <a:rPr lang="en-US" sz="2340" dirty="0"/>
              <a:t>a frequency </a:t>
            </a:r>
            <a:r>
              <a:rPr lang="en-US" sz="2340" dirty="0" smtClean="0"/>
              <a:t/>
            </a:r>
            <a:br>
              <a:rPr lang="en-US" sz="2340" dirty="0" smtClean="0"/>
            </a:br>
            <a:r>
              <a:rPr lang="en-US" sz="2340" dirty="0" smtClean="0"/>
              <a:t>diagram</a:t>
            </a:r>
            <a:r>
              <a:rPr lang="en-US" sz="2340" dirty="0"/>
              <a:t>.</a:t>
            </a:r>
            <a:endParaRPr lang="en-US" sz="2340" dirty="0" smtClean="0"/>
          </a:p>
        </p:txBody>
      </p:sp>
      <p:graphicFrame>
        <p:nvGraphicFramePr>
          <p:cNvPr id="6" name="Table 5"/>
          <p:cNvGraphicFramePr>
            <a:graphicFrameLocks noGrp="1"/>
          </p:cNvGraphicFramePr>
          <p:nvPr>
            <p:extLst>
              <p:ext uri="{D42A27DB-BD31-4B8C-83A1-F6EECF244321}">
                <p14:modId xmlns:p14="http://schemas.microsoft.com/office/powerpoint/2010/main" val="1807803406"/>
              </p:ext>
            </p:extLst>
          </p:nvPr>
        </p:nvGraphicFramePr>
        <p:xfrm>
          <a:off x="4716016" y="4247929"/>
          <a:ext cx="4032448" cy="2277415"/>
        </p:xfrm>
        <a:graphic>
          <a:graphicData uri="http://schemas.openxmlformats.org/drawingml/2006/table">
            <a:tbl>
              <a:tblPr firstRow="1" bandRow="1">
                <a:tableStyleId>{5940675A-B579-460E-94D1-54222C63F5DA}</a:tableStyleId>
              </a:tblPr>
              <a:tblGrid>
                <a:gridCol w="2230716"/>
                <a:gridCol w="1801732"/>
              </a:tblGrid>
              <a:tr h="455483">
                <a:tc>
                  <a:txBody>
                    <a:bodyPr/>
                    <a:lstStyle/>
                    <a:p>
                      <a:r>
                        <a:rPr lang="en-US" sz="2100" b="1" dirty="0" smtClean="0">
                          <a:latin typeface="Arial" panose="020B0604020202020204" pitchFamily="34" charset="0"/>
                          <a:cs typeface="Arial" panose="020B0604020202020204" pitchFamily="34" charset="0"/>
                        </a:rPr>
                        <a:t>Height </a:t>
                      </a:r>
                      <a:r>
                        <a:rPr lang="en-US" sz="2100" b="1" i="1" dirty="0" smtClean="0">
                          <a:latin typeface="Arial" panose="020B0604020202020204" pitchFamily="34" charset="0"/>
                          <a:cs typeface="Arial" panose="020B0604020202020204" pitchFamily="34" charset="0"/>
                        </a:rPr>
                        <a:t>h</a:t>
                      </a:r>
                      <a:r>
                        <a:rPr lang="en-US" sz="2100" b="1" i="0" dirty="0" smtClean="0">
                          <a:latin typeface="Arial" panose="020B0604020202020204" pitchFamily="34" charset="0"/>
                          <a:cs typeface="Arial" panose="020B0604020202020204" pitchFamily="34" charset="0"/>
                        </a:rPr>
                        <a:t> (cm)</a:t>
                      </a:r>
                      <a:endParaRPr lang="en-US" sz="21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100" b="1" dirty="0" smtClean="0">
                          <a:latin typeface="Arial" panose="020B0604020202020204" pitchFamily="34" charset="0"/>
                          <a:cs typeface="Arial" panose="020B0604020202020204" pitchFamily="34" charset="0"/>
                        </a:rPr>
                        <a:t>Frequency</a:t>
                      </a:r>
                      <a:endParaRPr lang="en-US" sz="2100" b="1" dirty="0">
                        <a:latin typeface="Arial" panose="020B0604020202020204" pitchFamily="34" charset="0"/>
                        <a:cs typeface="Arial" panose="020B0604020202020204" pitchFamily="34" charset="0"/>
                      </a:endParaRPr>
                    </a:p>
                  </a:txBody>
                  <a:tcPr>
                    <a:solidFill>
                      <a:srgbClr val="B9CDE5"/>
                    </a:solidFill>
                  </a:tcPr>
                </a:tc>
              </a:tr>
              <a:tr h="455483">
                <a:tc>
                  <a:txBody>
                    <a:bodyPr/>
                    <a:lstStyle/>
                    <a:p>
                      <a:pPr algn="ctr"/>
                      <a:r>
                        <a:rPr lang="en-US" sz="2100" b="0" smtClean="0">
                          <a:latin typeface="Arial" panose="020B0604020202020204" pitchFamily="34" charset="0"/>
                          <a:cs typeface="Arial" panose="020B0604020202020204" pitchFamily="34" charset="0"/>
                        </a:rPr>
                        <a:t>140 ≤ </a:t>
                      </a:r>
                      <a:r>
                        <a:rPr lang="en-US" sz="2100" b="0" i="1" smtClean="0">
                          <a:latin typeface="Arial" panose="020B0604020202020204" pitchFamily="34" charset="0"/>
                          <a:cs typeface="Arial" panose="020B0604020202020204" pitchFamily="34" charset="0"/>
                        </a:rPr>
                        <a:t>h</a:t>
                      </a:r>
                      <a:r>
                        <a:rPr lang="en-US" sz="2100" b="0" smtClean="0">
                          <a:latin typeface="Arial" panose="020B0604020202020204" pitchFamily="34" charset="0"/>
                          <a:cs typeface="Arial" panose="020B0604020202020204" pitchFamily="34" charset="0"/>
                        </a:rPr>
                        <a:t> &lt; 150 </a:t>
                      </a:r>
                      <a:endParaRPr lang="en-US" sz="21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100" b="0" dirty="0" smtClean="0">
                          <a:latin typeface="Arial" panose="020B0604020202020204" pitchFamily="34" charset="0"/>
                          <a:cs typeface="Arial" panose="020B0604020202020204" pitchFamily="34" charset="0"/>
                        </a:rPr>
                        <a:t>1</a:t>
                      </a:r>
                      <a:endParaRPr lang="en-US" sz="2100" b="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100" b="0" dirty="0" smtClean="0">
                          <a:latin typeface="Arial" panose="020B0604020202020204" pitchFamily="34" charset="0"/>
                          <a:cs typeface="Arial" panose="020B0604020202020204" pitchFamily="34" charset="0"/>
                        </a:rPr>
                        <a:t>150 ≤ </a:t>
                      </a:r>
                      <a:r>
                        <a:rPr lang="en-US" sz="2100" b="0" i="1" dirty="0" smtClean="0">
                          <a:latin typeface="Arial" panose="020B0604020202020204" pitchFamily="34" charset="0"/>
                          <a:cs typeface="Arial" panose="020B0604020202020204" pitchFamily="34" charset="0"/>
                        </a:rPr>
                        <a:t>h</a:t>
                      </a:r>
                      <a:r>
                        <a:rPr lang="en-US" sz="2100" b="0" dirty="0" smtClean="0">
                          <a:latin typeface="Arial" panose="020B0604020202020204" pitchFamily="34" charset="0"/>
                          <a:cs typeface="Arial" panose="020B0604020202020204" pitchFamily="34" charset="0"/>
                        </a:rPr>
                        <a:t> &lt; 160 </a:t>
                      </a:r>
                      <a:endParaRPr lang="en-US" sz="21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100" b="0" dirty="0" smtClean="0">
                          <a:latin typeface="Arial" panose="020B0604020202020204" pitchFamily="34" charset="0"/>
                          <a:cs typeface="Arial" panose="020B0604020202020204" pitchFamily="34" charset="0"/>
                        </a:rPr>
                        <a:t>2</a:t>
                      </a:r>
                      <a:endParaRPr lang="en-US" sz="2100" b="0"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100" b="0" dirty="0" smtClean="0">
                          <a:latin typeface="Arial" panose="020B0604020202020204" pitchFamily="34" charset="0"/>
                          <a:cs typeface="Arial" panose="020B0604020202020204" pitchFamily="34" charset="0"/>
                        </a:rPr>
                        <a:t>160 ≤ </a:t>
                      </a:r>
                      <a:r>
                        <a:rPr lang="en-US" sz="2100" b="0" i="1" dirty="0" smtClean="0">
                          <a:latin typeface="Arial" panose="020B0604020202020204" pitchFamily="34" charset="0"/>
                          <a:cs typeface="Arial" panose="020B0604020202020204" pitchFamily="34" charset="0"/>
                        </a:rPr>
                        <a:t>h</a:t>
                      </a:r>
                      <a:r>
                        <a:rPr lang="en-US" sz="2100" b="0" dirty="0" smtClean="0">
                          <a:latin typeface="Arial" panose="020B0604020202020204" pitchFamily="34" charset="0"/>
                          <a:cs typeface="Arial" panose="020B0604020202020204" pitchFamily="34" charset="0"/>
                        </a:rPr>
                        <a:t> &lt; 170 </a:t>
                      </a:r>
                      <a:endParaRPr lang="en-US" sz="21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100" b="0" i="1" dirty="0" smtClean="0">
                          <a:latin typeface="Arial" panose="020B0604020202020204" pitchFamily="34" charset="0"/>
                          <a:cs typeface="Arial" panose="020B0604020202020204" pitchFamily="34" charset="0"/>
                        </a:rPr>
                        <a:t>x</a:t>
                      </a:r>
                      <a:endParaRPr lang="en-US" sz="2100" b="0" i="1" dirty="0">
                        <a:latin typeface="Arial" panose="020B0604020202020204" pitchFamily="34" charset="0"/>
                        <a:cs typeface="Arial" panose="020B0604020202020204" pitchFamily="34" charset="0"/>
                      </a:endParaRPr>
                    </a:p>
                  </a:txBody>
                  <a:tcPr>
                    <a:solidFill>
                      <a:schemeClr val="bg1"/>
                    </a:solidFill>
                  </a:tcPr>
                </a:tc>
              </a:tr>
              <a:tr h="455483">
                <a:tc>
                  <a:txBody>
                    <a:bodyPr/>
                    <a:lstStyle/>
                    <a:p>
                      <a:pPr algn="ctr"/>
                      <a:r>
                        <a:rPr lang="en-US" sz="2100" b="0" dirty="0" smtClean="0">
                          <a:latin typeface="Arial" panose="020B0604020202020204" pitchFamily="34" charset="0"/>
                          <a:cs typeface="Arial" panose="020B0604020202020204" pitchFamily="34" charset="0"/>
                        </a:rPr>
                        <a:t>170 ≤ </a:t>
                      </a:r>
                      <a:r>
                        <a:rPr lang="en-US" sz="2100" b="0" i="1" dirty="0" smtClean="0">
                          <a:latin typeface="Arial" panose="020B0604020202020204" pitchFamily="34" charset="0"/>
                          <a:cs typeface="Arial" panose="020B0604020202020204" pitchFamily="34" charset="0"/>
                        </a:rPr>
                        <a:t>h</a:t>
                      </a:r>
                      <a:r>
                        <a:rPr lang="en-US" sz="2100" b="0" dirty="0" smtClean="0">
                          <a:latin typeface="Arial" panose="020B0604020202020204" pitchFamily="34" charset="0"/>
                          <a:cs typeface="Arial" panose="020B0604020202020204" pitchFamily="34" charset="0"/>
                        </a:rPr>
                        <a:t> &lt; 180 </a:t>
                      </a:r>
                      <a:endParaRPr lang="en-US" sz="21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100" b="0" i="1" dirty="0" smtClean="0">
                          <a:latin typeface="Arial" panose="020B0604020202020204" pitchFamily="34" charset="0"/>
                          <a:cs typeface="Arial" panose="020B0604020202020204" pitchFamily="34" charset="0"/>
                        </a:rPr>
                        <a:t>y</a:t>
                      </a:r>
                      <a:endParaRPr lang="en-US" sz="2100" b="0" i="1" dirty="0">
                        <a:latin typeface="Arial" panose="020B0604020202020204" pitchFamily="34" charset="0"/>
                        <a:cs typeface="Arial" panose="020B0604020202020204" pitchFamily="34" charset="0"/>
                      </a:endParaRPr>
                    </a:p>
                  </a:txBody>
                  <a:tcPr>
                    <a:solidFill>
                      <a:schemeClr val="bg1"/>
                    </a:solidFill>
                  </a:tcPr>
                </a:tc>
              </a:tr>
            </a:tbl>
          </a:graphicData>
        </a:graphic>
      </p:graphicFrame>
    </p:spTree>
    <p:extLst>
      <p:ext uri="{BB962C8B-B14F-4D97-AF65-F5344CB8AC3E}">
        <p14:creationId xmlns:p14="http://schemas.microsoft.com/office/powerpoint/2010/main" val="197114128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a:buClr>
                <a:srgbClr val="C00000"/>
              </a:buClr>
              <a:tabLst>
                <a:tab pos="1079500" algn="l"/>
                <a:tab pos="2743200" algn="l"/>
              </a:tabLst>
            </a:pPr>
            <a:r>
              <a:rPr lang="en-US" sz="2800" b="1" dirty="0">
                <a:solidFill>
                  <a:srgbClr val="FF0000"/>
                </a:solidFill>
              </a:rPr>
              <a:t>* Challenge</a:t>
            </a:r>
          </a:p>
          <a:p>
            <a:pPr marL="628650" indent="-628650">
              <a:buClr>
                <a:srgbClr val="C00000"/>
              </a:buClr>
              <a:buFont typeface="+mj-lt"/>
              <a:buAutoNum type="arabicPeriod" startAt="16"/>
              <a:tabLst>
                <a:tab pos="1079500" algn="l"/>
                <a:tab pos="2743200" algn="l"/>
              </a:tabLst>
            </a:pPr>
            <a:r>
              <a:rPr lang="en-US" sz="2800" dirty="0" smtClean="0"/>
              <a:t>Find </a:t>
            </a:r>
            <a:r>
              <a:rPr lang="en-US" sz="2800" dirty="0"/>
              <a:t>a set of five positive whole numbers with</a:t>
            </a:r>
          </a:p>
          <a:p>
            <a:pPr marL="1143000" lvl="1" indent="-514350">
              <a:buClr>
                <a:srgbClr val="C00000"/>
              </a:buClr>
              <a:buFont typeface="Wingdings" panose="05000000000000000000" pitchFamily="2" charset="2"/>
              <a:buChar char="§"/>
              <a:tabLst>
                <a:tab pos="2743200" algn="l"/>
              </a:tabLst>
            </a:pPr>
            <a:r>
              <a:rPr lang="en-US" sz="2800" dirty="0" smtClean="0"/>
              <a:t>range </a:t>
            </a:r>
            <a:r>
              <a:rPr lang="en-US" sz="2800" dirty="0"/>
              <a:t>10</a:t>
            </a:r>
          </a:p>
          <a:p>
            <a:pPr marL="1143000" lvl="1" indent="-514350">
              <a:buClr>
                <a:srgbClr val="C00000"/>
              </a:buClr>
              <a:buFont typeface="Wingdings" panose="05000000000000000000" pitchFamily="2" charset="2"/>
              <a:buChar char="§"/>
              <a:tabLst>
                <a:tab pos="2743200" algn="l"/>
              </a:tabLst>
            </a:pPr>
            <a:r>
              <a:rPr lang="en-US" sz="2800" dirty="0" smtClean="0"/>
              <a:t>mode </a:t>
            </a:r>
            <a:r>
              <a:rPr lang="en-US" sz="2800" dirty="0"/>
              <a:t>4</a:t>
            </a:r>
          </a:p>
          <a:p>
            <a:pPr marL="1143000" lvl="1" indent="-514350">
              <a:buClr>
                <a:srgbClr val="C00000"/>
              </a:buClr>
              <a:buFont typeface="Wingdings" panose="05000000000000000000" pitchFamily="2" charset="2"/>
              <a:buChar char="§"/>
              <a:tabLst>
                <a:tab pos="2743200" algn="l"/>
              </a:tabLst>
            </a:pPr>
            <a:r>
              <a:rPr lang="en-US" sz="2800" dirty="0" smtClean="0"/>
              <a:t>median </a:t>
            </a:r>
            <a:r>
              <a:rPr lang="en-US" sz="2800" dirty="0"/>
              <a:t>6</a:t>
            </a:r>
          </a:p>
          <a:p>
            <a:pPr marL="1143000" lvl="1" indent="-514350">
              <a:buClr>
                <a:srgbClr val="C00000"/>
              </a:buClr>
              <a:buFont typeface="Wingdings" panose="05000000000000000000" pitchFamily="2" charset="2"/>
              <a:buChar char="§"/>
              <a:tabLst>
                <a:tab pos="2743200" algn="l"/>
              </a:tabLst>
            </a:pPr>
            <a:r>
              <a:rPr lang="en-US" sz="2800" dirty="0" smtClean="0"/>
              <a:t>mean 7.</a:t>
            </a:r>
          </a:p>
          <a:p>
            <a:pPr marL="628650" lvl="1">
              <a:buClr>
                <a:srgbClr val="C00000"/>
              </a:buClr>
              <a:tabLst>
                <a:tab pos="2743200" algn="l"/>
              </a:tabLst>
            </a:pPr>
            <a:r>
              <a:rPr lang="en-US" sz="2800" dirty="0" smtClean="0"/>
              <a:t>Is </a:t>
            </a:r>
            <a:r>
              <a:rPr lang="en-US" sz="2800" dirty="0"/>
              <a:t>there more than one possible set? Repeat for a set of six numbers. Find as many possible answers as you can.</a:t>
            </a:r>
            <a:endParaRPr lang="en-US" sz="2800" dirty="0" smtClean="0"/>
          </a:p>
        </p:txBody>
      </p:sp>
    </p:spTree>
    <p:extLst>
      <p:ext uri="{BB962C8B-B14F-4D97-AF65-F5344CB8AC3E}">
        <p14:creationId xmlns:p14="http://schemas.microsoft.com/office/powerpoint/2010/main" val="231414604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3.1 – Statistical Diagrams 1</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63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238690"/>
              </p:ext>
            </p:extLst>
          </p:nvPr>
        </p:nvGraphicFramePr>
        <p:xfrm>
          <a:off x="323528" y="1268760"/>
          <a:ext cx="8496944" cy="4464496"/>
        </p:xfrm>
        <a:graphic>
          <a:graphicData uri="http://schemas.openxmlformats.org/drawingml/2006/table">
            <a:tbl>
              <a:tblPr firstRow="1" bandRow="1">
                <a:effectLst/>
                <a:tableStyleId>{5940675A-B579-460E-94D1-54222C63F5DA}</a:tableStyleId>
              </a:tblPr>
              <a:tblGrid>
                <a:gridCol w="2124236"/>
                <a:gridCol w="2484276"/>
                <a:gridCol w="3168352"/>
                <a:gridCol w="720080"/>
              </a:tblGrid>
              <a:tr h="543572">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475296">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Construct and use back-to-back stem and leaf diagrams. </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Construct and use frequency polygons and pie charts.</a:t>
                      </a:r>
                      <a:endParaRPr lang="en-US" sz="30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3000" dirty="0" smtClean="0">
                          <a:latin typeface="Arial" panose="020B0604020202020204" pitchFamily="34" charset="0"/>
                          <a:cs typeface="Arial" panose="020B0604020202020204" pitchFamily="34" charset="0"/>
                        </a:rPr>
                        <a:t>Diagrams provide a quick way of comparing the salaries of men and women.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449263">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68124">
                <a:tc gridSpan="4">
                  <a:txBody>
                    <a:bodyPr/>
                    <a:lstStyle/>
                    <a:p>
                      <a:r>
                        <a:rPr lang="en-US" sz="2800" dirty="0" smtClean="0">
                          <a:latin typeface="Arial" panose="020B0604020202020204" pitchFamily="34" charset="0"/>
                          <a:cs typeface="Arial" panose="020B0604020202020204" pitchFamily="34" charset="0"/>
                        </a:rPr>
                        <a:t>What are the mode, median and range of 2, 2, 4, 7?</a:t>
                      </a:r>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sp>
        <p:nvSpPr>
          <p:cNvPr id="5" name="Rectangle 4"/>
          <p:cNvSpPr/>
          <p:nvPr/>
        </p:nvSpPr>
        <p:spPr>
          <a:xfrm flipH="1">
            <a:off x="239283" y="6120298"/>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3.1</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220810"/>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64</a:t>
            </a:r>
            <a:endParaRPr lang="en-GB" sz="1400" b="1" dirty="0">
              <a:latin typeface="Calibri" panose="020F0502020204030204" pitchFamily="34" charset="0"/>
            </a:endParaRPr>
          </a:p>
        </p:txBody>
      </p:sp>
      <p:sp>
        <p:nvSpPr>
          <p:cNvPr id="3" name="Rectangle 2"/>
          <p:cNvSpPr/>
          <p:nvPr/>
        </p:nvSpPr>
        <p:spPr>
          <a:xfrm>
            <a:off x="251519" y="1196752"/>
            <a:ext cx="4963499" cy="3970318"/>
          </a:xfrm>
          <a:prstGeom prst="rect">
            <a:avLst/>
          </a:prstGeom>
        </p:spPr>
        <p:txBody>
          <a:bodyPr wrap="square">
            <a:spAutoFit/>
          </a:bodyPr>
          <a:lstStyle/>
          <a:p>
            <a:pPr>
              <a:buClr>
                <a:srgbClr val="C00000"/>
              </a:buClr>
              <a:tabLst>
                <a:tab pos="1079500" algn="l"/>
                <a:tab pos="2743200" algn="l"/>
              </a:tabLst>
            </a:pPr>
            <a:r>
              <a:rPr lang="en-US" sz="2200" b="1" dirty="0">
                <a:solidFill>
                  <a:srgbClr val="FF0000"/>
                </a:solidFill>
              </a:rPr>
              <a:t>* Challenge</a:t>
            </a:r>
          </a:p>
          <a:p>
            <a:pPr marL="400050" indent="-400050">
              <a:buClr>
                <a:srgbClr val="C00000"/>
              </a:buClr>
              <a:buFont typeface="+mj-lt"/>
              <a:buAutoNum type="arabicPeriod"/>
              <a:tabLst>
                <a:tab pos="1079500" algn="l"/>
                <a:tab pos="2743200" algn="l"/>
              </a:tabLst>
            </a:pPr>
            <a:r>
              <a:rPr lang="en-US" sz="2200" dirty="0"/>
              <a:t>The table shows the median and range of scores obtained by Sophie and Celia after playing many rounds of golf.</a:t>
            </a:r>
            <a:br>
              <a:rPr lang="en-US" sz="2200" dirty="0"/>
            </a:br>
            <a:r>
              <a:rPr lang="en-US" sz="3200" dirty="0"/>
              <a:t/>
            </a:r>
            <a:br>
              <a:rPr lang="en-US" sz="3200" dirty="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Write </a:t>
            </a:r>
            <a:r>
              <a:rPr lang="en-US" sz="2200" dirty="0"/>
              <a:t>two sentences comparing the performances of Sophie and Celia.</a:t>
            </a:r>
            <a:endParaRPr lang="en-US" sz="2200" dirty="0" smtClean="0"/>
          </a:p>
        </p:txBody>
      </p:sp>
      <p:sp>
        <p:nvSpPr>
          <p:cNvPr id="5" name="Rectangle 4"/>
          <p:cNvSpPr/>
          <p:nvPr/>
        </p:nvSpPr>
        <p:spPr>
          <a:xfrm flipH="1">
            <a:off x="264140" y="5334307"/>
            <a:ext cx="5243963" cy="120032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Q1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Compare the median scores and range of scores. In golf a lower score is better.</a:t>
            </a:r>
          </a:p>
        </p:txBody>
      </p:sp>
      <p:graphicFrame>
        <p:nvGraphicFramePr>
          <p:cNvPr id="2" name="Table 1"/>
          <p:cNvGraphicFramePr>
            <a:graphicFrameLocks noGrp="1"/>
          </p:cNvGraphicFramePr>
          <p:nvPr>
            <p:extLst>
              <p:ext uri="{D42A27DB-BD31-4B8C-83A1-F6EECF244321}">
                <p14:modId xmlns:p14="http://schemas.microsoft.com/office/powerpoint/2010/main" val="1430429914"/>
              </p:ext>
            </p:extLst>
          </p:nvPr>
        </p:nvGraphicFramePr>
        <p:xfrm>
          <a:off x="282403" y="2967216"/>
          <a:ext cx="4577631" cy="1325880"/>
        </p:xfrm>
        <a:graphic>
          <a:graphicData uri="http://schemas.openxmlformats.org/drawingml/2006/table">
            <a:tbl>
              <a:tblPr firstRow="1" bandRow="1">
                <a:tableStyleId>{5940675A-B579-460E-94D1-54222C63F5DA}</a:tableStyleId>
              </a:tblPr>
              <a:tblGrid>
                <a:gridCol w="1525877"/>
                <a:gridCol w="1525877"/>
                <a:gridCol w="1525877"/>
              </a:tblGrid>
              <a:tr h="394730">
                <a:tc>
                  <a:txBody>
                    <a:bodyPr/>
                    <a:lstStyle/>
                    <a:p>
                      <a:endParaRPr lang="en-US" sz="23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b="1" dirty="0" smtClean="0">
                          <a:latin typeface="Arial" panose="020B0604020202020204" pitchFamily="34" charset="0"/>
                          <a:cs typeface="Arial" panose="020B0604020202020204" pitchFamily="34" charset="0"/>
                        </a:rPr>
                        <a:t>Median</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b="1" dirty="0" smtClean="0">
                          <a:latin typeface="Arial" panose="020B0604020202020204" pitchFamily="34" charset="0"/>
                          <a:cs typeface="Arial" panose="020B0604020202020204" pitchFamily="34" charset="0"/>
                        </a:rPr>
                        <a:t>Range</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94730">
                <a:tc>
                  <a:txBody>
                    <a:bodyPr/>
                    <a:lstStyle/>
                    <a:p>
                      <a:r>
                        <a:rPr lang="en-US" sz="2300" b="1" dirty="0" smtClean="0">
                          <a:latin typeface="Arial" panose="020B0604020202020204" pitchFamily="34" charset="0"/>
                          <a:cs typeface="Arial" panose="020B0604020202020204" pitchFamily="34" charset="0"/>
                        </a:rPr>
                        <a:t>Sophie</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71</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13</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300" b="1" dirty="0" smtClean="0">
                          <a:latin typeface="Arial" panose="020B0604020202020204" pitchFamily="34" charset="0"/>
                          <a:cs typeface="Arial" panose="020B0604020202020204" pitchFamily="34" charset="0"/>
                        </a:rPr>
                        <a:t>Celia</a:t>
                      </a:r>
                      <a:endParaRPr lang="en-US" sz="23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93</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Arial" panose="020B0604020202020204" pitchFamily="34" charset="0"/>
                          <a:cs typeface="Arial" panose="020B0604020202020204" pitchFamily="34" charset="0"/>
                        </a:rPr>
                        <a:t>25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7" name="Flowchart: Delay 6"/>
          <p:cNvSpPr/>
          <p:nvPr/>
        </p:nvSpPr>
        <p:spPr>
          <a:xfrm flipH="1">
            <a:off x="5215019" y="1245535"/>
            <a:ext cx="365093" cy="3983665"/>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3646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64</a:t>
            </a:r>
            <a:endParaRPr lang="en-GB" sz="1400" b="1" dirty="0">
              <a:latin typeface="Calibri" panose="020F0502020204030204" pitchFamily="34" charset="0"/>
            </a:endParaRPr>
          </a:p>
        </p:txBody>
      </p:sp>
      <p:sp>
        <p:nvSpPr>
          <p:cNvPr id="3" name="Rectangle 2"/>
          <p:cNvSpPr/>
          <p:nvPr/>
        </p:nvSpPr>
        <p:spPr>
          <a:xfrm>
            <a:off x="251519" y="1196752"/>
            <a:ext cx="8568953" cy="3416320"/>
          </a:xfrm>
          <a:prstGeom prst="rect">
            <a:avLst/>
          </a:prstGeom>
        </p:spPr>
        <p:txBody>
          <a:bodyPr wrap="square">
            <a:spAutoFit/>
          </a:bodyPr>
          <a:lstStyle/>
          <a:p>
            <a:pPr marL="457200" indent="-457200">
              <a:buClr>
                <a:srgbClr val="C00000"/>
              </a:buClr>
              <a:buFont typeface="+mj-lt"/>
              <a:buAutoNum type="arabicPeriod" startAt="2"/>
              <a:tabLst>
                <a:tab pos="1079500" algn="l"/>
                <a:tab pos="2743200" algn="l"/>
              </a:tabLst>
            </a:pPr>
            <a:r>
              <a:rPr lang="en-US" sz="2400" b="1" dirty="0" smtClean="0">
                <a:solidFill>
                  <a:srgbClr val="FF0000"/>
                </a:solidFill>
              </a:rPr>
              <a:t>Real </a:t>
            </a:r>
            <a:r>
              <a:rPr lang="en-US" sz="2400" b="1" dirty="0">
                <a:solidFill>
                  <a:srgbClr val="FF0000"/>
                </a:solidFill>
              </a:rPr>
              <a:t>/ Communication </a:t>
            </a:r>
            <a:r>
              <a:rPr lang="en-US" sz="2400" dirty="0"/>
              <a:t>The pie charts show the ages of people attending an open air theatre and a music </a:t>
            </a:r>
            <a:r>
              <a:rPr lang="en-US" sz="2400" dirty="0" smtClean="0"/>
              <a:t>festival.</a:t>
            </a:r>
            <a:br>
              <a:rPr lang="en-US" sz="2400" dirty="0" smtClean="0"/>
            </a:br>
            <a:r>
              <a:rPr lang="en-US" sz="2400" dirty="0" smtClean="0"/>
              <a:t>1500 </a:t>
            </a:r>
            <a:r>
              <a:rPr lang="en-US" sz="2400" dirty="0"/>
              <a:t>attended the theatre and 20000 attended the festival</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36787" y="2996952"/>
            <a:ext cx="3783685" cy="2374078"/>
          </a:xfrm>
          <a:prstGeom prst="rect">
            <a:avLst/>
          </a:prstGeom>
        </p:spPr>
      </p:pic>
      <p:sp>
        <p:nvSpPr>
          <p:cNvPr id="6" name="Rectangle 5"/>
          <p:cNvSpPr/>
          <p:nvPr/>
        </p:nvSpPr>
        <p:spPr>
          <a:xfrm>
            <a:off x="251520" y="2370360"/>
            <a:ext cx="4768898" cy="3785652"/>
          </a:xfrm>
          <a:prstGeom prst="rect">
            <a:avLst/>
          </a:prstGeom>
        </p:spPr>
        <p:txBody>
          <a:bodyPr wrap="square">
            <a:spAutoFit/>
          </a:bodyPr>
          <a:lstStyle/>
          <a:p>
            <a:pPr marL="914400" lvl="1" indent="-457200">
              <a:buClr>
                <a:srgbClr val="C00000"/>
              </a:buClr>
              <a:buFont typeface="+mj-lt"/>
              <a:buAutoNum type="alphaLcPeriod"/>
              <a:tabLst>
                <a:tab pos="1079500" algn="l"/>
                <a:tab pos="2743200" algn="l"/>
              </a:tabLst>
            </a:pPr>
            <a:r>
              <a:rPr lang="en-US" sz="2400" dirty="0"/>
              <a:t>How many people under 20 attended the theatre? </a:t>
            </a:r>
          </a:p>
          <a:p>
            <a:pPr marL="914400" lvl="1" indent="-457200">
              <a:buClr>
                <a:srgbClr val="C00000"/>
              </a:buClr>
              <a:buFont typeface="+mj-lt"/>
              <a:buAutoNum type="alphaLcPeriod"/>
              <a:tabLst>
                <a:tab pos="1079500" algn="l"/>
                <a:tab pos="2743200" algn="l"/>
              </a:tabLst>
            </a:pPr>
            <a:r>
              <a:rPr lang="en-US" sz="2400" dirty="0"/>
              <a:t>Which pie chart has the larger sector for over-60s? </a:t>
            </a:r>
          </a:p>
          <a:p>
            <a:pPr marL="914400" lvl="1" indent="-457200">
              <a:buClr>
                <a:srgbClr val="C00000"/>
              </a:buClr>
              <a:buFont typeface="+mj-lt"/>
              <a:buAutoNum type="alphaLcPeriod"/>
              <a:tabLst>
                <a:tab pos="1079500" algn="l"/>
                <a:tab pos="2743200" algn="l"/>
              </a:tabLst>
            </a:pPr>
            <a:r>
              <a:rPr lang="en-US" sz="2400" dirty="0"/>
              <a:t>Show that there are more over-60s at the festival than at the theatre.</a:t>
            </a:r>
          </a:p>
          <a:p>
            <a:pPr lvl="1">
              <a:buClr>
                <a:srgbClr val="C00000"/>
              </a:buClr>
              <a:tabLst>
                <a:tab pos="1079500" algn="l"/>
                <a:tab pos="2743200" algn="l"/>
              </a:tabLst>
            </a:pPr>
            <a:r>
              <a:rPr lang="en-US" sz="2400" b="1" dirty="0">
                <a:solidFill>
                  <a:srgbClr val="FF0000"/>
                </a:solidFill>
              </a:rPr>
              <a:t>Discussion</a:t>
            </a:r>
            <a:r>
              <a:rPr lang="en-US" sz="2400" dirty="0">
                <a:solidFill>
                  <a:srgbClr val="FF0000"/>
                </a:solidFill>
              </a:rPr>
              <a:t> </a:t>
            </a:r>
            <a:r>
              <a:rPr lang="en-US" sz="2400" dirty="0"/>
              <a:t>Does a larger sector always represent a larger number?</a:t>
            </a:r>
          </a:p>
        </p:txBody>
      </p:sp>
      <p:sp>
        <p:nvSpPr>
          <p:cNvPr id="10" name="Rectangle 9"/>
          <p:cNvSpPr/>
          <p:nvPr/>
        </p:nvSpPr>
        <p:spPr>
          <a:xfrm flipH="1">
            <a:off x="5020418" y="5694347"/>
            <a:ext cx="3783685"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What fraction is the over-60 sector?</a:t>
            </a:r>
            <a:endParaRPr lang="en-US" sz="2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832" y="2348880"/>
            <a:ext cx="548640" cy="548640"/>
          </a:xfrm>
          <a:prstGeom prst="rect">
            <a:avLst/>
          </a:prstGeom>
        </p:spPr>
      </p:pic>
    </p:spTree>
    <p:extLst>
      <p:ext uri="{BB962C8B-B14F-4D97-AF65-F5344CB8AC3E}">
        <p14:creationId xmlns:p14="http://schemas.microsoft.com/office/powerpoint/2010/main" val="32426138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693866"/>
          </a:xfrm>
          <a:prstGeom prst="rect">
            <a:avLst/>
          </a:prstGeom>
        </p:spPr>
        <p:txBody>
          <a:bodyPr wrap="square" numCol="1" spcCol="182880">
            <a:spAutoFit/>
          </a:bodyPr>
          <a:lstStyle/>
          <a:p>
            <a:pPr>
              <a:buClr>
                <a:srgbClr val="0070C0"/>
              </a:buClr>
              <a:tabLst>
                <a:tab pos="749300" algn="l"/>
                <a:tab pos="8521700" algn="r"/>
              </a:tabLst>
            </a:pPr>
            <a:r>
              <a:rPr lang="en-US" sz="2550" b="1" dirty="0" smtClean="0">
                <a:solidFill>
                  <a:srgbClr val="C00000"/>
                </a:solidFill>
                <a:latin typeface="Arial" panose="020B0604020202020204" pitchFamily="34" charset="0"/>
                <a:cs typeface="Arial" panose="020B0604020202020204" pitchFamily="34" charset="0"/>
              </a:rPr>
              <a:t>3	</a:t>
            </a:r>
            <a:r>
              <a:rPr lang="en-US" sz="2550" b="1" dirty="0">
                <a:solidFill>
                  <a:srgbClr val="C00000"/>
                </a:solidFill>
                <a:latin typeface="Arial" panose="020B0604020202020204" pitchFamily="34" charset="0"/>
                <a:cs typeface="Arial" panose="020B0604020202020204" pitchFamily="34" charset="0"/>
              </a:rPr>
              <a:t>Interpreting and representing data</a:t>
            </a:r>
            <a:r>
              <a:rPr lang="en-US" sz="2550" b="1" dirty="0" smtClean="0">
                <a:solidFill>
                  <a:srgbClr val="C00000"/>
                </a:solidFill>
                <a:latin typeface="Arial" panose="020B0604020202020204" pitchFamily="34" charset="0"/>
                <a:cs typeface="Arial" panose="020B0604020202020204" pitchFamily="34" charset="0"/>
              </a:rPr>
              <a:t>	61</a:t>
            </a:r>
            <a:endParaRPr lang="en-US" sz="2550" b="1" dirty="0">
              <a:solidFill>
                <a:srgbClr val="C00000"/>
              </a:solidFill>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	</a:t>
            </a:r>
            <a:r>
              <a:rPr lang="en-US" sz="2550" dirty="0">
                <a:latin typeface="Arial" panose="020B0604020202020204" pitchFamily="34" charset="0"/>
                <a:cs typeface="Arial" panose="020B0604020202020204" pitchFamily="34" charset="0"/>
              </a:rPr>
              <a:t>Prior knowledge check</a:t>
            </a:r>
            <a:r>
              <a:rPr lang="en-US" sz="2550" dirty="0" smtClean="0">
                <a:latin typeface="Arial" panose="020B0604020202020204" pitchFamily="34" charset="0"/>
                <a:cs typeface="Arial" panose="020B0604020202020204" pitchFamily="34" charset="0"/>
              </a:rPr>
              <a:t>	30</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3.1	</a:t>
            </a:r>
            <a:r>
              <a:rPr lang="en-US" sz="2550" dirty="0">
                <a:latin typeface="Arial" panose="020B0604020202020204" pitchFamily="34" charset="0"/>
                <a:cs typeface="Arial" panose="020B0604020202020204" pitchFamily="34" charset="0"/>
              </a:rPr>
              <a:t>Statistical diagrams 1</a:t>
            </a: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3.2	Time series	67</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3.3	Scatter graphs	70</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3.4	Line </a:t>
            </a:r>
            <a:r>
              <a:rPr lang="en-US" sz="2550" dirty="0">
                <a:latin typeface="Arial" panose="020B0604020202020204" pitchFamily="34" charset="0"/>
                <a:cs typeface="Arial" panose="020B0604020202020204" pitchFamily="34" charset="0"/>
              </a:rPr>
              <a:t>of best </a:t>
            </a:r>
            <a:r>
              <a:rPr lang="en-US" sz="2550" dirty="0" smtClean="0">
                <a:latin typeface="Arial" panose="020B0604020202020204" pitchFamily="34" charset="0"/>
                <a:cs typeface="Arial" panose="020B0604020202020204" pitchFamily="34" charset="0"/>
              </a:rPr>
              <a:t>fit	72</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3.5	Averages </a:t>
            </a:r>
            <a:r>
              <a:rPr lang="en-US" sz="2550" dirty="0">
                <a:latin typeface="Arial" panose="020B0604020202020204" pitchFamily="34" charset="0"/>
                <a:cs typeface="Arial" panose="020B0604020202020204" pitchFamily="34" charset="0"/>
              </a:rPr>
              <a:t>and </a:t>
            </a:r>
            <a:r>
              <a:rPr lang="en-US" sz="2550" dirty="0" smtClean="0">
                <a:latin typeface="Arial" panose="020B0604020202020204" pitchFamily="34" charset="0"/>
                <a:cs typeface="Arial" panose="020B0604020202020204" pitchFamily="34" charset="0"/>
              </a:rPr>
              <a:t>range	75</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3.6	Statistical </a:t>
            </a:r>
            <a:r>
              <a:rPr lang="en-US" sz="2550" dirty="0">
                <a:latin typeface="Arial" panose="020B0604020202020204" pitchFamily="34" charset="0"/>
                <a:cs typeface="Arial" panose="020B0604020202020204" pitchFamily="34" charset="0"/>
              </a:rPr>
              <a:t>diagrams </a:t>
            </a:r>
            <a:r>
              <a:rPr lang="en-US" sz="2550" dirty="0" smtClean="0">
                <a:latin typeface="Arial" panose="020B0604020202020204" pitchFamily="34" charset="0"/>
                <a:cs typeface="Arial" panose="020B0604020202020204" pitchFamily="34" charset="0"/>
              </a:rPr>
              <a:t>2	78</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	Problem-solving</a:t>
            </a:r>
            <a:r>
              <a:rPr lang="en-US" sz="2550" dirty="0">
                <a:latin typeface="Arial" panose="020B0604020202020204" pitchFamily="34" charset="0"/>
                <a:cs typeface="Arial" panose="020B0604020202020204" pitchFamily="34" charset="0"/>
              </a:rPr>
              <a:t>: Pollution particulates</a:t>
            </a:r>
            <a:r>
              <a:rPr lang="en-US" sz="2550" dirty="0" smtClean="0">
                <a:latin typeface="Arial" panose="020B0604020202020204" pitchFamily="34" charset="0"/>
                <a:cs typeface="Arial" panose="020B0604020202020204" pitchFamily="34" charset="0"/>
              </a:rPr>
              <a:t>	81</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	Checkup	82</a:t>
            </a:r>
            <a:endParaRPr lang="en-US" sz="2550" dirty="0">
              <a:latin typeface="Arial" panose="020B0604020202020204" pitchFamily="34" charset="0"/>
              <a:cs typeface="Arial" panose="020B0604020202020204" pitchFamily="34" charset="0"/>
            </a:endParaRPr>
          </a:p>
          <a:p>
            <a:pPr>
              <a:buClr>
                <a:srgbClr val="0070C0"/>
              </a:buClr>
              <a:tabLst>
                <a:tab pos="749300" algn="l"/>
                <a:tab pos="8521700" algn="r"/>
              </a:tabLst>
            </a:pPr>
            <a:r>
              <a:rPr lang="en-US" sz="2550" dirty="0" smtClean="0">
                <a:latin typeface="Arial" panose="020B0604020202020204" pitchFamily="34" charset="0"/>
                <a:cs typeface="Arial" panose="020B0604020202020204" pitchFamily="34" charset="0"/>
              </a:rPr>
              <a:t>	Strengthen	84</a:t>
            </a:r>
          </a:p>
          <a:p>
            <a:pPr>
              <a:buClr>
                <a:srgbClr val="0070C0"/>
              </a:buClr>
              <a:tabLst>
                <a:tab pos="749300" algn="l"/>
                <a:tab pos="8521700" algn="r"/>
              </a:tabLst>
            </a:pPr>
            <a:r>
              <a:rPr lang="en-US" sz="2550" dirty="0">
                <a:latin typeface="Arial" panose="020B0604020202020204" pitchFamily="34" charset="0"/>
                <a:cs typeface="Arial" panose="020B0604020202020204" pitchFamily="34" charset="0"/>
              </a:rPr>
              <a:t>	</a:t>
            </a:r>
            <a:r>
              <a:rPr lang="en-US" sz="2550" dirty="0" smtClean="0">
                <a:latin typeface="Arial" panose="020B0604020202020204" pitchFamily="34" charset="0"/>
                <a:cs typeface="Arial" panose="020B0604020202020204" pitchFamily="34" charset="0"/>
              </a:rPr>
              <a:t>Extend	89</a:t>
            </a:r>
          </a:p>
          <a:p>
            <a:pPr>
              <a:buClr>
                <a:srgbClr val="0070C0"/>
              </a:buClr>
              <a:tabLst>
                <a:tab pos="749300" algn="l"/>
                <a:tab pos="8521700" algn="r"/>
              </a:tabLst>
            </a:pPr>
            <a:r>
              <a:rPr lang="en-US" sz="2550" dirty="0">
                <a:latin typeface="Arial" panose="020B0604020202020204" pitchFamily="34" charset="0"/>
                <a:cs typeface="Arial" panose="020B0604020202020204" pitchFamily="34" charset="0"/>
              </a:rPr>
              <a:t>	</a:t>
            </a:r>
            <a:r>
              <a:rPr lang="en-US" sz="2550" dirty="0" smtClean="0">
                <a:latin typeface="Arial" panose="020B0604020202020204" pitchFamily="34" charset="0"/>
                <a:cs typeface="Arial" panose="020B0604020202020204" pitchFamily="34" charset="0"/>
              </a:rPr>
              <a:t>Knowledge check	94</a:t>
            </a:r>
          </a:p>
          <a:p>
            <a:pPr>
              <a:buClr>
                <a:srgbClr val="0070C0"/>
              </a:buClr>
              <a:tabLst>
                <a:tab pos="749300" algn="l"/>
                <a:tab pos="8521700" algn="r"/>
              </a:tabLst>
            </a:pPr>
            <a:r>
              <a:rPr lang="en-US" sz="2550" dirty="0">
                <a:latin typeface="Arial" panose="020B0604020202020204" pitchFamily="34" charset="0"/>
                <a:cs typeface="Arial" panose="020B0604020202020204" pitchFamily="34" charset="0"/>
              </a:rPr>
              <a:t>	</a:t>
            </a:r>
            <a:r>
              <a:rPr lang="en-US" sz="2550" dirty="0" smtClean="0">
                <a:latin typeface="Arial" panose="020B0604020202020204" pitchFamily="34" charset="0"/>
                <a:cs typeface="Arial" panose="020B0604020202020204" pitchFamily="34" charset="0"/>
              </a:rPr>
              <a:t>Unit Test	94</a:t>
            </a:r>
            <a:endParaRPr lang="en-US" sz="255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64</a:t>
            </a:r>
            <a:endParaRPr lang="en-GB" sz="1400" b="1" dirty="0">
              <a:latin typeface="Calibri" panose="020F0502020204030204" pitchFamily="34" charset="0"/>
            </a:endParaRPr>
          </a:p>
        </p:txBody>
      </p:sp>
      <p:sp>
        <p:nvSpPr>
          <p:cNvPr id="3" name="Rectangle 2"/>
          <p:cNvSpPr/>
          <p:nvPr/>
        </p:nvSpPr>
        <p:spPr>
          <a:xfrm>
            <a:off x="251519" y="1196752"/>
            <a:ext cx="8568953" cy="4293483"/>
          </a:xfrm>
          <a:prstGeom prst="rect">
            <a:avLst/>
          </a:prstGeom>
        </p:spPr>
        <p:txBody>
          <a:bodyPr wrap="square">
            <a:spAutoFit/>
          </a:bodyPr>
          <a:lstStyle/>
          <a:p>
            <a:pPr marL="457200" indent="-457200">
              <a:buClr>
                <a:srgbClr val="C00000"/>
              </a:buClr>
              <a:buFont typeface="+mj-lt"/>
              <a:buAutoNum type="arabicPeriod" startAt="2"/>
              <a:tabLst>
                <a:tab pos="1079500" algn="l"/>
                <a:tab pos="2743200" algn="l"/>
              </a:tabLst>
            </a:pPr>
            <a:r>
              <a:rPr lang="en-US" sz="2100" b="1" dirty="0">
                <a:solidFill>
                  <a:srgbClr val="FF0000"/>
                </a:solidFill>
              </a:rPr>
              <a:t>Reasoning</a:t>
            </a:r>
            <a:r>
              <a:rPr lang="en-US" sz="2100" dirty="0"/>
              <a:t> The stem and leaf diagram shows the masses </a:t>
            </a:r>
            <a:r>
              <a:rPr lang="en-US" sz="2100" dirty="0" smtClean="0"/>
              <a:t/>
            </a:r>
            <a:br>
              <a:rPr lang="en-US" sz="2100" dirty="0" smtClean="0"/>
            </a:br>
            <a:r>
              <a:rPr lang="en-US" sz="2100" dirty="0" smtClean="0"/>
              <a:t>of </a:t>
            </a:r>
            <a:r>
              <a:rPr lang="en-US" sz="2100" dirty="0"/>
              <a:t>a group of people in a lift.</a:t>
            </a:r>
          </a:p>
          <a:p>
            <a:pPr marL="857250" lvl="1" indent="-400050">
              <a:buClr>
                <a:srgbClr val="C00000"/>
              </a:buClr>
              <a:buFont typeface="+mj-lt"/>
              <a:buAutoNum type="alphaLcPeriod"/>
              <a:tabLst>
                <a:tab pos="1079500" algn="l"/>
                <a:tab pos="2743200" algn="l"/>
              </a:tabLst>
            </a:pPr>
            <a:r>
              <a:rPr lang="en-US" sz="2100" dirty="0" smtClean="0"/>
              <a:t>How </a:t>
            </a:r>
            <a:r>
              <a:rPr lang="en-US" sz="2100" dirty="0"/>
              <a:t>many people are in the lift? </a:t>
            </a:r>
            <a:endParaRPr lang="en-US" sz="2100" dirty="0" smtClean="0"/>
          </a:p>
          <a:p>
            <a:pPr marL="857250" lvl="1" indent="-400050">
              <a:buClr>
                <a:srgbClr val="C00000"/>
              </a:buClr>
              <a:buFont typeface="+mj-lt"/>
              <a:buAutoNum type="alphaLcPeriod"/>
              <a:tabLst>
                <a:tab pos="1079500" algn="l"/>
                <a:tab pos="2743200" algn="l"/>
              </a:tabLst>
            </a:pPr>
            <a:r>
              <a:rPr lang="en-US" sz="2100" dirty="0" smtClean="0"/>
              <a:t>What </a:t>
            </a:r>
            <a:r>
              <a:rPr lang="en-US" sz="2100" dirty="0"/>
              <a:t>is the mass of the heaviest person in the lift? </a:t>
            </a:r>
            <a:endParaRPr lang="en-US" sz="2100" dirty="0" smtClean="0"/>
          </a:p>
          <a:p>
            <a:pPr marL="857250" lvl="1" indent="-400050">
              <a:buClr>
                <a:srgbClr val="C00000"/>
              </a:buClr>
              <a:buFont typeface="+mj-lt"/>
              <a:buAutoNum type="alphaLcPeriod"/>
              <a:tabLst>
                <a:tab pos="1079500" algn="l"/>
                <a:tab pos="2743200" algn="l"/>
              </a:tabLst>
            </a:pPr>
            <a:r>
              <a:rPr lang="en-US" sz="2100" dirty="0" smtClean="0"/>
              <a:t>What </a:t>
            </a:r>
            <a:r>
              <a:rPr lang="en-US" sz="2100" dirty="0"/>
              <a:t>is the range? </a:t>
            </a:r>
            <a:endParaRPr lang="en-US" sz="2100" dirty="0" smtClean="0"/>
          </a:p>
          <a:p>
            <a:pPr marL="857250" lvl="1" indent="-400050">
              <a:buClr>
                <a:srgbClr val="C00000"/>
              </a:buClr>
              <a:buFont typeface="+mj-lt"/>
              <a:buAutoNum type="alphaLcPeriod"/>
              <a:tabLst>
                <a:tab pos="1079500" algn="l"/>
                <a:tab pos="2743200" algn="l"/>
              </a:tabLst>
            </a:pPr>
            <a:r>
              <a:rPr lang="en-US" sz="2100" dirty="0" smtClean="0"/>
              <a:t>What </a:t>
            </a:r>
            <a:r>
              <a:rPr lang="en-US" sz="2100" dirty="0"/>
              <a:t>is the median?</a:t>
            </a:r>
          </a:p>
          <a:p>
            <a:pPr marL="857250" lvl="1" indent="-400050">
              <a:buClr>
                <a:srgbClr val="C00000"/>
              </a:buClr>
              <a:buFont typeface="+mj-lt"/>
              <a:buAutoNum type="alphaLcPeriod"/>
              <a:tabLst>
                <a:tab pos="1079500" algn="l"/>
                <a:tab pos="2743200" algn="l"/>
              </a:tabLst>
            </a:pPr>
            <a:r>
              <a:rPr lang="en-US" sz="2100" dirty="0" smtClean="0"/>
              <a:t>A </a:t>
            </a:r>
            <a:r>
              <a:rPr lang="en-US" sz="2100" dirty="0"/>
              <a:t>safety notice in the lift </a:t>
            </a:r>
            <a:r>
              <a:rPr lang="en-US" sz="2100" dirty="0" smtClean="0"/>
              <a:t>reads,</a:t>
            </a:r>
            <a:br>
              <a:rPr lang="en-US" sz="2100" dirty="0" smtClean="0"/>
            </a:br>
            <a:r>
              <a:rPr lang="en-US" sz="2100" dirty="0" smtClean="0"/>
              <a:t>'Maximum </a:t>
            </a:r>
            <a:r>
              <a:rPr lang="en-US" sz="2100" dirty="0"/>
              <a:t>12 persons, </a:t>
            </a:r>
            <a:r>
              <a:rPr lang="en-US" sz="2100" dirty="0" smtClean="0"/>
              <a:t>total </a:t>
            </a:r>
            <a:br>
              <a:rPr lang="en-US" sz="2100" dirty="0" smtClean="0"/>
            </a:br>
            <a:r>
              <a:rPr lang="en-US" sz="2100" dirty="0" smtClean="0"/>
              <a:t>weight </a:t>
            </a:r>
            <a:r>
              <a:rPr lang="en-US" sz="2100" dirty="0"/>
              <a:t>800 kg</a:t>
            </a:r>
            <a:r>
              <a:rPr lang="en-US" sz="2100" dirty="0" smtClean="0"/>
              <a:t>’.</a:t>
            </a:r>
            <a:br>
              <a:rPr lang="en-US" sz="2100" dirty="0" smtClean="0"/>
            </a:br>
            <a:r>
              <a:rPr lang="en-US" sz="2100" dirty="0" smtClean="0"/>
              <a:t>Explain </a:t>
            </a:r>
            <a:r>
              <a:rPr lang="en-US" sz="2100" dirty="0"/>
              <a:t>whether this </a:t>
            </a:r>
            <a:r>
              <a:rPr lang="en-US" sz="2100" dirty="0" smtClean="0"/>
              <a:t>group of </a:t>
            </a:r>
            <a:br>
              <a:rPr lang="en-US" sz="2100" dirty="0" smtClean="0"/>
            </a:br>
            <a:r>
              <a:rPr lang="en-US" sz="2100" dirty="0" smtClean="0"/>
              <a:t>people </a:t>
            </a:r>
            <a:r>
              <a:rPr lang="en-US" sz="2100" dirty="0"/>
              <a:t>can </a:t>
            </a:r>
            <a:r>
              <a:rPr lang="en-US" sz="2100" dirty="0" smtClean="0"/>
              <a:t>travel </a:t>
            </a:r>
            <a:r>
              <a:rPr lang="en-US" sz="2100" dirty="0"/>
              <a:t>in </a:t>
            </a:r>
            <a:r>
              <a:rPr lang="en-US" sz="2100" dirty="0" smtClean="0"/>
              <a:t>the </a:t>
            </a:r>
            <a:r>
              <a:rPr lang="en-US" sz="2100" dirty="0"/>
              <a:t>lift </a:t>
            </a:r>
            <a:r>
              <a:rPr lang="en-US" sz="2100" dirty="0" smtClean="0"/>
              <a:t/>
            </a:r>
            <a:br>
              <a:rPr lang="en-US" sz="2100" dirty="0" smtClean="0"/>
            </a:br>
            <a:r>
              <a:rPr lang="en-US" sz="2100" dirty="0" smtClean="0"/>
              <a:t>safely</a:t>
            </a:r>
            <a:r>
              <a:rPr lang="en-US" sz="2100" dirty="0"/>
              <a:t>.</a:t>
            </a:r>
          </a:p>
          <a:p>
            <a:pPr marL="857250" lvl="1" indent="-400050">
              <a:buClr>
                <a:srgbClr val="C00000"/>
              </a:buClr>
              <a:buFont typeface="+mj-lt"/>
              <a:buAutoNum type="alphaLcPeriod"/>
              <a:tabLst>
                <a:tab pos="1079500" algn="l"/>
                <a:tab pos="2743200" algn="l"/>
              </a:tabLst>
            </a:pPr>
            <a:r>
              <a:rPr lang="en-US" sz="2100" dirty="0" smtClean="0"/>
              <a:t>Calculate </a:t>
            </a:r>
            <a:r>
              <a:rPr lang="en-US" sz="2100" dirty="0"/>
              <a:t>the mean </a:t>
            </a:r>
            <a:r>
              <a:rPr lang="en-US" sz="2100" dirty="0" smtClean="0"/>
              <a:t>mass </a:t>
            </a:r>
            <a:r>
              <a:rPr lang="en-US" sz="2100" dirty="0"/>
              <a:t>of </a:t>
            </a:r>
            <a:r>
              <a:rPr lang="en-US" sz="2100" dirty="0" smtClean="0"/>
              <a:t>the </a:t>
            </a:r>
            <a:r>
              <a:rPr lang="en-US" sz="2100" dirty="0"/>
              <a:t>people </a:t>
            </a:r>
            <a:r>
              <a:rPr lang="en-US" sz="2100" dirty="0" smtClean="0"/>
              <a:t>in </a:t>
            </a:r>
            <a:r>
              <a:rPr lang="en-US" sz="2100" dirty="0"/>
              <a:t>the lift.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2040" y="2710077"/>
            <a:ext cx="3888432" cy="1767470"/>
          </a:xfrm>
          <a:prstGeom prst="rect">
            <a:avLst/>
          </a:prstGeom>
        </p:spPr>
      </p:pic>
      <p:sp>
        <p:nvSpPr>
          <p:cNvPr id="5" name="TextBox 4"/>
          <p:cNvSpPr txBox="1"/>
          <p:nvPr/>
        </p:nvSpPr>
        <p:spPr>
          <a:xfrm>
            <a:off x="5042128" y="4479503"/>
            <a:ext cx="3634328" cy="461665"/>
          </a:xfrm>
          <a:prstGeom prst="rect">
            <a:avLst/>
          </a:prstGeom>
          <a:noFill/>
        </p:spPr>
        <p:txBody>
          <a:bodyPr wrap="none" rtlCol="0">
            <a:spAutoFit/>
          </a:bodyPr>
          <a:lstStyle/>
          <a:p>
            <a:r>
              <a:rPr lang="en-US" sz="2400" b="1" dirty="0" smtClean="0"/>
              <a:t>Key: </a:t>
            </a:r>
            <a:r>
              <a:rPr lang="en-US" sz="2400" dirty="0" smtClean="0"/>
              <a:t>5  |  4 means 54 kg.</a:t>
            </a:r>
            <a:endParaRPr lang="en-US" sz="2400" dirty="0"/>
          </a:p>
        </p:txBody>
      </p:sp>
      <mc:AlternateContent xmlns:mc="http://schemas.openxmlformats.org/markup-compatibility/2006" xmlns:a14="http://schemas.microsoft.com/office/drawing/2010/main">
        <mc:Choice Requires="a14">
          <p:sp>
            <p:nvSpPr>
              <p:cNvPr id="12" name="Rectangle 11"/>
              <p:cNvSpPr/>
              <p:nvPr/>
            </p:nvSpPr>
            <p:spPr>
              <a:xfrm flipH="1">
                <a:off x="251518" y="5445224"/>
                <a:ext cx="4790609" cy="11424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Q3d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The median is the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m:t>
                        </m:r>
                        <m:r>
                          <a:rPr lang="en-US" sz="2000" b="0" i="1" smtClean="0">
                            <a:solidFill>
                              <a:schemeClr val="tx1"/>
                            </a:solidFill>
                            <a:latin typeface="Cambria Math" panose="02040503050406030204" pitchFamily="18" charset="0"/>
                            <a:cs typeface="Arial" panose="020B0604020202020204" pitchFamily="34" charset="0"/>
                          </a:rPr>
                          <m:t>+1</m:t>
                        </m:r>
                      </m:num>
                      <m:den>
                        <m:r>
                          <a:rPr lang="en-US" sz="2000" b="0" i="1" smtClean="0">
                            <a:solidFill>
                              <a:schemeClr val="tx1"/>
                            </a:solidFill>
                            <a:latin typeface="Cambria Math" panose="02040503050406030204" pitchFamily="18" charset="0"/>
                            <a:cs typeface="Arial" panose="020B0604020202020204" pitchFamily="34" charset="0"/>
                          </a:rPr>
                          <m:t>2</m:t>
                        </m:r>
                      </m:den>
                    </m:f>
                  </m:oMath>
                </a14:m>
                <a:r>
                  <a:rPr lang="en-US" sz="2000" dirty="0" err="1">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value</a:t>
                </a:r>
                <a:r>
                  <a:rPr lang="en-US" sz="2000" dirty="0">
                    <a:solidFill>
                      <a:schemeClr val="tx1"/>
                    </a:solidFill>
                    <a:latin typeface="Arial" panose="020B0604020202020204" pitchFamily="34" charset="0"/>
                    <a:cs typeface="Arial" panose="020B0604020202020204" pitchFamily="34" charset="0"/>
                  </a:rPr>
                  <a:t>, where n is the total number of values.</a:t>
                </a:r>
              </a:p>
            </p:txBody>
          </p:sp>
        </mc:Choice>
        <mc:Fallback xmlns="">
          <p:sp>
            <p:nvSpPr>
              <p:cNvPr id="12" name="Rectangle 11"/>
              <p:cNvSpPr>
                <a:spLocks noRot="1" noChangeAspect="1" noMove="1" noResize="1" noEditPoints="1" noAdjustHandles="1" noChangeArrowheads="1" noChangeShapeType="1" noTextEdit="1"/>
              </p:cNvSpPr>
              <p:nvPr/>
            </p:nvSpPr>
            <p:spPr>
              <a:xfrm flipH="1">
                <a:off x="251518" y="5445224"/>
                <a:ext cx="4790609" cy="1142492"/>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0392" y="1196752"/>
            <a:ext cx="740916" cy="740916"/>
          </a:xfrm>
          <a:prstGeom prst="rect">
            <a:avLst/>
          </a:prstGeom>
        </p:spPr>
      </p:pic>
      <p:sp>
        <p:nvSpPr>
          <p:cNvPr id="14" name="Rectangle 13"/>
          <p:cNvSpPr/>
          <p:nvPr/>
        </p:nvSpPr>
        <p:spPr>
          <a:xfrm flipH="1">
            <a:off x="5220072" y="5509681"/>
            <a:ext cx="3528391" cy="1015663"/>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Q3c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Mention both of the facts on the safety notice in your answer.</a:t>
            </a:r>
          </a:p>
        </p:txBody>
      </p:sp>
    </p:spTree>
    <p:extLst>
      <p:ext uri="{BB962C8B-B14F-4D97-AF65-F5344CB8AC3E}">
        <p14:creationId xmlns:p14="http://schemas.microsoft.com/office/powerpoint/2010/main" val="361242992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grpSp>
        <p:nvGrpSpPr>
          <p:cNvPr id="14" name="Group 13"/>
          <p:cNvGrpSpPr/>
          <p:nvPr/>
        </p:nvGrpSpPr>
        <p:grpSpPr>
          <a:xfrm>
            <a:off x="251520" y="1281828"/>
            <a:ext cx="8496944" cy="1117575"/>
            <a:chOff x="150164" y="6579275"/>
            <a:chExt cx="10986483" cy="1117575"/>
          </a:xfrm>
        </p:grpSpPr>
        <p:sp>
          <p:nvSpPr>
            <p:cNvPr id="15" name="Rectangle 14"/>
            <p:cNvSpPr/>
            <p:nvPr/>
          </p:nvSpPr>
          <p:spPr>
            <a:xfrm flipH="1">
              <a:off x="150164" y="6758131"/>
              <a:ext cx="10986483"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A </a:t>
              </a:r>
              <a:r>
                <a:rPr lang="en-US" sz="2000" b="1" dirty="0">
                  <a:solidFill>
                    <a:schemeClr val="tx1"/>
                  </a:solidFill>
                  <a:latin typeface="Arial" panose="020B0604020202020204" pitchFamily="34" charset="0"/>
                  <a:cs typeface="Arial" panose="020B0604020202020204" pitchFamily="34" charset="0"/>
                </a:rPr>
                <a:t>back-to-back stem and leaf diagram </a:t>
              </a:r>
              <a:r>
                <a:rPr lang="en-US" sz="2000" dirty="0">
                  <a:solidFill>
                    <a:schemeClr val="tx1"/>
                  </a:solidFill>
                  <a:latin typeface="Arial" panose="020B0604020202020204" pitchFamily="34" charset="0"/>
                  <a:cs typeface="Arial" panose="020B0604020202020204" pitchFamily="34" charset="0"/>
                </a:rPr>
                <a:t>compares two sets of results</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endParaRPr lang="en-US" sz="2000" dirty="0">
                <a:solidFill>
                  <a:schemeClr val="tx1"/>
                </a:solidFill>
                <a:latin typeface="Arial" panose="020B0604020202020204" pitchFamily="34" charset="0"/>
                <a:cs typeface="Arial" panose="020B0604020202020204" pitchFamily="34" charset="0"/>
              </a:endParaRPr>
            </a:p>
          </p:txBody>
        </p:sp>
        <p:sp>
          <p:nvSpPr>
            <p:cNvPr id="16" name="Pentagon 15"/>
            <p:cNvSpPr/>
            <p:nvPr/>
          </p:nvSpPr>
          <p:spPr>
            <a:xfrm>
              <a:off x="150164" y="6579275"/>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grpSp>
        <p:nvGrpSpPr>
          <p:cNvPr id="17" name="Group 16"/>
          <p:cNvGrpSpPr/>
          <p:nvPr/>
        </p:nvGrpSpPr>
        <p:grpSpPr>
          <a:xfrm>
            <a:off x="251520" y="2060848"/>
            <a:ext cx="8496944" cy="4533894"/>
            <a:chOff x="150164" y="6579275"/>
            <a:chExt cx="10986483" cy="4533894"/>
          </a:xfrm>
        </p:grpSpPr>
        <p:sp>
          <p:nvSpPr>
            <p:cNvPr id="18" name="Rectangle 17"/>
            <p:cNvSpPr/>
            <p:nvPr/>
          </p:nvSpPr>
          <p:spPr>
            <a:xfrm flipH="1">
              <a:off x="150164" y="6758131"/>
              <a:ext cx="10986483" cy="4355038"/>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300" dirty="0">
                  <a:solidFill>
                    <a:schemeClr val="tx1"/>
                  </a:solidFill>
                  <a:latin typeface="Arial" panose="020B0604020202020204" pitchFamily="34" charset="0"/>
                  <a:cs typeface="Arial" panose="020B0604020202020204" pitchFamily="34" charset="0"/>
                </a:rPr>
                <a:t>The annual salaries of employees working in an ICT company are displayed in the back-to-back stem and leaf diagram.</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
              </a:r>
              <a:br>
                <a:rPr lang="en-US" sz="2300" dirty="0">
                  <a:solidFill>
                    <a:schemeClr val="tx1"/>
                  </a:solidFill>
                  <a:latin typeface="Arial" panose="020B0604020202020204" pitchFamily="34" charset="0"/>
                  <a:cs typeface="Arial" panose="020B0604020202020204" pitchFamily="34" charset="0"/>
                </a:rPr>
              </a:br>
              <a:r>
                <a:rPr lang="en-US" sz="2300" dirty="0" smtClean="0">
                  <a:solidFill>
                    <a:schemeClr val="tx1"/>
                  </a:solidFill>
                  <a:latin typeface="Arial" panose="020B0604020202020204" pitchFamily="34" charset="0"/>
                  <a:cs typeface="Arial" panose="020B0604020202020204" pitchFamily="34" charset="0"/>
                </a:rPr>
                <a:t/>
              </a:r>
              <a:br>
                <a:rPr lang="en-US" sz="2300" dirty="0" smtClean="0">
                  <a:solidFill>
                    <a:schemeClr val="tx1"/>
                  </a:solidFill>
                  <a:latin typeface="Arial" panose="020B0604020202020204" pitchFamily="34" charset="0"/>
                  <a:cs typeface="Arial" panose="020B0604020202020204" pitchFamily="34" charset="0"/>
                </a:rPr>
              </a:br>
              <a:r>
                <a:rPr lang="en-US" sz="2300" dirty="0" smtClean="0">
                  <a:solidFill>
                    <a:schemeClr val="tx1"/>
                  </a:solidFill>
                  <a:latin typeface="Arial" panose="020B0604020202020204" pitchFamily="34" charset="0"/>
                  <a:cs typeface="Arial" panose="020B0604020202020204" pitchFamily="34" charset="0"/>
                </a:rPr>
                <a:t/>
              </a:r>
              <a:br>
                <a:rPr lang="en-US" sz="2300" dirty="0" smtClean="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
              </a:r>
              <a:br>
                <a:rPr lang="en-US" sz="23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
              </a:r>
              <a:br>
                <a:rPr lang="en-US" sz="28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
              </a:r>
              <a:br>
                <a:rPr lang="en-US" sz="2300" dirty="0">
                  <a:solidFill>
                    <a:schemeClr val="tx1"/>
                  </a:solidFill>
                  <a:latin typeface="Arial" panose="020B0604020202020204" pitchFamily="34" charset="0"/>
                  <a:cs typeface="Arial" panose="020B0604020202020204" pitchFamily="34" charset="0"/>
                </a:rPr>
              </a:br>
              <a:r>
                <a:rPr lang="en-US" sz="2300" dirty="0">
                  <a:solidFill>
                    <a:schemeClr val="tx1"/>
                  </a:solidFill>
                  <a:latin typeface="Arial" panose="020B0604020202020204" pitchFamily="34" charset="0"/>
                  <a:cs typeface="Arial" panose="020B0604020202020204" pitchFamily="34" charset="0"/>
                </a:rPr>
                <a:t>Compare the distribution of salaries of the male and female employees.</a:t>
              </a:r>
            </a:p>
          </p:txBody>
        </p:sp>
        <p:sp>
          <p:nvSpPr>
            <p:cNvPr id="19" name="Pentagon 18"/>
            <p:cNvSpPr/>
            <p:nvPr/>
          </p:nvSpPr>
          <p:spPr>
            <a:xfrm>
              <a:off x="150164" y="6579275"/>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Example 1</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08176" y="3274581"/>
            <a:ext cx="6125080" cy="2483139"/>
          </a:xfrm>
          <a:prstGeom prst="rect">
            <a:avLst/>
          </a:prstGeom>
        </p:spPr>
      </p:pic>
    </p:spTree>
    <p:extLst>
      <p:ext uri="{BB962C8B-B14F-4D97-AF65-F5344CB8AC3E}">
        <p14:creationId xmlns:p14="http://schemas.microsoft.com/office/powerpoint/2010/main" val="165243764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63</a:t>
            </a:r>
            <a:endParaRPr lang="en-GB" sz="1400" b="1" dirty="0">
              <a:latin typeface="Calibri" panose="020F0502020204030204" pitchFamily="34" charset="0"/>
            </a:endParaRPr>
          </a:p>
        </p:txBody>
      </p:sp>
      <p:grpSp>
        <p:nvGrpSpPr>
          <p:cNvPr id="17" name="Group 16"/>
          <p:cNvGrpSpPr/>
          <p:nvPr/>
        </p:nvGrpSpPr>
        <p:grpSpPr>
          <a:xfrm>
            <a:off x="251520" y="1234875"/>
            <a:ext cx="8496944" cy="5290469"/>
            <a:chOff x="150164" y="6579275"/>
            <a:chExt cx="10986483" cy="4983861"/>
          </a:xfrm>
        </p:grpSpPr>
        <mc:AlternateContent xmlns:mc="http://schemas.openxmlformats.org/markup-compatibility/2006" xmlns:a14="http://schemas.microsoft.com/office/drawing/2010/main">
          <mc:Choice Requires="a14">
            <p:sp>
              <p:nvSpPr>
                <p:cNvPr id="18" name="Rectangle 17"/>
                <p:cNvSpPr/>
                <p:nvPr/>
              </p:nvSpPr>
              <p:spPr>
                <a:xfrm flipH="1">
                  <a:off x="150164" y="6779262"/>
                  <a:ext cx="10986483" cy="4783874"/>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950" dirty="0" smtClean="0">
                      <a:solidFill>
                        <a:schemeClr val="tx1"/>
                      </a:solidFill>
                      <a:latin typeface="Arial" panose="020B0604020202020204" pitchFamily="34" charset="0"/>
                      <a:cs typeface="Arial" panose="020B0604020202020204" pitchFamily="34" charset="0"/>
                    </a:rPr>
                    <a:t>Male range: 36000 - 16000 = £20000 </a:t>
                  </a:r>
                </a:p>
                <a:p>
                  <a:r>
                    <a:rPr lang="en-US" sz="2950" dirty="0" smtClean="0">
                      <a:solidFill>
                        <a:schemeClr val="tx1"/>
                      </a:solidFill>
                      <a:latin typeface="Arial" panose="020B0604020202020204" pitchFamily="34" charset="0"/>
                      <a:cs typeface="Arial" panose="020B0604020202020204" pitchFamily="34" charset="0"/>
                    </a:rPr>
                    <a:t>Female </a:t>
                  </a:r>
                  <a:r>
                    <a:rPr lang="en-US" sz="2950" dirty="0">
                      <a:solidFill>
                        <a:schemeClr val="tx1"/>
                      </a:solidFill>
                      <a:latin typeface="Arial" panose="020B0604020202020204" pitchFamily="34" charset="0"/>
                      <a:cs typeface="Arial" panose="020B0604020202020204" pitchFamily="34" charset="0"/>
                    </a:rPr>
                    <a:t>range: 56000 - 19000 = £39000</a:t>
                  </a:r>
                </a:p>
                <a:p>
                  <a:r>
                    <a:rPr lang="en-US" sz="2950" dirty="0">
                      <a:solidFill>
                        <a:schemeClr val="tx1"/>
                      </a:solidFill>
                      <a:latin typeface="Arial" panose="020B0604020202020204" pitchFamily="34" charset="0"/>
                      <a:cs typeface="Arial" panose="020B0604020202020204" pitchFamily="34" charset="0"/>
                    </a:rPr>
                    <a:t>There are 9 males, so median male salary is: </a:t>
                  </a:r>
                  <a14:m>
                    <m:oMath xmlns:m="http://schemas.openxmlformats.org/officeDocument/2006/math">
                      <m:f>
                        <m:fPr>
                          <m:ctrlPr>
                            <a:rPr lang="en-US" sz="2950" i="1" smtClean="0">
                              <a:solidFill>
                                <a:schemeClr val="tx1"/>
                              </a:solidFill>
                              <a:latin typeface="Cambria Math" panose="02040503050406030204" pitchFamily="18" charset="0"/>
                              <a:cs typeface="Arial" panose="020B0604020202020204" pitchFamily="34" charset="0"/>
                            </a:rPr>
                          </m:ctrlPr>
                        </m:fPr>
                        <m:num>
                          <m:r>
                            <a:rPr lang="en-US" sz="2950" b="0" i="1" smtClean="0">
                              <a:solidFill>
                                <a:schemeClr val="tx1"/>
                              </a:solidFill>
                              <a:latin typeface="Cambria Math" panose="02040503050406030204" pitchFamily="18" charset="0"/>
                              <a:cs typeface="Arial" panose="020B0604020202020204" pitchFamily="34" charset="0"/>
                            </a:rPr>
                            <m:t>9 +1</m:t>
                          </m:r>
                        </m:num>
                        <m:den>
                          <m:r>
                            <a:rPr lang="en-US" sz="2950" b="0" i="1" smtClean="0">
                              <a:solidFill>
                                <a:schemeClr val="tx1"/>
                              </a:solidFill>
                              <a:latin typeface="Cambria Math" panose="02040503050406030204" pitchFamily="18" charset="0"/>
                              <a:cs typeface="Arial" panose="020B0604020202020204" pitchFamily="34" charset="0"/>
                            </a:rPr>
                            <m:t>2</m:t>
                          </m:r>
                        </m:den>
                      </m:f>
                    </m:oMath>
                  </a14:m>
                  <a:r>
                    <a:rPr lang="en-US" sz="2950" dirty="0">
                      <a:solidFill>
                        <a:schemeClr val="tx1"/>
                      </a:solidFill>
                      <a:latin typeface="Arial" panose="020B0604020202020204" pitchFamily="34" charset="0"/>
                      <a:cs typeface="Arial" panose="020B0604020202020204" pitchFamily="34" charset="0"/>
                    </a:rPr>
                    <a:t> = </a:t>
                  </a:r>
                  <a:r>
                    <a:rPr lang="en-US" sz="2950" dirty="0" smtClean="0">
                      <a:solidFill>
                        <a:schemeClr val="tx1"/>
                      </a:solidFill>
                      <a:latin typeface="Arial" panose="020B0604020202020204" pitchFamily="34" charset="0"/>
                      <a:cs typeface="Arial" panose="020B0604020202020204" pitchFamily="34" charset="0"/>
                    </a:rPr>
                    <a:t>5</a:t>
                  </a:r>
                  <a:r>
                    <a:rPr lang="en-US" sz="2950" baseline="30000" dirty="0" smtClean="0">
                      <a:solidFill>
                        <a:schemeClr val="tx1"/>
                      </a:solidFill>
                      <a:latin typeface="Arial" panose="020B0604020202020204" pitchFamily="34" charset="0"/>
                      <a:cs typeface="Arial" panose="020B0604020202020204" pitchFamily="34" charset="0"/>
                    </a:rPr>
                    <a:t>th</a:t>
                  </a:r>
                  <a:r>
                    <a:rPr lang="en-US" sz="2950" dirty="0" smtClean="0">
                      <a:solidFill>
                        <a:schemeClr val="tx1"/>
                      </a:solidFill>
                      <a:latin typeface="Arial" panose="020B0604020202020204" pitchFamily="34" charset="0"/>
                      <a:cs typeface="Arial" panose="020B0604020202020204" pitchFamily="34" charset="0"/>
                    </a:rPr>
                    <a:t> value </a:t>
                  </a:r>
                  <a:r>
                    <a:rPr lang="en-US" sz="2950" dirty="0">
                      <a:solidFill>
                        <a:schemeClr val="tx1"/>
                      </a:solidFill>
                      <a:latin typeface="Arial" panose="020B0604020202020204" pitchFamily="34" charset="0"/>
                      <a:cs typeface="Arial" panose="020B0604020202020204" pitchFamily="34" charset="0"/>
                    </a:rPr>
                    <a:t>= £29000</a:t>
                  </a:r>
                </a:p>
                <a:p>
                  <a:r>
                    <a:rPr lang="en-US" sz="2950" dirty="0">
                      <a:solidFill>
                        <a:schemeClr val="tx1"/>
                      </a:solidFill>
                      <a:latin typeface="Arial" panose="020B0604020202020204" pitchFamily="34" charset="0"/>
                      <a:cs typeface="Arial" panose="020B0604020202020204" pitchFamily="34" charset="0"/>
                    </a:rPr>
                    <a:t>There are 13 females so median female salary is:</a:t>
                  </a:r>
                </a:p>
                <a:p>
                  <a14:m>
                    <m:oMath xmlns:m="http://schemas.openxmlformats.org/officeDocument/2006/math">
                      <m:f>
                        <m:fPr>
                          <m:ctrlPr>
                            <a:rPr lang="en-US" sz="2950" i="1">
                              <a:solidFill>
                                <a:schemeClr val="tx1"/>
                              </a:solidFill>
                              <a:latin typeface="Cambria Math" panose="02040503050406030204" pitchFamily="18" charset="0"/>
                              <a:cs typeface="Arial" panose="020B0604020202020204" pitchFamily="34" charset="0"/>
                            </a:rPr>
                          </m:ctrlPr>
                        </m:fPr>
                        <m:num>
                          <m:r>
                            <a:rPr lang="en-US" sz="2950" b="0" i="1" smtClean="0">
                              <a:solidFill>
                                <a:schemeClr val="tx1"/>
                              </a:solidFill>
                              <a:latin typeface="Cambria Math" panose="02040503050406030204" pitchFamily="18" charset="0"/>
                              <a:cs typeface="Arial" panose="020B0604020202020204" pitchFamily="34" charset="0"/>
                            </a:rPr>
                            <m:t>13 +</m:t>
                          </m:r>
                          <m:r>
                            <a:rPr lang="en-US" sz="2950" i="1">
                              <a:solidFill>
                                <a:schemeClr val="tx1"/>
                              </a:solidFill>
                              <a:latin typeface="Cambria Math" panose="02040503050406030204" pitchFamily="18" charset="0"/>
                              <a:cs typeface="Arial" panose="020B0604020202020204" pitchFamily="34" charset="0"/>
                            </a:rPr>
                            <m:t>1</m:t>
                          </m:r>
                        </m:num>
                        <m:den>
                          <m:r>
                            <a:rPr lang="en-US" sz="2950" i="1">
                              <a:solidFill>
                                <a:schemeClr val="tx1"/>
                              </a:solidFill>
                              <a:latin typeface="Cambria Math" panose="02040503050406030204" pitchFamily="18" charset="0"/>
                              <a:cs typeface="Arial" panose="020B0604020202020204" pitchFamily="34" charset="0"/>
                            </a:rPr>
                            <m:t>2</m:t>
                          </m:r>
                        </m:den>
                      </m:f>
                    </m:oMath>
                  </a14:m>
                  <a:r>
                    <a:rPr lang="en-US" sz="2950" dirty="0" smtClean="0">
                      <a:solidFill>
                        <a:schemeClr val="tx1"/>
                      </a:solidFill>
                      <a:latin typeface="Arial" panose="020B0604020202020204" pitchFamily="34" charset="0"/>
                      <a:cs typeface="Arial" panose="020B0604020202020204" pitchFamily="34" charset="0"/>
                    </a:rPr>
                    <a:t> = 7</a:t>
                  </a:r>
                  <a:r>
                    <a:rPr lang="en-US" sz="2950" baseline="30000" dirty="0" smtClean="0">
                      <a:solidFill>
                        <a:schemeClr val="tx1"/>
                      </a:solidFill>
                      <a:latin typeface="Arial" panose="020B0604020202020204" pitchFamily="34" charset="0"/>
                      <a:cs typeface="Arial" panose="020B0604020202020204" pitchFamily="34" charset="0"/>
                    </a:rPr>
                    <a:t>th</a:t>
                  </a:r>
                  <a:r>
                    <a:rPr lang="en-US" sz="2950" dirty="0" smtClean="0">
                      <a:solidFill>
                        <a:schemeClr val="tx1"/>
                      </a:solidFill>
                      <a:latin typeface="Arial" panose="020B0604020202020204" pitchFamily="34" charset="0"/>
                      <a:cs typeface="Arial" panose="020B0604020202020204" pitchFamily="34" charset="0"/>
                    </a:rPr>
                    <a:t> value </a:t>
                  </a:r>
                  <a:r>
                    <a:rPr lang="en-US" sz="2950" dirty="0">
                      <a:solidFill>
                        <a:schemeClr val="tx1"/>
                      </a:solidFill>
                      <a:latin typeface="Arial" panose="020B0604020202020204" pitchFamily="34" charset="0"/>
                      <a:cs typeface="Arial" panose="020B0604020202020204" pitchFamily="34" charset="0"/>
                    </a:rPr>
                    <a:t>= £30000</a:t>
                  </a:r>
                </a:p>
                <a:p>
                  <a:r>
                    <a:rPr lang="en-US" sz="2950" dirty="0">
                      <a:solidFill>
                        <a:schemeClr val="tx1"/>
                      </a:solidFill>
                      <a:latin typeface="Arial" panose="020B0604020202020204" pitchFamily="34" charset="0"/>
                      <a:cs typeface="Arial" panose="020B0604020202020204" pitchFamily="34" charset="0"/>
                    </a:rPr>
                    <a:t>Female employees' salaries have a larger range but the median salaries </a:t>
                  </a:r>
                  <a:r>
                    <a:rPr lang="en-US" sz="2950" dirty="0" smtClean="0">
                      <a:solidFill>
                        <a:schemeClr val="tx1"/>
                      </a:solidFill>
                      <a:latin typeface="Arial" panose="020B0604020202020204" pitchFamily="34" charset="0"/>
                      <a:cs typeface="Arial" panose="020B0604020202020204" pitchFamily="34" charset="0"/>
                    </a:rPr>
                    <a:t>of </a:t>
                  </a:r>
                  <a:r>
                    <a:rPr lang="en-US" sz="2950" dirty="0">
                      <a:solidFill>
                        <a:schemeClr val="tx1"/>
                      </a:solidFill>
                      <a:latin typeface="Arial" panose="020B0604020202020204" pitchFamily="34" charset="0"/>
                      <a:cs typeface="Arial" panose="020B0604020202020204" pitchFamily="34" charset="0"/>
                    </a:rPr>
                    <a:t>men and women are similar.</a:t>
                  </a:r>
                </a:p>
              </p:txBody>
            </p:sp>
          </mc:Choice>
          <mc:Fallback xmlns="">
            <p:sp>
              <p:nvSpPr>
                <p:cNvPr id="18" name="Rectangle 17"/>
                <p:cNvSpPr>
                  <a:spLocks noRot="1" noChangeAspect="1" noMove="1" noResize="1" noEditPoints="1" noAdjustHandles="1" noChangeArrowheads="1" noChangeShapeType="1" noTextEdit="1"/>
                </p:cNvSpPr>
                <p:nvPr/>
              </p:nvSpPr>
              <p:spPr>
                <a:xfrm flipH="1">
                  <a:off x="150164" y="6779262"/>
                  <a:ext cx="10986483" cy="4783874"/>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9" name="Pentagon 18"/>
            <p:cNvSpPr/>
            <p:nvPr/>
          </p:nvSpPr>
          <p:spPr>
            <a:xfrm>
              <a:off x="150164" y="6579275"/>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1</a:t>
              </a:r>
              <a:endParaRPr lang="en-US" sz="2400" b="1" dirty="0">
                <a:latin typeface="Arial" panose="020B0604020202020204" pitchFamily="34" charset="0"/>
                <a:cs typeface="Arial" panose="020B0604020202020204" pitchFamily="34" charset="0"/>
              </a:endParaRPr>
            </a:p>
          </p:txBody>
        </p:sp>
      </p:grpSp>
      <p:sp>
        <p:nvSpPr>
          <p:cNvPr id="11" name="Rectangle 10"/>
          <p:cNvSpPr/>
          <p:nvPr/>
        </p:nvSpPr>
        <p:spPr>
          <a:xfrm flipH="1">
            <a:off x="1619672" y="5991671"/>
            <a:ext cx="6984776"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Write </a:t>
            </a:r>
            <a:r>
              <a:rPr lang="en-US" sz="2400" dirty="0">
                <a:solidFill>
                  <a:schemeClr val="tx1"/>
                </a:solidFill>
                <a:latin typeface="Arial" panose="020B0604020202020204" pitchFamily="34" charset="0"/>
                <a:cs typeface="Arial" panose="020B0604020202020204" pitchFamily="34" charset="0"/>
              </a:rPr>
              <a:t>a sentence comparing ranges and medians</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cxnSp>
        <p:nvCxnSpPr>
          <p:cNvPr id="3" name="Straight Arrow Connector 2"/>
          <p:cNvCxnSpPr>
            <a:stCxn id="11" idx="0"/>
          </p:cNvCxnSpPr>
          <p:nvPr/>
        </p:nvCxnSpPr>
        <p:spPr>
          <a:xfrm flipV="1">
            <a:off x="5112060" y="5157192"/>
            <a:ext cx="1116124" cy="8344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4191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64</a:t>
            </a:r>
            <a:endParaRPr lang="en-GB" sz="1400" b="1" dirty="0">
              <a:latin typeface="Calibri" panose="020F0502020204030204" pitchFamily="34" charset="0"/>
            </a:endParaRPr>
          </a:p>
        </p:txBody>
      </p:sp>
      <p:sp>
        <p:nvSpPr>
          <p:cNvPr id="3" name="Rectangle 2"/>
          <p:cNvSpPr/>
          <p:nvPr/>
        </p:nvSpPr>
        <p:spPr>
          <a:xfrm>
            <a:off x="251519" y="1196752"/>
            <a:ext cx="8568953" cy="5586145"/>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100" b="1" dirty="0">
                <a:solidFill>
                  <a:srgbClr val="FF0000"/>
                </a:solidFill>
              </a:rPr>
              <a:t>Real / Problem-solving </a:t>
            </a:r>
            <a:r>
              <a:rPr lang="en-US" sz="2100" dirty="0"/>
              <a:t>A group of students take maths and English exams. The back-to-back stem and leaf diagram </a:t>
            </a:r>
            <a:r>
              <a:rPr lang="en-US" sz="2100" dirty="0" smtClean="0"/>
              <a:t/>
            </a:r>
            <a:br>
              <a:rPr lang="en-US" sz="2100" dirty="0" smtClean="0"/>
            </a:br>
            <a:r>
              <a:rPr lang="en-US" sz="2100" dirty="0" smtClean="0"/>
              <a:t>shows </a:t>
            </a:r>
            <a:r>
              <a:rPr lang="en-US" sz="2100" dirty="0"/>
              <a:t>their </a:t>
            </a:r>
            <a:r>
              <a:rPr lang="en-US" sz="2100" dirty="0" smtClean="0"/>
              <a:t>results.</a:t>
            </a:r>
            <a:br>
              <a:rPr lang="en-US" sz="2100" dirty="0" smtClean="0"/>
            </a:br>
            <a:r>
              <a:rPr lang="en-US" sz="2100" dirty="0" smtClean="0"/>
              <a:t>Compare </a:t>
            </a:r>
            <a:r>
              <a:rPr lang="en-US" sz="2100" dirty="0"/>
              <a:t>the distribution of marks obtained by the </a:t>
            </a:r>
            <a:r>
              <a:rPr lang="en-US" sz="2100" dirty="0" smtClean="0"/>
              <a:t/>
            </a:r>
            <a:br>
              <a:rPr lang="en-US" sz="2100" dirty="0" smtClean="0"/>
            </a:br>
            <a:r>
              <a:rPr lang="en-US" sz="2100" dirty="0" smtClean="0"/>
              <a:t>students </a:t>
            </a:r>
            <a:r>
              <a:rPr lang="en-US" sz="2100" dirty="0"/>
              <a:t>for the two exams</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b="1" dirty="0" smtClean="0">
                <a:solidFill>
                  <a:srgbClr val="FF0000"/>
                </a:solidFill>
              </a:rPr>
              <a:t>Discussion</a:t>
            </a:r>
            <a:r>
              <a:rPr lang="en-US" sz="2100" dirty="0" smtClean="0">
                <a:solidFill>
                  <a:srgbClr val="FF0000"/>
                </a:solidFill>
              </a:rPr>
              <a:t> </a:t>
            </a:r>
            <a:r>
              <a:rPr lang="en-US" sz="2100" dirty="0"/>
              <a:t>What does the shape of a back-to-back stem and leaf diagram show you?</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96752"/>
            <a:ext cx="668908" cy="66890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4967" y="2894318"/>
            <a:ext cx="6217313" cy="3108659"/>
          </a:xfrm>
          <a:prstGeom prst="rect">
            <a:avLst/>
          </a:prstGeom>
        </p:spPr>
      </p:pic>
      <p:sp>
        <p:nvSpPr>
          <p:cNvPr id="11" name="Rectangle 10"/>
          <p:cNvSpPr/>
          <p:nvPr/>
        </p:nvSpPr>
        <p:spPr>
          <a:xfrm flipH="1">
            <a:off x="6945306" y="1941800"/>
            <a:ext cx="1875166"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Refer to the context (exam marks) in your comparison.</a:t>
            </a:r>
          </a:p>
        </p:txBody>
      </p:sp>
    </p:spTree>
    <p:extLst>
      <p:ext uri="{BB962C8B-B14F-4D97-AF65-F5344CB8AC3E}">
        <p14:creationId xmlns:p14="http://schemas.microsoft.com/office/powerpoint/2010/main" val="1247293758"/>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66</a:t>
            </a:r>
            <a:endParaRPr lang="en-GB" sz="1400" b="1" dirty="0">
              <a:latin typeface="Calibri" panose="020F0502020204030204" pitchFamily="34" charset="0"/>
            </a:endParaRPr>
          </a:p>
        </p:txBody>
      </p:sp>
      <p:sp>
        <p:nvSpPr>
          <p:cNvPr id="3" name="Rectangle 2"/>
          <p:cNvSpPr/>
          <p:nvPr/>
        </p:nvSpPr>
        <p:spPr>
          <a:xfrm>
            <a:off x="251519" y="1196752"/>
            <a:ext cx="5256585" cy="4154984"/>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200" b="1" dirty="0">
                <a:solidFill>
                  <a:srgbClr val="FF0000"/>
                </a:solidFill>
              </a:rPr>
              <a:t>Real / </a:t>
            </a:r>
            <a:r>
              <a:rPr lang="en-US" sz="2200" b="1" dirty="0" smtClean="0">
                <a:solidFill>
                  <a:srgbClr val="FF0000"/>
                </a:solidFill>
              </a:rPr>
              <a:t>Problem-solving </a:t>
            </a:r>
            <a:r>
              <a:rPr lang="en-US" sz="2200" dirty="0"/>
              <a:t>The heights (in cm, measured to the nearest cm) of two types of tulips are </a:t>
            </a:r>
            <a:r>
              <a:rPr lang="en-US" sz="2200" dirty="0" smtClean="0"/>
              <a:t>recorded.</a:t>
            </a:r>
            <a:br>
              <a:rPr lang="en-US" sz="2200" dirty="0" smtClean="0"/>
            </a:br>
            <a:r>
              <a:rPr lang="en-US" sz="2200" dirty="0" smtClean="0"/>
              <a:t>Type </a:t>
            </a:r>
            <a:r>
              <a:rPr lang="en-US" sz="2200" dirty="0"/>
              <a:t>A: 24,37,52, 26, 29, 46,47,29,30, 36, 48,55, 59 </a:t>
            </a:r>
            <a:r>
              <a:rPr lang="en-US" sz="2200" dirty="0" smtClean="0"/>
              <a:t/>
            </a:r>
            <a:br>
              <a:rPr lang="en-US" sz="2200" dirty="0" smtClean="0"/>
            </a:br>
            <a:r>
              <a:rPr lang="en-US" sz="2200" dirty="0" smtClean="0"/>
              <a:t>Type </a:t>
            </a:r>
            <a:r>
              <a:rPr lang="en-US" sz="2200" dirty="0"/>
              <a:t>B: 16, 23</a:t>
            </a:r>
            <a:r>
              <a:rPr lang="en-US" sz="2200" dirty="0" smtClean="0"/>
              <a:t>, 34, 37, 31, 13</a:t>
            </a:r>
            <a:r>
              <a:rPr lang="en-US" sz="2200" dirty="0"/>
              <a:t>, 64, 52</a:t>
            </a:r>
            <a:r>
              <a:rPr lang="en-US" sz="2200" dirty="0" smtClean="0"/>
              <a:t>, 53, 37</a:t>
            </a:r>
            <a:r>
              <a:rPr lang="en-US" sz="2200" dirty="0"/>
              <a:t>, 43</a:t>
            </a:r>
            <a:r>
              <a:rPr lang="en-US" sz="2200" dirty="0" smtClean="0"/>
              <a:t>, 39</a:t>
            </a:r>
            <a:r>
              <a:rPr lang="en-US" sz="2200" dirty="0"/>
              <a:t>, 38</a:t>
            </a:r>
            <a:r>
              <a:rPr lang="en-US" sz="2200" dirty="0" smtClean="0"/>
              <a:t>, 42, 42, 37 </a:t>
            </a:r>
          </a:p>
          <a:p>
            <a:pPr marL="914400" lvl="1" indent="-457200">
              <a:buClr>
                <a:srgbClr val="C00000"/>
              </a:buClr>
              <a:buFont typeface="+mj-lt"/>
              <a:buAutoNum type="alphaLcPeriod"/>
              <a:tabLst>
                <a:tab pos="1079500" algn="l"/>
                <a:tab pos="2743200" algn="l"/>
              </a:tabLst>
            </a:pPr>
            <a:r>
              <a:rPr lang="en-US" sz="2200" dirty="0" smtClean="0"/>
              <a:t>Draw </a:t>
            </a:r>
            <a:r>
              <a:rPr lang="en-US" sz="2200" dirty="0"/>
              <a:t>a back-to-back stem and leaf diagram for this data, </a:t>
            </a:r>
            <a:endParaRPr lang="en-US" sz="2200" dirty="0" smtClean="0"/>
          </a:p>
          <a:p>
            <a:pPr marL="914400" lvl="1" indent="-457200">
              <a:buClr>
                <a:srgbClr val="C00000"/>
              </a:buClr>
              <a:buFont typeface="+mj-lt"/>
              <a:buAutoNum type="alphaLcPeriod"/>
              <a:tabLst>
                <a:tab pos="1079500" algn="l"/>
                <a:tab pos="2743200" algn="l"/>
              </a:tabLst>
            </a:pPr>
            <a:r>
              <a:rPr lang="en-US" sz="2200" dirty="0" smtClean="0"/>
              <a:t>Use </a:t>
            </a:r>
            <a:r>
              <a:rPr lang="en-US" sz="2200" dirty="0"/>
              <a:t>the shape of your diagram to compare the distribution of heights of the two types of tulip.</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564" y="1247924"/>
            <a:ext cx="596900" cy="596900"/>
          </a:xfrm>
          <a:prstGeom prst="rect">
            <a:avLst/>
          </a:prstGeom>
        </p:spPr>
      </p:pic>
      <p:sp>
        <p:nvSpPr>
          <p:cNvPr id="11" name="Rectangle 10"/>
          <p:cNvSpPr/>
          <p:nvPr/>
        </p:nvSpPr>
        <p:spPr>
          <a:xfrm flipH="1">
            <a:off x="251518" y="5417348"/>
            <a:ext cx="5256585"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Q5b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 stem and leaf diagram is similar to a </a:t>
            </a:r>
            <a:r>
              <a:rPr lang="en-US" sz="2200" dirty="0" smtClean="0">
                <a:solidFill>
                  <a:schemeClr val="tx1"/>
                </a:solidFill>
                <a:latin typeface="Arial" panose="020B0604020202020204" pitchFamily="34" charset="0"/>
                <a:cs typeface="Arial" panose="020B0604020202020204" pitchFamily="34" charset="0"/>
              </a:rPr>
              <a:t>bar chart </a:t>
            </a:r>
            <a:r>
              <a:rPr lang="en-US" sz="2200" dirty="0">
                <a:solidFill>
                  <a:schemeClr val="tx1"/>
                </a:solidFill>
                <a:latin typeface="Arial" panose="020B0604020202020204" pitchFamily="34" charset="0"/>
                <a:cs typeface="Arial" panose="020B0604020202020204" pitchFamily="34" charset="0"/>
              </a:rPr>
              <a:t>turned on its side. Compare the outlines of the two charts.</a:t>
            </a:r>
          </a:p>
        </p:txBody>
      </p:sp>
    </p:spTree>
    <p:extLst>
      <p:ext uri="{BB962C8B-B14F-4D97-AF65-F5344CB8AC3E}">
        <p14:creationId xmlns:p14="http://schemas.microsoft.com/office/powerpoint/2010/main" val="2494279016"/>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66</a:t>
            </a:r>
            <a:endParaRPr lang="en-GB" sz="1400" b="1" dirty="0">
              <a:latin typeface="Calibri" panose="020F050202020403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564" y="1247924"/>
            <a:ext cx="596900" cy="596900"/>
          </a:xfrm>
          <a:prstGeom prst="rect">
            <a:avLst/>
          </a:prstGeom>
        </p:spPr>
      </p:pic>
      <p:sp>
        <p:nvSpPr>
          <p:cNvPr id="11" name="Rectangle 10"/>
          <p:cNvSpPr/>
          <p:nvPr/>
        </p:nvSpPr>
        <p:spPr>
          <a:xfrm flipH="1">
            <a:off x="251517" y="5755903"/>
            <a:ext cx="8496946" cy="769441"/>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a:solidFill>
                  <a:schemeClr val="tx1"/>
                </a:solidFill>
                <a:latin typeface="Arial" panose="020B0604020202020204" pitchFamily="34" charset="0"/>
                <a:cs typeface="Arial" panose="020B0604020202020204" pitchFamily="34" charset="0"/>
              </a:rPr>
              <a:t>Exam hint</a:t>
            </a:r>
          </a:p>
          <a:p>
            <a:r>
              <a:rPr lang="en-US" sz="2200" dirty="0" smtClean="0">
                <a:solidFill>
                  <a:schemeClr val="tx1"/>
                </a:solidFill>
                <a:latin typeface="Arial" panose="020B0604020202020204" pitchFamily="34" charset="0"/>
                <a:cs typeface="Arial" panose="020B0604020202020204" pitchFamily="34" charset="0"/>
              </a:rPr>
              <a:t>Find </a:t>
            </a:r>
            <a:r>
              <a:rPr lang="en-US" sz="2200" dirty="0">
                <a:solidFill>
                  <a:schemeClr val="tx1"/>
                </a:solidFill>
                <a:latin typeface="Arial" panose="020B0604020202020204" pitchFamily="34" charset="0"/>
                <a:cs typeface="Arial" panose="020B0604020202020204" pitchFamily="34" charset="0"/>
              </a:rPr>
              <a:t>the total number of values </a:t>
            </a:r>
            <a:r>
              <a:rPr lang="en-US" sz="2200" dirty="0" smtClean="0">
                <a:solidFill>
                  <a:schemeClr val="tx1"/>
                </a:solidFill>
                <a:latin typeface="Arial" panose="020B0604020202020204" pitchFamily="34" charset="0"/>
                <a:cs typeface="Arial" panose="020B0604020202020204" pitchFamily="34" charset="0"/>
              </a:rPr>
              <a:t>to help </a:t>
            </a:r>
            <a:r>
              <a:rPr lang="en-US" sz="2200" dirty="0">
                <a:solidFill>
                  <a:schemeClr val="tx1"/>
                </a:solidFill>
                <a:latin typeface="Arial" panose="020B0604020202020204" pitchFamily="34" charset="0"/>
                <a:cs typeface="Arial" panose="020B0604020202020204" pitchFamily="34" charset="0"/>
              </a:rPr>
              <a:t>you find the median value.</a:t>
            </a:r>
          </a:p>
        </p:txBody>
      </p:sp>
      <p:grpSp>
        <p:nvGrpSpPr>
          <p:cNvPr id="7" name="Group 6"/>
          <p:cNvGrpSpPr/>
          <p:nvPr/>
        </p:nvGrpSpPr>
        <p:grpSpPr>
          <a:xfrm>
            <a:off x="305905" y="1268759"/>
            <a:ext cx="8442559" cy="4383191"/>
            <a:chOff x="3483872" y="1089030"/>
            <a:chExt cx="5264592" cy="4383191"/>
          </a:xfrm>
        </p:grpSpPr>
        <p:sp>
          <p:nvSpPr>
            <p:cNvPr id="8" name="Round Diagonal Corner Rectangle 7"/>
            <p:cNvSpPr/>
            <p:nvPr/>
          </p:nvSpPr>
          <p:spPr>
            <a:xfrm>
              <a:off x="3491880" y="1089030"/>
              <a:ext cx="5256584" cy="4383191"/>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63889" y="1666250"/>
              <a:ext cx="5095139" cy="3416320"/>
            </a:xfrm>
            <a:prstGeom prst="rect">
              <a:avLst/>
            </a:prstGeom>
          </p:spPr>
          <p:txBody>
            <a:bodyPr wrap="square">
              <a:spAutoFit/>
            </a:bodyPr>
            <a:lstStyle/>
            <a:p>
              <a:pPr>
                <a:spcAft>
                  <a:spcPts val="0"/>
                </a:spcAft>
                <a:buClr>
                  <a:srgbClr val="C00000"/>
                </a:buClr>
                <a:tabLst>
                  <a:tab pos="4972050" algn="r"/>
                </a:tabLst>
              </a:pPr>
              <a:r>
                <a:rPr lang="en-US" sz="2400" dirty="0"/>
                <a:t>Jeevan counted the number of letters in each sentence of a newspaper article. He showed his results in a stem and leaf diagram</a:t>
              </a:r>
              <a:r>
                <a:rPr lang="en-US" sz="2400" dirty="0" smtClean="0"/>
                <a:t>.</a:t>
              </a:r>
            </a:p>
            <a:p>
              <a:pPr marL="400050" indent="-400050">
                <a:spcAft>
                  <a:spcPts val="0"/>
                </a:spcAft>
                <a:buClr>
                  <a:srgbClr val="C00000"/>
                </a:buClr>
                <a:buFont typeface="+mj-lt"/>
                <a:buAutoNum type="alphaLcPeriod"/>
                <a:tabLst>
                  <a:tab pos="4972050" algn="r"/>
                </a:tabLst>
              </a:pPr>
              <a:r>
                <a:rPr lang="en-US" sz="2400" dirty="0" smtClean="0"/>
                <a:t>Write </a:t>
              </a:r>
              <a:r>
                <a:rPr lang="en-US" sz="2400" dirty="0"/>
                <a:t>down the number of sentences with 36 </a:t>
              </a:r>
              <a:r>
                <a:rPr lang="en-US" sz="2400" dirty="0" smtClean="0"/>
                <a:t>letters.</a:t>
              </a:r>
            </a:p>
            <a:p>
              <a:pPr marL="400050" indent="-400050">
                <a:spcAft>
                  <a:spcPts val="0"/>
                </a:spcAft>
                <a:buClr>
                  <a:srgbClr val="C00000"/>
                </a:buClr>
                <a:buFont typeface="+mj-lt"/>
                <a:buAutoNum type="alphaLcPeriod"/>
                <a:tabLst>
                  <a:tab pos="4972050" algn="r"/>
                </a:tabLst>
              </a:pPr>
              <a:r>
                <a:rPr lang="en-US" sz="2400" dirty="0" smtClean="0"/>
                <a:t>Work </a:t>
              </a:r>
              <a:r>
                <a:rPr lang="en-US" sz="2400" dirty="0"/>
                <a:t>out the </a:t>
              </a:r>
              <a:r>
                <a:rPr lang="en-US" sz="2400" dirty="0" smtClean="0"/>
                <a:t>range. </a:t>
              </a:r>
            </a:p>
            <a:p>
              <a:pPr marL="400050" indent="-400050">
                <a:spcAft>
                  <a:spcPts val="0"/>
                </a:spcAft>
                <a:buClr>
                  <a:srgbClr val="C00000"/>
                </a:buClr>
                <a:buFont typeface="+mj-lt"/>
                <a:buAutoNum type="alphaLcPeriod"/>
                <a:tabLst>
                  <a:tab pos="4972050" algn="r"/>
                </a:tabLst>
              </a:pPr>
              <a:r>
                <a:rPr lang="en-US" sz="2400" dirty="0" smtClean="0"/>
                <a:t>What </a:t>
              </a:r>
              <a:r>
                <a:rPr lang="en-US" sz="2400" dirty="0"/>
                <a:t>is the modal </a:t>
              </a:r>
              <a:br>
                <a:rPr lang="en-US" sz="2400" dirty="0"/>
              </a:br>
              <a:r>
                <a:rPr lang="en-US" sz="2400" dirty="0" smtClean="0"/>
                <a:t>number </a:t>
              </a:r>
              <a:r>
                <a:rPr lang="en-US" sz="2400" dirty="0"/>
                <a:t>of letters? </a:t>
              </a:r>
              <a:endParaRPr lang="en-US" sz="2400" dirty="0" smtClean="0"/>
            </a:p>
            <a:p>
              <a:pPr marL="400050" indent="-400050">
                <a:spcAft>
                  <a:spcPts val="0"/>
                </a:spcAft>
                <a:buClr>
                  <a:srgbClr val="C00000"/>
                </a:buClr>
                <a:buFont typeface="+mj-lt"/>
                <a:buAutoNum type="alphaLcPeriod"/>
                <a:tabLst>
                  <a:tab pos="3143250" algn="r"/>
                </a:tabLst>
              </a:pPr>
              <a:r>
                <a:rPr lang="en-US" sz="2400" dirty="0" smtClean="0"/>
                <a:t>Work </a:t>
              </a:r>
              <a:r>
                <a:rPr lang="en-US" sz="2400" dirty="0"/>
                <a:t>out the </a:t>
              </a:r>
              <a:r>
                <a:rPr lang="en-US" sz="2400" dirty="0" smtClean="0"/>
                <a:t/>
              </a:r>
              <a:br>
                <a:rPr lang="en-US" sz="2400" dirty="0" smtClean="0"/>
              </a:br>
              <a:r>
                <a:rPr lang="en-US" sz="2400" dirty="0" smtClean="0"/>
                <a:t>median</a:t>
              </a:r>
              <a:r>
                <a:rPr lang="en-US" sz="2400" dirty="0"/>
                <a:t>. </a:t>
              </a:r>
              <a:r>
                <a:rPr lang="en-US" sz="2400" dirty="0" smtClean="0"/>
                <a:t>	</a:t>
              </a:r>
              <a:r>
                <a:rPr lang="en-US" sz="2400" b="1" dirty="0" smtClean="0"/>
                <a:t>(</a:t>
              </a:r>
              <a:r>
                <a:rPr lang="en-US" sz="2400" b="1" dirty="0"/>
                <a:t>4 marks)</a:t>
              </a:r>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73130" y="3356992"/>
            <a:ext cx="4703621" cy="1657160"/>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995935" y="5013176"/>
            <a:ext cx="4703621" cy="622499"/>
          </a:xfrm>
          <a:prstGeom prst="rect">
            <a:avLst/>
          </a:prstGeom>
        </p:spPr>
      </p:pic>
    </p:spTree>
    <p:extLst>
      <p:ext uri="{BB962C8B-B14F-4D97-AF65-F5344CB8AC3E}">
        <p14:creationId xmlns:p14="http://schemas.microsoft.com/office/powerpoint/2010/main" val="27630594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66</a:t>
            </a:r>
            <a:endParaRPr lang="en-GB" sz="1400" b="1" dirty="0">
              <a:latin typeface="Calibri" panose="020F0502020204030204" pitchFamily="34" charset="0"/>
            </a:endParaRPr>
          </a:p>
        </p:txBody>
      </p:sp>
      <p:sp>
        <p:nvSpPr>
          <p:cNvPr id="3" name="Rectangle 2"/>
          <p:cNvSpPr/>
          <p:nvPr/>
        </p:nvSpPr>
        <p:spPr>
          <a:xfrm>
            <a:off x="251519" y="2580000"/>
            <a:ext cx="8496945" cy="2585323"/>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700" dirty="0" smtClean="0"/>
              <a:t>The table shows the heights of 100 students.</a:t>
            </a:r>
          </a:p>
          <a:p>
            <a:pPr marL="857250" lvl="1" indent="-400050">
              <a:buClr>
                <a:srgbClr val="C00000"/>
              </a:buClr>
              <a:buFont typeface="+mj-lt"/>
              <a:buAutoNum type="alphaLcPeriod"/>
              <a:tabLst>
                <a:tab pos="1079500" algn="l"/>
                <a:tab pos="2743200" algn="l"/>
              </a:tabLst>
            </a:pPr>
            <a:r>
              <a:rPr lang="en-US" sz="2700" dirty="0" smtClean="0"/>
              <a:t>Copy and complete the frequency diagram.</a:t>
            </a:r>
          </a:p>
          <a:p>
            <a:pPr marL="857250" lvl="1" indent="-400050">
              <a:buClr>
                <a:srgbClr val="C00000"/>
              </a:buClr>
              <a:buFont typeface="+mj-lt"/>
              <a:buAutoNum type="alphaLcPeriod"/>
              <a:tabLst>
                <a:tab pos="1079500" algn="l"/>
                <a:tab pos="2743200" algn="l"/>
              </a:tabLst>
            </a:pPr>
            <a:r>
              <a:rPr lang="en-US" sz="2700" dirty="0" smtClean="0"/>
              <a:t>Draw </a:t>
            </a:r>
            <a:r>
              <a:rPr lang="en-US" sz="2700" dirty="0"/>
              <a:t>a frequency polygon on the same diagram. </a:t>
            </a:r>
            <a:endParaRPr lang="en-US" sz="2700" dirty="0" smtClean="0"/>
          </a:p>
          <a:p>
            <a:pPr lvl="1">
              <a:buClr>
                <a:srgbClr val="C00000"/>
              </a:buClr>
              <a:tabLst>
                <a:tab pos="1079500" algn="l"/>
                <a:tab pos="2743200" algn="l"/>
              </a:tabLst>
            </a:pPr>
            <a:r>
              <a:rPr lang="en-US" sz="2700" b="1" dirty="0" smtClean="0">
                <a:solidFill>
                  <a:srgbClr val="FF0000"/>
                </a:solidFill>
              </a:rPr>
              <a:t>Discussion </a:t>
            </a:r>
            <a:r>
              <a:rPr lang="en-US" sz="2700" dirty="0"/>
              <a:t>Is there a quicker way to draw a frequency polygon without drawing a frequency diagram first?</a:t>
            </a:r>
          </a:p>
        </p:txBody>
      </p:sp>
      <p:sp>
        <p:nvSpPr>
          <p:cNvPr id="11" name="Rectangle 10"/>
          <p:cNvSpPr/>
          <p:nvPr/>
        </p:nvSpPr>
        <p:spPr>
          <a:xfrm flipH="1">
            <a:off x="251519" y="5301208"/>
            <a:ext cx="3744417"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Data is continuous, so no gaps between bars.</a:t>
            </a:r>
            <a:endParaRPr lang="en-US" sz="2400" dirty="0">
              <a:solidFill>
                <a:schemeClr val="tx1"/>
              </a:solidFill>
              <a:latin typeface="Arial" panose="020B0604020202020204" pitchFamily="34" charset="0"/>
              <a:cs typeface="Arial" panose="020B0604020202020204" pitchFamily="34" charset="0"/>
            </a:endParaRPr>
          </a:p>
        </p:txBody>
      </p:sp>
      <p:grpSp>
        <p:nvGrpSpPr>
          <p:cNvPr id="8" name="Group 7"/>
          <p:cNvGrpSpPr/>
          <p:nvPr/>
        </p:nvGrpSpPr>
        <p:grpSpPr>
          <a:xfrm>
            <a:off x="251520" y="1196752"/>
            <a:ext cx="8500605" cy="1240685"/>
            <a:chOff x="150164" y="6409123"/>
            <a:chExt cx="8500605" cy="1240685"/>
          </a:xfrm>
        </p:grpSpPr>
        <p:sp>
          <p:nvSpPr>
            <p:cNvPr id="9" name="Rectangle 8"/>
            <p:cNvSpPr/>
            <p:nvPr/>
          </p:nvSpPr>
          <p:spPr>
            <a:xfrm flipH="1">
              <a:off x="150164" y="6587979"/>
              <a:ext cx="8500605" cy="106182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smtClean="0">
                  <a:solidFill>
                    <a:schemeClr val="tx1"/>
                  </a:solidFill>
                  <a:latin typeface="Arial" panose="020B0604020202020204" pitchFamily="34" charset="0"/>
                  <a:cs typeface="Arial" panose="020B0604020202020204" pitchFamily="34" charset="0"/>
                </a:rPr>
                <a:t>To draw a frequency polygon you can join the midpoints of the tops of the bars in a frequency diagram, with straight lines</a:t>
              </a:r>
              <a:endParaRPr lang="en-US" sz="2400" dirty="0">
                <a:solidFill>
                  <a:schemeClr val="tx1"/>
                </a:solidFill>
                <a:latin typeface="Arial" panose="020B0604020202020204" pitchFamily="34" charset="0"/>
                <a:cs typeface="Arial" panose="020B0604020202020204" pitchFamily="34" charset="0"/>
              </a:endParaRPr>
            </a:p>
          </p:txBody>
        </p:sp>
        <p:sp>
          <p:nvSpPr>
            <p:cNvPr id="10" name="Pentagon 9"/>
            <p:cNvSpPr/>
            <p:nvPr/>
          </p:nvSpPr>
          <p:spPr>
            <a:xfrm>
              <a:off x="150164" y="6409123"/>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2</a:t>
              </a:r>
              <a:endParaRPr lang="en-US" b="1" dirty="0">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76064" cy="576064"/>
          </a:xfrm>
          <a:prstGeom prst="rect">
            <a:avLst/>
          </a:prstGeom>
        </p:spPr>
      </p:pic>
      <p:sp>
        <p:nvSpPr>
          <p:cNvPr id="14" name="Rectangle 13"/>
          <p:cNvSpPr/>
          <p:nvPr/>
        </p:nvSpPr>
        <p:spPr>
          <a:xfrm flipH="1">
            <a:off x="4139952" y="5310279"/>
            <a:ext cx="4608512"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Draw straight lines to connect the midpoint of the tops of the bars.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2454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66</a:t>
            </a:r>
            <a:endParaRPr lang="en-GB" sz="14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564" y="1196752"/>
            <a:ext cx="740916" cy="74091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165635533"/>
              </p:ext>
            </p:extLst>
          </p:nvPr>
        </p:nvGraphicFramePr>
        <p:xfrm>
          <a:off x="5436096" y="2263280"/>
          <a:ext cx="3384376" cy="3325960"/>
        </p:xfrm>
        <a:graphic>
          <a:graphicData uri="http://schemas.openxmlformats.org/drawingml/2006/table">
            <a:tbl>
              <a:tblPr firstRow="1" bandRow="1">
                <a:tableStyleId>{5940675A-B579-460E-94D1-54222C63F5DA}</a:tableStyleId>
              </a:tblPr>
              <a:tblGrid>
                <a:gridCol w="1872208"/>
                <a:gridCol w="1512168"/>
              </a:tblGrid>
              <a:tr h="415745">
                <a:tc>
                  <a:txBody>
                    <a:bodyPr/>
                    <a:lstStyle/>
                    <a:p>
                      <a:r>
                        <a:rPr lang="en-US" sz="2000" b="1" dirty="0" smtClean="0">
                          <a:latin typeface="Arial" panose="020B0604020202020204" pitchFamily="34" charset="0"/>
                          <a:cs typeface="Arial" panose="020B0604020202020204" pitchFamily="34" charset="0"/>
                        </a:rPr>
                        <a:t>Height </a:t>
                      </a:r>
                      <a:r>
                        <a:rPr lang="en-US" sz="2000" b="1" i="1" dirty="0" smtClean="0">
                          <a:latin typeface="Arial" panose="020B0604020202020204" pitchFamily="34" charset="0"/>
                          <a:cs typeface="Arial" panose="020B0604020202020204" pitchFamily="34" charset="0"/>
                        </a:rPr>
                        <a:t>h</a:t>
                      </a:r>
                      <a:r>
                        <a:rPr lang="en-US" sz="2000" b="1" i="0" dirty="0" smtClean="0">
                          <a:latin typeface="Arial" panose="020B0604020202020204" pitchFamily="34" charset="0"/>
                          <a:cs typeface="Arial" panose="020B0604020202020204" pitchFamily="34" charset="0"/>
                        </a:rPr>
                        <a:t> (cm)</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solidFill>
                      <a:srgbClr val="B9CDE5"/>
                    </a:solidFill>
                  </a:tcPr>
                </a:tc>
              </a:tr>
              <a:tr h="415745">
                <a:tc>
                  <a:txBody>
                    <a:bodyPr/>
                    <a:lstStyle/>
                    <a:p>
                      <a:pPr algn="ctr"/>
                      <a:r>
                        <a:rPr lang="en-US" sz="2000" b="0" smtClean="0">
                          <a:latin typeface="Arial" panose="020B0604020202020204" pitchFamily="34" charset="0"/>
                          <a:cs typeface="Arial" panose="020B0604020202020204" pitchFamily="34" charset="0"/>
                        </a:rPr>
                        <a:t>140 ≤ </a:t>
                      </a:r>
                      <a:r>
                        <a:rPr lang="en-US" sz="2000" b="0" i="1" smtClean="0">
                          <a:latin typeface="Arial" panose="020B0604020202020204" pitchFamily="34" charset="0"/>
                          <a:cs typeface="Arial" panose="020B0604020202020204" pitchFamily="34" charset="0"/>
                        </a:rPr>
                        <a:t>h</a:t>
                      </a:r>
                      <a:r>
                        <a:rPr lang="en-US" sz="2000" b="0" smtClean="0">
                          <a:latin typeface="Arial" panose="020B0604020202020204" pitchFamily="34" charset="0"/>
                          <a:cs typeface="Arial" panose="020B0604020202020204" pitchFamily="34" charset="0"/>
                        </a:rPr>
                        <a:t> &lt; 150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0</a:t>
                      </a:r>
                      <a:endParaRPr lang="en-US" sz="2000" b="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150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160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6</a:t>
                      </a:r>
                      <a:endParaRPr lang="en-US" sz="2000" b="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160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170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10</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170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180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22</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180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190</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52</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190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200</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10</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290 ≤ </a:t>
                      </a:r>
                      <a:r>
                        <a:rPr lang="en-US" sz="2000" b="0" i="1" dirty="0" smtClean="0">
                          <a:latin typeface="Arial" panose="020B0604020202020204" pitchFamily="34" charset="0"/>
                          <a:cs typeface="Arial" panose="020B0604020202020204" pitchFamily="34" charset="0"/>
                        </a:rPr>
                        <a:t>h</a:t>
                      </a:r>
                      <a:r>
                        <a:rPr lang="en-US" sz="2000" b="0" dirty="0" smtClean="0">
                          <a:latin typeface="Arial" panose="020B0604020202020204" pitchFamily="34" charset="0"/>
                          <a:cs typeface="Arial" panose="020B0604020202020204" pitchFamily="34" charset="0"/>
                        </a:rPr>
                        <a:t> &lt; 210</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0</a:t>
                      </a:r>
                      <a:endParaRPr lang="en-US" sz="2000" b="0" i="0" dirty="0">
                        <a:latin typeface="Arial" panose="020B0604020202020204" pitchFamily="34" charset="0"/>
                        <a:cs typeface="Arial" panose="020B0604020202020204" pitchFamily="34" charset="0"/>
                      </a:endParaRPr>
                    </a:p>
                  </a:txBody>
                  <a:tcPr>
                    <a:solidFill>
                      <a:schemeClr val="bg1"/>
                    </a:solidFill>
                  </a:tcPr>
                </a:tc>
              </a:tr>
            </a:tbl>
          </a:graphicData>
        </a:graphic>
      </p:graphicFrame>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1647" y="1268760"/>
            <a:ext cx="5000433" cy="4367517"/>
          </a:xfrm>
          <a:prstGeom prst="rect">
            <a:avLst/>
          </a:prstGeom>
        </p:spPr>
      </p:pic>
      <p:sp>
        <p:nvSpPr>
          <p:cNvPr id="13" name="Rectangle 12"/>
          <p:cNvSpPr/>
          <p:nvPr/>
        </p:nvSpPr>
        <p:spPr>
          <a:xfrm flipH="1">
            <a:off x="251518" y="6093296"/>
            <a:ext cx="8568953"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Data is continuous, so no gaps between bars.</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941773"/>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a:t>
            </a:r>
            <a:endParaRPr lang="en-GB" sz="1400" b="1" dirty="0">
              <a:latin typeface="Calibri" panose="020F0502020204030204" pitchFamily="34" charset="0"/>
            </a:endParaRPr>
          </a:p>
        </p:txBody>
      </p:sp>
      <p:sp>
        <p:nvSpPr>
          <p:cNvPr id="3" name="Rectangle 2"/>
          <p:cNvSpPr/>
          <p:nvPr/>
        </p:nvSpPr>
        <p:spPr>
          <a:xfrm>
            <a:off x="251519" y="2492896"/>
            <a:ext cx="8496945" cy="3000821"/>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100" b="1" dirty="0">
                <a:solidFill>
                  <a:srgbClr val="FF0000"/>
                </a:solidFill>
              </a:rPr>
              <a:t>Real</a:t>
            </a:r>
            <a:r>
              <a:rPr lang="en-US" sz="2100" dirty="0"/>
              <a:t> The frequency table shows the time taken for competitors to complete a charity fun run.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How </a:t>
            </a:r>
            <a:r>
              <a:rPr lang="en-US" sz="2100" dirty="0"/>
              <a:t>many runners took part?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Work </a:t>
            </a:r>
            <a:r>
              <a:rPr lang="en-US" sz="2100" dirty="0"/>
              <a:t>out the percentage of runners who took more than 100 minutes,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Estimate </a:t>
            </a:r>
            <a:r>
              <a:rPr lang="en-US" sz="2100" dirty="0"/>
              <a:t>the range.</a:t>
            </a:r>
          </a:p>
          <a:p>
            <a:pPr marL="914400" lvl="1" indent="-457200">
              <a:buClr>
                <a:srgbClr val="C00000"/>
              </a:buClr>
              <a:buFont typeface="+mj-lt"/>
              <a:buAutoNum type="alphaLcPeriod"/>
              <a:tabLst>
                <a:tab pos="1079500" algn="l"/>
                <a:tab pos="2743200" algn="l"/>
              </a:tabLst>
            </a:pPr>
            <a:r>
              <a:rPr lang="en-US" sz="2100" dirty="0" smtClean="0"/>
              <a:t>Copy </a:t>
            </a:r>
            <a:r>
              <a:rPr lang="en-US" sz="2100" dirty="0"/>
              <a:t>and complete the frequency polygon</a:t>
            </a:r>
            <a:r>
              <a:rPr lang="en-US" sz="2100" dirty="0" smtClean="0"/>
              <a:t>.</a:t>
            </a:r>
          </a:p>
          <a:p>
            <a:pPr lvl="1">
              <a:buClr>
                <a:srgbClr val="C00000"/>
              </a:buClr>
              <a:tabLst>
                <a:tab pos="1079500" algn="l"/>
                <a:tab pos="2743200" algn="l"/>
              </a:tabLst>
            </a:pPr>
            <a:r>
              <a:rPr lang="en-US" sz="2100" b="1" dirty="0">
                <a:solidFill>
                  <a:srgbClr val="FF0000"/>
                </a:solidFill>
              </a:rPr>
              <a:t>Discussion </a:t>
            </a:r>
            <a:r>
              <a:rPr lang="en-US" sz="2100" dirty="0"/>
              <a:t>Why is your answer to part c only an estimate? What assumptions did you make?</a:t>
            </a:r>
          </a:p>
        </p:txBody>
      </p:sp>
      <p:sp>
        <p:nvSpPr>
          <p:cNvPr id="11" name="Rectangle 10"/>
          <p:cNvSpPr/>
          <p:nvPr/>
        </p:nvSpPr>
        <p:spPr>
          <a:xfrm flipH="1">
            <a:off x="251517" y="5509681"/>
            <a:ext cx="5904658"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Do we know the actual times for the 4 runners in the 20 ≤</a:t>
            </a:r>
            <a:r>
              <a:rPr lang="en-US" sz="2000" dirty="0" smtClean="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t</a:t>
            </a:r>
            <a:r>
              <a:rPr lang="en-US" sz="2000" dirty="0">
                <a:solidFill>
                  <a:schemeClr val="tx1"/>
                </a:solidFill>
                <a:latin typeface="Arial" panose="020B0604020202020204" pitchFamily="34" charset="0"/>
                <a:cs typeface="Arial" panose="020B0604020202020204" pitchFamily="34" charset="0"/>
              </a:rPr>
              <a:t> &lt; 40 group? What is the shortest time taken?</a:t>
            </a:r>
          </a:p>
        </p:txBody>
      </p:sp>
      <p:grpSp>
        <p:nvGrpSpPr>
          <p:cNvPr id="8" name="Group 7"/>
          <p:cNvGrpSpPr/>
          <p:nvPr/>
        </p:nvGrpSpPr>
        <p:grpSpPr>
          <a:xfrm>
            <a:off x="251520" y="1196752"/>
            <a:ext cx="8500605" cy="1179130"/>
            <a:chOff x="150164" y="6409123"/>
            <a:chExt cx="8500605" cy="1179130"/>
          </a:xfrm>
        </p:grpSpPr>
        <p:sp>
          <p:nvSpPr>
            <p:cNvPr id="9" name="Rectangle 8"/>
            <p:cNvSpPr/>
            <p:nvPr/>
          </p:nvSpPr>
          <p:spPr>
            <a:xfrm flipH="1">
              <a:off x="150164" y="6587979"/>
              <a:ext cx="8500605" cy="1000274"/>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a:solidFill>
                    <a:schemeClr val="tx1"/>
                  </a:solidFill>
                  <a:latin typeface="Arial" panose="020B0604020202020204" pitchFamily="34" charset="0"/>
                  <a:cs typeface="Arial" panose="020B0604020202020204" pitchFamily="34" charset="0"/>
                </a:rPr>
                <a:t>To draw a frequency polygon, plot the frequency against the midpoints for each group.</a:t>
              </a:r>
            </a:p>
          </p:txBody>
        </p:sp>
        <p:sp>
          <p:nvSpPr>
            <p:cNvPr id="10" name="Pentagon 9"/>
            <p:cNvSpPr/>
            <p:nvPr/>
          </p:nvSpPr>
          <p:spPr>
            <a:xfrm>
              <a:off x="150164" y="6409123"/>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3</a:t>
              </a:r>
              <a:endParaRPr lang="en-US" b="1" dirty="0">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76064" cy="576064"/>
          </a:xfrm>
          <a:prstGeom prst="rect">
            <a:avLst/>
          </a:prstGeom>
        </p:spPr>
      </p:pic>
      <p:sp>
        <p:nvSpPr>
          <p:cNvPr id="14" name="Rectangle 13"/>
          <p:cNvSpPr/>
          <p:nvPr/>
        </p:nvSpPr>
        <p:spPr>
          <a:xfrm flipH="1">
            <a:off x="6300192" y="5509681"/>
            <a:ext cx="2448272"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Q8d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Work out the midpoint for each group.</a:t>
            </a:r>
          </a:p>
        </p:txBody>
      </p:sp>
    </p:spTree>
    <p:extLst>
      <p:ext uri="{BB962C8B-B14F-4D97-AF65-F5344CB8AC3E}">
        <p14:creationId xmlns:p14="http://schemas.microsoft.com/office/powerpoint/2010/main" val="1062769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66</a:t>
            </a:r>
            <a:endParaRPr lang="en-GB" sz="14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564" y="1196752"/>
            <a:ext cx="740916" cy="740916"/>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996994474"/>
              </p:ext>
            </p:extLst>
          </p:nvPr>
        </p:nvGraphicFramePr>
        <p:xfrm>
          <a:off x="5436096" y="2204864"/>
          <a:ext cx="3384376" cy="2910215"/>
        </p:xfrm>
        <a:graphic>
          <a:graphicData uri="http://schemas.openxmlformats.org/drawingml/2006/table">
            <a:tbl>
              <a:tblPr firstRow="1" bandRow="1">
                <a:tableStyleId>{5940675A-B579-460E-94D1-54222C63F5DA}</a:tableStyleId>
              </a:tblPr>
              <a:tblGrid>
                <a:gridCol w="1872208"/>
                <a:gridCol w="1512168"/>
              </a:tblGrid>
              <a:tr h="415745">
                <a:tc>
                  <a:txBody>
                    <a:bodyPr/>
                    <a:lstStyle/>
                    <a:p>
                      <a:r>
                        <a:rPr lang="en-US" sz="2000" b="1" dirty="0" smtClean="0">
                          <a:latin typeface="Arial" panose="020B0604020202020204" pitchFamily="34" charset="0"/>
                          <a:cs typeface="Arial" panose="020B0604020202020204" pitchFamily="34" charset="0"/>
                        </a:rPr>
                        <a:t>Time </a:t>
                      </a:r>
                      <a:r>
                        <a:rPr lang="en-US" sz="2000" b="1" i="1" dirty="0" smtClean="0">
                          <a:latin typeface="Arial" panose="020B0604020202020204" pitchFamily="34" charset="0"/>
                          <a:cs typeface="Arial" panose="020B0604020202020204" pitchFamily="34" charset="0"/>
                        </a:rPr>
                        <a:t>t</a:t>
                      </a:r>
                      <a:r>
                        <a:rPr lang="en-US" sz="2000" b="1" i="0" dirty="0" smtClean="0">
                          <a:latin typeface="Arial" panose="020B0604020202020204" pitchFamily="34" charset="0"/>
                          <a:cs typeface="Arial" panose="020B0604020202020204" pitchFamily="34" charset="0"/>
                        </a:rPr>
                        <a:t> (mins)</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solidFill>
                      <a:srgbClr val="B9CDE5"/>
                    </a:solidFill>
                  </a:tcPr>
                </a:tc>
              </a:tr>
              <a:tr h="415745">
                <a:tc>
                  <a:txBody>
                    <a:bodyPr/>
                    <a:lstStyle/>
                    <a:p>
                      <a:pPr algn="ctr"/>
                      <a:r>
                        <a:rPr lang="en-US" sz="2000" b="0" dirty="0" smtClean="0">
                          <a:latin typeface="Arial" panose="020B0604020202020204" pitchFamily="34" charset="0"/>
                          <a:cs typeface="Arial" panose="020B0604020202020204" pitchFamily="34" charset="0"/>
                        </a:rPr>
                        <a:t>20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40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4</a:t>
                      </a:r>
                      <a:endParaRPr lang="en-US" sz="2000" b="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40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60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dirty="0" smtClean="0">
                          <a:latin typeface="Arial" panose="020B0604020202020204" pitchFamily="34" charset="0"/>
                          <a:cs typeface="Arial" panose="020B0604020202020204" pitchFamily="34" charset="0"/>
                        </a:rPr>
                        <a:t>5</a:t>
                      </a:r>
                      <a:endParaRPr lang="en-US" sz="2000" b="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60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80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12</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80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100 </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9</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100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120</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7</a:t>
                      </a:r>
                      <a:endParaRPr lang="en-US" sz="2000" b="0" i="0" dirty="0">
                        <a:latin typeface="Arial" panose="020B0604020202020204" pitchFamily="34" charset="0"/>
                        <a:cs typeface="Arial" panose="020B0604020202020204" pitchFamily="34" charset="0"/>
                      </a:endParaRPr>
                    </a:p>
                  </a:txBody>
                  <a:tcPr>
                    <a:solidFill>
                      <a:schemeClr val="bg1"/>
                    </a:solidFill>
                  </a:tcPr>
                </a:tc>
              </a:tr>
              <a:tr h="415745">
                <a:tc>
                  <a:txBody>
                    <a:bodyPr/>
                    <a:lstStyle/>
                    <a:p>
                      <a:pPr algn="ctr"/>
                      <a:r>
                        <a:rPr lang="en-US" sz="2000" b="0" dirty="0" smtClean="0">
                          <a:latin typeface="Arial" panose="020B0604020202020204" pitchFamily="34" charset="0"/>
                          <a:cs typeface="Arial" panose="020B0604020202020204" pitchFamily="34" charset="0"/>
                        </a:rPr>
                        <a:t>120 ≤ </a:t>
                      </a:r>
                      <a:r>
                        <a:rPr lang="en-US" sz="2000" b="0" i="1" dirty="0" smtClean="0">
                          <a:latin typeface="Arial" panose="020B0604020202020204" pitchFamily="34" charset="0"/>
                          <a:cs typeface="Arial" panose="020B0604020202020204" pitchFamily="34" charset="0"/>
                        </a:rPr>
                        <a:t>t</a:t>
                      </a:r>
                      <a:r>
                        <a:rPr lang="en-US" sz="2000" b="0" dirty="0" smtClean="0">
                          <a:latin typeface="Arial" panose="020B0604020202020204" pitchFamily="34" charset="0"/>
                          <a:cs typeface="Arial" panose="020B0604020202020204" pitchFamily="34" charset="0"/>
                        </a:rPr>
                        <a:t> &lt; 240</a:t>
                      </a:r>
                      <a:endParaRPr lang="en-US" sz="20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US" sz="2000" b="0" i="0" dirty="0" smtClean="0">
                          <a:latin typeface="Arial" panose="020B0604020202020204" pitchFamily="34" charset="0"/>
                          <a:cs typeface="Arial" panose="020B0604020202020204" pitchFamily="34" charset="0"/>
                        </a:rPr>
                        <a:t>3</a:t>
                      </a:r>
                      <a:endParaRPr lang="en-US" sz="2000" b="0" i="0" dirty="0">
                        <a:latin typeface="Arial" panose="020B0604020202020204" pitchFamily="34" charset="0"/>
                        <a:cs typeface="Arial" panose="020B0604020202020204" pitchFamily="34" charset="0"/>
                      </a:endParaRPr>
                    </a:p>
                  </a:txBody>
                  <a:tcPr>
                    <a:solidFill>
                      <a:schemeClr val="bg1"/>
                    </a:solidFill>
                  </a:tcPr>
                </a:tc>
              </a:tr>
            </a:tbl>
          </a:graphicData>
        </a:graphic>
      </p:graphicFrame>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5790" y="1252540"/>
            <a:ext cx="5058298" cy="4480716"/>
          </a:xfrm>
          <a:prstGeom prst="rect">
            <a:avLst/>
          </a:prstGeom>
        </p:spPr>
      </p:pic>
      <p:sp>
        <p:nvSpPr>
          <p:cNvPr id="9" name="Rectangle 8"/>
          <p:cNvSpPr/>
          <p:nvPr/>
        </p:nvSpPr>
        <p:spPr>
          <a:xfrm flipH="1">
            <a:off x="305790" y="6002124"/>
            <a:ext cx="8442674"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Q8d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 Work out the midpoint for each group.</a:t>
            </a:r>
          </a:p>
        </p:txBody>
      </p:sp>
    </p:spTree>
    <p:extLst>
      <p:ext uri="{BB962C8B-B14F-4D97-AF65-F5344CB8AC3E}">
        <p14:creationId xmlns:p14="http://schemas.microsoft.com/office/powerpoint/2010/main" val="1492784232"/>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3.1 – Statistical Diagrams 1</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67</a:t>
            </a:r>
            <a:endParaRPr lang="en-GB" sz="1400" b="1" dirty="0">
              <a:latin typeface="Calibri" panose="020F0502020204030204" pitchFamily="34" charset="0"/>
            </a:endParaRPr>
          </a:p>
        </p:txBody>
      </p:sp>
      <p:sp>
        <p:nvSpPr>
          <p:cNvPr id="3" name="Rectangle 2"/>
          <p:cNvSpPr/>
          <p:nvPr/>
        </p:nvSpPr>
        <p:spPr>
          <a:xfrm>
            <a:off x="251519" y="1223749"/>
            <a:ext cx="5256585" cy="5324535"/>
          </a:xfrm>
          <a:prstGeom prst="rect">
            <a:avLst/>
          </a:prstGeom>
        </p:spPr>
        <p:txBody>
          <a:bodyPr wrap="square">
            <a:spAutoFit/>
          </a:bodyPr>
          <a:lstStyle/>
          <a:p>
            <a:pPr marL="400050" indent="-400050">
              <a:buClr>
                <a:srgbClr val="C00000"/>
              </a:buClr>
              <a:buFont typeface="+mj-lt"/>
              <a:buAutoNum type="arabicPeriod" startAt="9"/>
              <a:tabLst>
                <a:tab pos="1079500" algn="l"/>
                <a:tab pos="2743200" algn="l"/>
              </a:tabLst>
            </a:pPr>
            <a:r>
              <a:rPr lang="en-US" sz="2000" b="1" dirty="0">
                <a:solidFill>
                  <a:srgbClr val="FF0000"/>
                </a:solidFill>
              </a:rPr>
              <a:t>Reasoning</a:t>
            </a:r>
            <a:r>
              <a:rPr lang="en-US" sz="2000" dirty="0"/>
              <a:t> A group of Year 10 students are </a:t>
            </a:r>
            <a:r>
              <a:rPr lang="en-US" sz="2000" dirty="0" smtClean="0"/>
              <a:t>each asked </a:t>
            </a:r>
            <a:r>
              <a:rPr lang="en-US" sz="2000" dirty="0"/>
              <a:t>to guess the price of a can of cola and </a:t>
            </a:r>
            <a:r>
              <a:rPr lang="en-US" sz="2000" dirty="0" smtClean="0"/>
              <a:t>a small </a:t>
            </a:r>
            <a:r>
              <a:rPr lang="en-US" sz="2000" dirty="0"/>
              <a:t>bunch of bananas. </a:t>
            </a:r>
            <a:r>
              <a:rPr lang="en-US" sz="2000" dirty="0" smtClean="0"/>
              <a:t/>
            </a:r>
            <a:br>
              <a:rPr lang="en-US" sz="2000" dirty="0" smtClean="0"/>
            </a:br>
            <a:r>
              <a:rPr lang="en-US" sz="2000" dirty="0" smtClean="0"/>
              <a:t>The </a:t>
            </a:r>
            <a:r>
              <a:rPr lang="en-US" sz="2000" dirty="0"/>
              <a:t>results are displayed on the frequency polygons. </a:t>
            </a:r>
            <a:endParaRPr lang="en-US" sz="2000" dirty="0" smtClean="0"/>
          </a:p>
          <a:p>
            <a:pPr marL="800100" lvl="1" indent="-342900">
              <a:buClr>
                <a:srgbClr val="C00000"/>
              </a:buClr>
              <a:buFont typeface="+mj-lt"/>
              <a:buAutoNum type="alphaLcPeriod"/>
              <a:tabLst>
                <a:tab pos="1079500" algn="l"/>
                <a:tab pos="2743200" algn="l"/>
              </a:tabLst>
            </a:pPr>
            <a:r>
              <a:rPr lang="en-US" sz="2000" dirty="0" smtClean="0"/>
              <a:t>Which </a:t>
            </a:r>
            <a:r>
              <a:rPr lang="en-US" sz="2000" dirty="0"/>
              <a:t>data set has the greater range? </a:t>
            </a:r>
          </a:p>
          <a:p>
            <a:pPr marL="800100" lvl="1" indent="-342900">
              <a:buClr>
                <a:srgbClr val="C00000"/>
              </a:buClr>
              <a:buFont typeface="+mj-lt"/>
              <a:buAutoNum type="alphaLcPeriod"/>
              <a:tabLst>
                <a:tab pos="1079500" algn="l"/>
                <a:tab pos="2743200" algn="l"/>
              </a:tabLst>
            </a:pPr>
            <a:r>
              <a:rPr lang="en-US" sz="2000" dirty="0" smtClean="0"/>
              <a:t>Would </a:t>
            </a:r>
            <a:r>
              <a:rPr lang="en-US" sz="2000" dirty="0"/>
              <a:t>you expect the median of data set A to be greater than, less than or about the same as the median of data set B? </a:t>
            </a:r>
            <a:endParaRPr lang="en-US" sz="2000" dirty="0" smtClean="0"/>
          </a:p>
          <a:p>
            <a:pPr marL="800100" lvl="1" indent="-342900">
              <a:buClr>
                <a:srgbClr val="C00000"/>
              </a:buClr>
              <a:buFont typeface="+mj-lt"/>
              <a:buAutoNum type="alphaLcPeriod"/>
              <a:tabLst>
                <a:tab pos="1079500" algn="l"/>
                <a:tab pos="2743200" algn="l"/>
              </a:tabLst>
            </a:pPr>
            <a:r>
              <a:rPr lang="en-US" sz="2000" dirty="0" smtClean="0"/>
              <a:t>Which </a:t>
            </a:r>
            <a:r>
              <a:rPr lang="en-US" sz="2000" dirty="0"/>
              <a:t>data </a:t>
            </a:r>
            <a:r>
              <a:rPr lang="en-US" sz="2000" dirty="0" smtClean="0"/>
              <a:t/>
            </a:r>
            <a:br>
              <a:rPr lang="en-US" sz="2000" dirty="0" smtClean="0"/>
            </a:br>
            <a:r>
              <a:rPr lang="en-US" sz="2000" dirty="0" smtClean="0"/>
              <a:t>set </a:t>
            </a:r>
            <a:r>
              <a:rPr lang="en-US" sz="2000" dirty="0"/>
              <a:t>do you </a:t>
            </a:r>
            <a:r>
              <a:rPr lang="en-US" sz="2000" dirty="0" smtClean="0"/>
              <a:t/>
            </a:r>
            <a:br>
              <a:rPr lang="en-US" sz="2000" dirty="0" smtClean="0"/>
            </a:br>
            <a:r>
              <a:rPr lang="en-US" sz="2000" dirty="0" smtClean="0"/>
              <a:t>think </a:t>
            </a:r>
            <a:r>
              <a:rPr lang="en-US" sz="2000" dirty="0"/>
              <a:t>gives </a:t>
            </a:r>
            <a:r>
              <a:rPr lang="en-US" sz="2000" dirty="0" smtClean="0"/>
              <a:t/>
            </a:r>
            <a:br>
              <a:rPr lang="en-US" sz="2000" dirty="0" smtClean="0"/>
            </a:br>
            <a:r>
              <a:rPr lang="en-US" sz="2000" dirty="0" smtClean="0"/>
              <a:t>the </a:t>
            </a:r>
            <a:r>
              <a:rPr lang="en-US" sz="2000" dirty="0"/>
              <a:t>prices </a:t>
            </a:r>
            <a:r>
              <a:rPr lang="en-US" sz="2000" dirty="0" smtClean="0"/>
              <a:t/>
            </a:r>
            <a:br>
              <a:rPr lang="en-US" sz="2000" dirty="0" smtClean="0"/>
            </a:br>
            <a:r>
              <a:rPr lang="en-US" sz="2000" dirty="0" smtClean="0"/>
              <a:t>for cola</a:t>
            </a:r>
            <a:r>
              <a:rPr lang="en-US" sz="2000" dirty="0"/>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268760"/>
            <a:ext cx="576064" cy="576064"/>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7785" y="4643682"/>
            <a:ext cx="2880320" cy="1909839"/>
          </a:xfrm>
          <a:prstGeom prst="rect">
            <a:avLst/>
          </a:prstGeom>
        </p:spPr>
      </p:pic>
    </p:spTree>
    <p:extLst>
      <p:ext uri="{BB962C8B-B14F-4D97-AF65-F5344CB8AC3E}">
        <p14:creationId xmlns:p14="http://schemas.microsoft.com/office/powerpoint/2010/main" val="253624119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3.2 – Time Series</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67</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78168250"/>
              </p:ext>
            </p:extLst>
          </p:nvPr>
        </p:nvGraphicFramePr>
        <p:xfrm>
          <a:off x="323528" y="1268760"/>
          <a:ext cx="8496944" cy="4658372"/>
        </p:xfrm>
        <a:graphic>
          <a:graphicData uri="http://schemas.openxmlformats.org/drawingml/2006/table">
            <a:tbl>
              <a:tblPr firstRow="1" bandRow="1">
                <a:effectLst/>
                <a:tableStyleId>{5940675A-B579-460E-94D1-54222C63F5DA}</a:tableStyleId>
              </a:tblPr>
              <a:tblGrid>
                <a:gridCol w="2124236"/>
                <a:gridCol w="2484276"/>
                <a:gridCol w="3168352"/>
                <a:gridCol w="720080"/>
              </a:tblGrid>
              <a:tr h="543572">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475296">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Plot and interpret time series graphs.</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Use trends to predict what might happen in the future.</a:t>
                      </a:r>
                      <a:endParaRPr lang="en-US" sz="32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3200" dirty="0" smtClean="0">
                          <a:latin typeface="Arial" panose="020B0604020202020204" pitchFamily="34" charset="0"/>
                          <a:cs typeface="Arial" panose="020B0604020202020204" pitchFamily="34" charset="0"/>
                        </a:rPr>
                        <a:t>Scientists can use trends in weather patterns to investigate climate change.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449263">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68124">
                <a:tc gridSpan="4">
                  <a:txBody>
                    <a:bodyPr/>
                    <a:lstStyle/>
                    <a:p>
                      <a:r>
                        <a:rPr lang="en-US" sz="3200" dirty="0" smtClean="0">
                          <a:latin typeface="Arial" panose="020B0604020202020204" pitchFamily="34" charset="0"/>
                          <a:cs typeface="Arial" panose="020B0604020202020204" pitchFamily="34" charset="0"/>
                        </a:rPr>
                        <a:t>Is this sequence increasing or decreasing?</a:t>
                      </a:r>
                    </a:p>
                    <a:p>
                      <a:r>
                        <a:rPr lang="en-US" sz="3200" dirty="0" smtClean="0">
                          <a:latin typeface="Arial" panose="020B0604020202020204" pitchFamily="34" charset="0"/>
                          <a:cs typeface="Arial" panose="020B0604020202020204" pitchFamily="34" charset="0"/>
                        </a:rPr>
                        <a:t>1, 5, 9, 13, 17, 21, 25, 29</a:t>
                      </a:r>
                      <a:endParaRPr lang="en-US" sz="32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sp>
        <p:nvSpPr>
          <p:cNvPr id="5" name="Rectangle 4"/>
          <p:cNvSpPr/>
          <p:nvPr/>
        </p:nvSpPr>
        <p:spPr>
          <a:xfrm flipH="1">
            <a:off x="239283" y="6120298"/>
            <a:ext cx="8581188"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3.2</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28094"/>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68</a:t>
            </a:r>
            <a:endParaRPr lang="en-GB" sz="1400" b="1" dirty="0">
              <a:latin typeface="Calibri" panose="020F0502020204030204" pitchFamily="34" charset="0"/>
            </a:endParaRPr>
          </a:p>
        </p:txBody>
      </p:sp>
      <p:sp>
        <p:nvSpPr>
          <p:cNvPr id="3" name="Rectangle 2"/>
          <p:cNvSpPr/>
          <p:nvPr/>
        </p:nvSpPr>
        <p:spPr>
          <a:xfrm>
            <a:off x="251520" y="1223749"/>
            <a:ext cx="7992890" cy="5262979"/>
          </a:xfrm>
          <a:prstGeom prst="rect">
            <a:avLst/>
          </a:prstGeom>
        </p:spPr>
        <p:txBody>
          <a:bodyPr wrap="square">
            <a:spAutoFit/>
          </a:bodyPr>
          <a:lstStyle/>
          <a:p>
            <a:pPr marL="457200" indent="-457200">
              <a:buClr>
                <a:srgbClr val="C00000"/>
              </a:buClr>
              <a:buFont typeface="+mj-lt"/>
              <a:buAutoNum type="arabicPeriod"/>
              <a:tabLst>
                <a:tab pos="1079500" algn="l"/>
                <a:tab pos="2743200" algn="l"/>
              </a:tabLst>
            </a:pPr>
            <a:r>
              <a:rPr lang="en-US" sz="2100" dirty="0" smtClean="0"/>
              <a:t>Match each sequence </a:t>
            </a:r>
            <a:r>
              <a:rPr lang="en-US" sz="2100" dirty="0"/>
              <a:t>with the correct </a:t>
            </a:r>
            <a:r>
              <a:rPr lang="en-US" sz="2100" dirty="0" smtClean="0"/>
              <a:t>description.</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marL="457200" indent="-457200">
              <a:buClr>
                <a:srgbClr val="C00000"/>
              </a:buClr>
              <a:buFont typeface="+mj-lt"/>
              <a:buAutoNum type="arabicPeriod"/>
              <a:tabLst>
                <a:tab pos="1079500" algn="l"/>
                <a:tab pos="2743200" algn="l"/>
              </a:tabLst>
            </a:pPr>
            <a:r>
              <a:rPr lang="en-US" sz="2100" dirty="0" smtClean="0"/>
              <a:t>Predict </a:t>
            </a:r>
            <a:r>
              <a:rPr lang="en-US" sz="2100" dirty="0"/>
              <a:t>the next two terms in these sequences.</a:t>
            </a:r>
          </a:p>
          <a:p>
            <a:pPr marL="914400" lvl="1" indent="-457200">
              <a:buClr>
                <a:srgbClr val="C00000"/>
              </a:buClr>
              <a:buFont typeface="+mj-lt"/>
              <a:buAutoNum type="alphaLcPeriod"/>
              <a:tabLst>
                <a:tab pos="1079500" algn="l"/>
                <a:tab pos="4171950" algn="l"/>
              </a:tabLst>
            </a:pPr>
            <a:r>
              <a:rPr lang="en-US" sz="2100" dirty="0" smtClean="0"/>
              <a:t>4, 6</a:t>
            </a:r>
            <a:r>
              <a:rPr lang="en-US" sz="2100" dirty="0"/>
              <a:t>, 8, 4, 6</a:t>
            </a:r>
            <a:r>
              <a:rPr lang="en-US" sz="2100" dirty="0" smtClean="0"/>
              <a:t>, 8</a:t>
            </a:r>
            <a:r>
              <a:rPr lang="en-US" sz="2100" dirty="0"/>
              <a:t>, 4, 6</a:t>
            </a:r>
            <a:r>
              <a:rPr lang="en-US" sz="2100" dirty="0" smtClean="0"/>
              <a:t>, 8, ... 	</a:t>
            </a:r>
            <a:r>
              <a:rPr lang="en-US" sz="2100" dirty="0" smtClean="0">
                <a:solidFill>
                  <a:srgbClr val="C00000"/>
                </a:solidFill>
              </a:rPr>
              <a:t>b.</a:t>
            </a:r>
            <a:r>
              <a:rPr lang="en-US" sz="2100" dirty="0" smtClean="0"/>
              <a:t>   </a:t>
            </a:r>
            <a:r>
              <a:rPr lang="en-US" sz="2100" dirty="0"/>
              <a:t>3</a:t>
            </a:r>
            <a:r>
              <a:rPr lang="en-US" sz="2100" dirty="0" smtClean="0"/>
              <a:t>, 4, 6, 9, 13, 18, 24, 31, ...</a:t>
            </a:r>
            <a:endParaRPr lang="en-US" sz="2100" dirty="0"/>
          </a:p>
          <a:p>
            <a:pPr marL="400050" indent="-400050">
              <a:buClr>
                <a:srgbClr val="C00000"/>
              </a:buClr>
              <a:buFont typeface="+mj-lt"/>
              <a:buAutoNum type="arabicPeriod"/>
              <a:tabLst>
                <a:tab pos="1079500" algn="l"/>
                <a:tab pos="2743200" algn="l"/>
              </a:tabLst>
            </a:pPr>
            <a:r>
              <a:rPr lang="en-US" sz="2100" dirty="0"/>
              <a:t>The price of a book rises from £16 to £20. Work out the percentage increase.</a:t>
            </a:r>
          </a:p>
        </p:txBody>
      </p:sp>
      <p:graphicFrame>
        <p:nvGraphicFramePr>
          <p:cNvPr id="4" name="Table 3"/>
          <p:cNvGraphicFramePr>
            <a:graphicFrameLocks noGrp="1"/>
          </p:cNvGraphicFramePr>
          <p:nvPr>
            <p:extLst>
              <p:ext uri="{D42A27DB-BD31-4B8C-83A1-F6EECF244321}">
                <p14:modId xmlns:p14="http://schemas.microsoft.com/office/powerpoint/2010/main" val="4245907906"/>
              </p:ext>
            </p:extLst>
          </p:nvPr>
        </p:nvGraphicFramePr>
        <p:xfrm>
          <a:off x="251516" y="1700808"/>
          <a:ext cx="8136908" cy="3337560"/>
        </p:xfrm>
        <a:graphic>
          <a:graphicData uri="http://schemas.openxmlformats.org/drawingml/2006/table">
            <a:tbl>
              <a:tblPr firstRow="1" bandRow="1">
                <a:tableStyleId>{5940675A-B579-460E-94D1-54222C63F5DA}</a:tableStyleId>
              </a:tblPr>
              <a:tblGrid>
                <a:gridCol w="4544941"/>
                <a:gridCol w="3591967"/>
              </a:tblGrid>
              <a:tr h="411480">
                <a:tc>
                  <a: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mj-lt"/>
                        <a:buAutoNum type="alphaLcPeriod"/>
                        <a:tabLst/>
                        <a:defRPr/>
                      </a:pPr>
                      <a:r>
                        <a:rPr lang="en-US" sz="2100" dirty="0" smtClean="0">
                          <a:latin typeface="Arial" panose="020B0604020202020204" pitchFamily="34" charset="0"/>
                          <a:cs typeface="Arial" panose="020B0604020202020204" pitchFamily="34" charset="0"/>
                        </a:rPr>
                        <a:t>3, 5, 7, 9, 11, 13, 15, 17, 19, 21</a:t>
                      </a:r>
                    </a:p>
                  </a:txBody>
                  <a:tcPr/>
                </a:tc>
                <a:tc>
                  <a:txBody>
                    <a:bodyPr/>
                    <a:lstStyle/>
                    <a:p>
                      <a:pPr marL="400050" marR="0" lvl="0" indent="-400050" algn="l" defTabSz="914400" rtl="0" eaLnBrk="1" fontAlgn="auto" latinLnBrk="0" hangingPunct="1">
                        <a:lnSpc>
                          <a:spcPct val="100000"/>
                        </a:lnSpc>
                        <a:spcBef>
                          <a:spcPts val="0"/>
                        </a:spcBef>
                        <a:spcAft>
                          <a:spcPts val="0"/>
                        </a:spcAft>
                        <a:buClr>
                          <a:srgbClr val="C00000"/>
                        </a:buClr>
                        <a:buSzTx/>
                        <a:buFont typeface="+mj-lt"/>
                        <a:buAutoNum type="romanLcPeriod"/>
                        <a:tabLst/>
                        <a:defRPr/>
                      </a:pPr>
                      <a:r>
                        <a:rPr lang="en-US" sz="2100" dirty="0" smtClean="0">
                          <a:latin typeface="Arial" panose="020B0604020202020204" pitchFamily="34" charset="0"/>
                          <a:cs typeface="Arial" panose="020B0604020202020204" pitchFamily="34" charset="0"/>
                        </a:rPr>
                        <a:t>The values are constant.</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mj-lt"/>
                        <a:buAutoNum type="alphaLcPeriod" startAt="2"/>
                        <a:tabLst/>
                        <a:defRPr/>
                      </a:pPr>
                      <a:r>
                        <a:rPr lang="en-US" sz="2100" dirty="0" smtClean="0">
                          <a:latin typeface="Arial" panose="020B0604020202020204" pitchFamily="34" charset="0"/>
                          <a:cs typeface="Arial" panose="020B0604020202020204" pitchFamily="34" charset="0"/>
                        </a:rPr>
                        <a:t>0, 26, 46, 60, 69, 76, 81, 84, 85, 85</a:t>
                      </a:r>
                    </a:p>
                  </a:txBody>
                  <a:tcPr/>
                </a:tc>
                <a:tc>
                  <a:txBody>
                    <a:bodyPr/>
                    <a:lstStyle/>
                    <a:p>
                      <a:pPr marL="400050" marR="0" lvl="0" indent="-400050" algn="l" defTabSz="914400" rtl="0" eaLnBrk="1" fontAlgn="auto" latinLnBrk="0" hangingPunct="1">
                        <a:lnSpc>
                          <a:spcPct val="100000"/>
                        </a:lnSpc>
                        <a:spcBef>
                          <a:spcPts val="0"/>
                        </a:spcBef>
                        <a:spcAft>
                          <a:spcPts val="0"/>
                        </a:spcAft>
                        <a:buClr>
                          <a:srgbClr val="C00000"/>
                        </a:buClr>
                        <a:buSzTx/>
                        <a:buFont typeface="+mj-lt"/>
                        <a:buAutoNum type="romanLcPeriod" startAt="2"/>
                        <a:tabLst/>
                        <a:defRPr/>
                      </a:pPr>
                      <a:r>
                        <a:rPr lang="en-US" sz="2100" dirty="0" smtClean="0">
                          <a:latin typeface="Arial" panose="020B0604020202020204" pitchFamily="34" charset="0"/>
                          <a:cs typeface="Arial" panose="020B0604020202020204" pitchFamily="34" charset="0"/>
                        </a:rPr>
                        <a:t>The values increase at a constant rate.</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mj-lt"/>
                        <a:buAutoNum type="alphaLcPeriod" startAt="3"/>
                        <a:tabLst/>
                        <a:defRPr/>
                      </a:pPr>
                      <a:r>
                        <a:rPr lang="en-US" sz="2100" dirty="0" smtClean="0">
                          <a:latin typeface="Arial" panose="020B0604020202020204" pitchFamily="34" charset="0"/>
                          <a:cs typeface="Arial" panose="020B0604020202020204" pitchFamily="34" charset="0"/>
                        </a:rPr>
                        <a:t>4, 4, 4, 4, 4, 4, 4, 4, 4, 4</a:t>
                      </a:r>
                    </a:p>
                  </a:txBody>
                  <a:tcPr/>
                </a:tc>
                <a:tc>
                  <a:txBody>
                    <a:bodyPr/>
                    <a:lstStyle/>
                    <a:p>
                      <a:pPr marL="400050" marR="0" lvl="0" indent="-400050" algn="l" defTabSz="914400" rtl="0" eaLnBrk="1" fontAlgn="auto" latinLnBrk="0" hangingPunct="1">
                        <a:lnSpc>
                          <a:spcPct val="100000"/>
                        </a:lnSpc>
                        <a:spcBef>
                          <a:spcPts val="0"/>
                        </a:spcBef>
                        <a:spcAft>
                          <a:spcPts val="0"/>
                        </a:spcAft>
                        <a:buClr>
                          <a:srgbClr val="C00000"/>
                        </a:buClr>
                        <a:buSzTx/>
                        <a:buFont typeface="+mj-lt"/>
                        <a:buAutoNum type="romanLcPeriod" startAt="3"/>
                        <a:tabLst/>
                        <a:defRPr/>
                      </a:pPr>
                      <a:r>
                        <a:rPr lang="en-US" sz="2100" dirty="0" smtClean="0">
                          <a:latin typeface="Arial" panose="020B0604020202020204" pitchFamily="34" charset="0"/>
                          <a:cs typeface="Arial" panose="020B0604020202020204" pitchFamily="34" charset="0"/>
                        </a:rPr>
                        <a:t>The values decrease at a constant rate.</a:t>
                      </a: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
                          <a:srgbClr val="C00000"/>
                        </a:buClr>
                        <a:buSzTx/>
                        <a:buFont typeface="+mj-lt"/>
                        <a:buAutoNum type="alphaLcPeriod" startAt="4"/>
                        <a:tabLst/>
                        <a:defRPr/>
                      </a:pPr>
                      <a:r>
                        <a:rPr lang="en-US" sz="2100" dirty="0" smtClean="0">
                          <a:latin typeface="Arial" panose="020B0604020202020204" pitchFamily="34" charset="0"/>
                          <a:cs typeface="Arial" panose="020B0604020202020204" pitchFamily="34" charset="0"/>
                        </a:rPr>
                        <a:t>12,11,10, 9, 8, 7, 6, 5, 4, 3</a:t>
                      </a:r>
                    </a:p>
                  </a:txBody>
                  <a:tcPr/>
                </a:tc>
                <a:tc>
                  <a:txBody>
                    <a:bodyPr/>
                    <a:lstStyle/>
                    <a:p>
                      <a:pPr marL="400050" marR="0" lvl="0" indent="-400050" algn="l" defTabSz="914400" rtl="0" eaLnBrk="1" fontAlgn="auto" latinLnBrk="0" hangingPunct="1">
                        <a:lnSpc>
                          <a:spcPct val="100000"/>
                        </a:lnSpc>
                        <a:spcBef>
                          <a:spcPts val="0"/>
                        </a:spcBef>
                        <a:spcAft>
                          <a:spcPts val="0"/>
                        </a:spcAft>
                        <a:buClr>
                          <a:srgbClr val="C00000"/>
                        </a:buClr>
                        <a:buSzTx/>
                        <a:buFont typeface="+mj-lt"/>
                        <a:buAutoNum type="romanLcPeriod" startAt="4"/>
                        <a:tabLst/>
                        <a:defRPr/>
                      </a:pPr>
                      <a:r>
                        <a:rPr lang="en-US" sz="2100" dirty="0" smtClean="0">
                          <a:latin typeface="Arial" panose="020B0604020202020204" pitchFamily="34" charset="0"/>
                          <a:cs typeface="Arial" panose="020B0604020202020204" pitchFamily="34" charset="0"/>
                        </a:rPr>
                        <a:t>The values increase at a decreasing rate.</a:t>
                      </a:r>
                    </a:p>
                  </a:txBody>
                  <a:tcPr/>
                </a:tc>
              </a:tr>
              <a:tr h="370840">
                <a:tc>
                  <a:txBody>
                    <a:bodyPr/>
                    <a:lstStyle/>
                    <a:p>
                      <a:pPr marL="342900" indent="-342900">
                        <a:buClr>
                          <a:srgbClr val="C00000"/>
                        </a:buClr>
                        <a:buFont typeface="+mj-lt"/>
                        <a:buAutoNum type="alphaLcPeriod" startAt="5"/>
                      </a:pPr>
                      <a:r>
                        <a:rPr lang="en-US" sz="2100" dirty="0" smtClean="0">
                          <a:latin typeface="Arial" panose="020B0604020202020204" pitchFamily="34" charset="0"/>
                          <a:cs typeface="Arial" panose="020B0604020202020204" pitchFamily="34" charset="0"/>
                        </a:rPr>
                        <a:t>1, 3, 7, 2, 0, 4, 8, 6, 2, 5</a:t>
                      </a:r>
                    </a:p>
                  </a:txBody>
                  <a:tcPr/>
                </a:tc>
                <a:tc>
                  <a:txBody>
                    <a:bodyPr/>
                    <a:lstStyle/>
                    <a:p>
                      <a:pPr marL="400050" indent="-400050">
                        <a:buClr>
                          <a:srgbClr val="C00000"/>
                        </a:buClr>
                        <a:buFont typeface="+mj-lt"/>
                        <a:buAutoNum type="romanLcPeriod" startAt="5"/>
                      </a:pPr>
                      <a:r>
                        <a:rPr lang="en-US" sz="2100" dirty="0" smtClean="0">
                          <a:latin typeface="Arial" panose="020B0604020202020204" pitchFamily="34" charset="0"/>
                          <a:cs typeface="Arial" panose="020B0604020202020204" pitchFamily="34" charset="0"/>
                        </a:rPr>
                        <a:t>The values fluctuate up and down</a:t>
                      </a:r>
                      <a:endParaRPr lang="en-US" sz="2100" dirty="0">
                        <a:latin typeface="Arial" panose="020B0604020202020204" pitchFamily="34" charset="0"/>
                        <a:cs typeface="Arial" panose="020B0604020202020204" pitchFamily="34" charset="0"/>
                      </a:endParaRPr>
                    </a:p>
                  </a:txBody>
                  <a:tcPr/>
                </a:tc>
              </a:tr>
            </a:tbl>
          </a:graphicData>
        </a:graphic>
      </p:graphicFrame>
      <p:sp>
        <p:nvSpPr>
          <p:cNvPr id="8" name="Flowchart: Delay 7"/>
          <p:cNvSpPr/>
          <p:nvPr/>
        </p:nvSpPr>
        <p:spPr>
          <a:xfrm flipH="1">
            <a:off x="8527387" y="1169637"/>
            <a:ext cx="365093" cy="5477303"/>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13702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68</a:t>
            </a:r>
            <a:endParaRPr lang="en-GB" sz="1400" b="1" dirty="0">
              <a:latin typeface="Calibri" panose="020F0502020204030204" pitchFamily="34" charset="0"/>
            </a:endParaRPr>
          </a:p>
        </p:txBody>
      </p:sp>
      <p:sp>
        <p:nvSpPr>
          <p:cNvPr id="3" name="Rectangle 2"/>
          <p:cNvSpPr/>
          <p:nvPr/>
        </p:nvSpPr>
        <p:spPr>
          <a:xfrm>
            <a:off x="238558" y="2503924"/>
            <a:ext cx="8581914" cy="4216539"/>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000" b="1" dirty="0" smtClean="0">
                <a:solidFill>
                  <a:srgbClr val="FF0000"/>
                </a:solidFill>
              </a:rPr>
              <a:t>Real/ Reasoning</a:t>
            </a:r>
            <a:r>
              <a:rPr lang="en-US" sz="2000" dirty="0" smtClean="0"/>
              <a:t> The </a:t>
            </a:r>
            <a:r>
              <a:rPr lang="en-US" sz="2000" dirty="0"/>
              <a:t>table shows the temperature of a hospital patient recorded on the hour every 2 hours during a 24-hour period</a:t>
            </a:r>
            <a:r>
              <a:rPr lang="en-US" sz="2000" dirty="0" smtClean="0"/>
              <a:t>.</a:t>
            </a:r>
            <a:br>
              <a:rPr lang="en-US" sz="2000" dirty="0" smtClean="0"/>
            </a:br>
            <a:r>
              <a:rPr lang="en-US" sz="1200" dirty="0" smtClean="0"/>
              <a:t/>
            </a:r>
            <a:br>
              <a:rPr lang="en-US" sz="1200" dirty="0" smtClean="0"/>
            </a:br>
            <a:r>
              <a:rPr lang="en-US" sz="1600" dirty="0" smtClean="0"/>
              <a:t/>
            </a:r>
            <a:br>
              <a:rPr lang="en-US" sz="1600" dirty="0" smtClean="0"/>
            </a:br>
            <a:r>
              <a:rPr lang="en-US" sz="2000" dirty="0" smtClean="0"/>
              <a:t/>
            </a:r>
            <a:br>
              <a:rPr lang="en-US" sz="2000" dirty="0" smtClean="0"/>
            </a:br>
            <a:endParaRPr lang="en-US" sz="2000" dirty="0"/>
          </a:p>
          <a:p>
            <a:pPr marL="857250" lvl="1" indent="-400050">
              <a:buClr>
                <a:srgbClr val="C00000"/>
              </a:buClr>
              <a:buFont typeface="+mj-lt"/>
              <a:buAutoNum type="alphaLcPeriod"/>
              <a:tabLst>
                <a:tab pos="1079500" algn="l"/>
                <a:tab pos="2743200" algn="l"/>
              </a:tabLst>
            </a:pPr>
            <a:r>
              <a:rPr lang="en-US" sz="2000" dirty="0" smtClean="0"/>
              <a:t>What </a:t>
            </a:r>
            <a:r>
              <a:rPr lang="en-US" sz="2000" dirty="0"/>
              <a:t>is the patient's temperature at 6 pm?</a:t>
            </a:r>
          </a:p>
          <a:p>
            <a:pPr marL="857250" lvl="1" indent="-400050">
              <a:buClr>
                <a:srgbClr val="C00000"/>
              </a:buClr>
              <a:buFont typeface="+mj-lt"/>
              <a:buAutoNum type="alphaLcPeriod"/>
              <a:tabLst>
                <a:tab pos="1079500" algn="l"/>
                <a:tab pos="2743200" algn="l"/>
              </a:tabLst>
            </a:pPr>
            <a:r>
              <a:rPr lang="en-US" sz="2000" dirty="0" smtClean="0"/>
              <a:t>What </a:t>
            </a:r>
            <a:r>
              <a:rPr lang="en-US" sz="2000" dirty="0"/>
              <a:t>is the patient's maximum temperature </a:t>
            </a:r>
            <a:r>
              <a:rPr lang="en-US" sz="2000" dirty="0" smtClean="0"/>
              <a:t/>
            </a:r>
            <a:br>
              <a:rPr lang="en-US" sz="2000" dirty="0" smtClean="0"/>
            </a:br>
            <a:r>
              <a:rPr lang="en-US" sz="2000" dirty="0" smtClean="0"/>
              <a:t>during </a:t>
            </a:r>
            <a:r>
              <a:rPr lang="en-US" sz="2000" dirty="0"/>
              <a:t>this period? At what time did it occur? </a:t>
            </a:r>
            <a:endParaRPr lang="en-US" sz="2000" dirty="0" smtClean="0"/>
          </a:p>
          <a:p>
            <a:pPr marL="857250" lvl="1" indent="-400050">
              <a:buClr>
                <a:srgbClr val="C00000"/>
              </a:buClr>
              <a:buFont typeface="+mj-lt"/>
              <a:buAutoNum type="alphaLcPeriod"/>
              <a:tabLst>
                <a:tab pos="1079500" algn="l"/>
                <a:tab pos="2743200" algn="l"/>
              </a:tabLst>
            </a:pPr>
            <a:r>
              <a:rPr lang="en-US" sz="2000" dirty="0" smtClean="0"/>
              <a:t>Work </a:t>
            </a:r>
            <a:r>
              <a:rPr lang="en-US" sz="2000" dirty="0"/>
              <a:t>out the mean temperature. Give your </a:t>
            </a:r>
            <a:r>
              <a:rPr lang="en-US" sz="2000" dirty="0" smtClean="0"/>
              <a:t/>
            </a:r>
            <a:br>
              <a:rPr lang="en-US" sz="2000" dirty="0" smtClean="0"/>
            </a:br>
            <a:r>
              <a:rPr lang="en-US" sz="2000" dirty="0" smtClean="0"/>
              <a:t>answer </a:t>
            </a:r>
            <a:r>
              <a:rPr lang="en-US" sz="2000" dirty="0"/>
              <a:t>to 1 decimal place (1 </a:t>
            </a:r>
            <a:r>
              <a:rPr lang="en-US" sz="2000" dirty="0" err="1"/>
              <a:t>d.p.</a:t>
            </a:r>
            <a:r>
              <a:rPr lang="en-US" sz="2000" dirty="0"/>
              <a:t>). </a:t>
            </a:r>
            <a:endParaRPr lang="en-US" sz="2000" dirty="0" smtClean="0"/>
          </a:p>
          <a:p>
            <a:pPr lvl="1">
              <a:buClr>
                <a:srgbClr val="C00000"/>
              </a:buClr>
              <a:tabLst>
                <a:tab pos="1079500" algn="l"/>
                <a:tab pos="2743200" algn="l"/>
              </a:tabLst>
            </a:pPr>
            <a:r>
              <a:rPr lang="en-US" sz="2000" b="1" dirty="0" smtClean="0">
                <a:solidFill>
                  <a:srgbClr val="FF0000"/>
                </a:solidFill>
              </a:rPr>
              <a:t>Discussion</a:t>
            </a:r>
            <a:r>
              <a:rPr lang="en-US" sz="2000" dirty="0" smtClean="0">
                <a:solidFill>
                  <a:srgbClr val="FF0000"/>
                </a:solidFill>
              </a:rPr>
              <a:t> </a:t>
            </a:r>
            <a:r>
              <a:rPr lang="en-US" sz="2000" dirty="0"/>
              <a:t>Why is the mean temperature an estimate? </a:t>
            </a:r>
            <a:endParaRPr lang="en-US" sz="2000" dirty="0" smtClean="0"/>
          </a:p>
          <a:p>
            <a:pPr marL="857250" lvl="1" indent="-400050">
              <a:buClr>
                <a:srgbClr val="C00000"/>
              </a:buClr>
              <a:buFont typeface="+mj-lt"/>
              <a:buAutoNum type="alphaLcPeriod" startAt="4"/>
              <a:tabLst>
                <a:tab pos="1079500" algn="l"/>
                <a:tab pos="2743200" algn="l"/>
              </a:tabLst>
            </a:pPr>
            <a:r>
              <a:rPr lang="en-US" sz="2000" dirty="0" smtClean="0"/>
              <a:t>Represent this </a:t>
            </a:r>
            <a:r>
              <a:rPr lang="en-US" sz="2000" dirty="0"/>
              <a:t>time series on a line graph. Comment on the variation of temperature.</a:t>
            </a:r>
          </a:p>
        </p:txBody>
      </p:sp>
      <p:grpSp>
        <p:nvGrpSpPr>
          <p:cNvPr id="9" name="Group 8"/>
          <p:cNvGrpSpPr/>
          <p:nvPr/>
        </p:nvGrpSpPr>
        <p:grpSpPr>
          <a:xfrm>
            <a:off x="251889" y="1268760"/>
            <a:ext cx="8496574" cy="1117575"/>
            <a:chOff x="150162" y="6494199"/>
            <a:chExt cx="8496574" cy="1117575"/>
          </a:xfrm>
        </p:grpSpPr>
        <p:sp>
          <p:nvSpPr>
            <p:cNvPr id="10" name="Rectangle 9"/>
            <p:cNvSpPr/>
            <p:nvPr/>
          </p:nvSpPr>
          <p:spPr>
            <a:xfrm flipH="1">
              <a:off x="150162" y="6673055"/>
              <a:ext cx="8496574"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A </a:t>
              </a:r>
              <a:r>
                <a:rPr lang="en-US" sz="2000" b="1" dirty="0">
                  <a:solidFill>
                    <a:schemeClr val="tx1"/>
                  </a:solidFill>
                  <a:latin typeface="Arial" panose="020B0604020202020204" pitchFamily="34" charset="0"/>
                  <a:cs typeface="Arial" panose="020B0604020202020204" pitchFamily="34" charset="0"/>
                </a:rPr>
                <a:t>time series </a:t>
              </a:r>
              <a:r>
                <a:rPr lang="en-US" sz="2000" dirty="0">
                  <a:solidFill>
                    <a:schemeClr val="tx1"/>
                  </a:solidFill>
                  <a:latin typeface="Arial" panose="020B0604020202020204" pitchFamily="34" charset="0"/>
                  <a:cs typeface="Arial" panose="020B0604020202020204" pitchFamily="34" charset="0"/>
                </a:rPr>
                <a:t>graph is a line graph with time plotted on the horizontal axis.</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4</a:t>
              </a:r>
              <a:endParaRPr lang="en-US" b="1" dirty="0">
                <a:latin typeface="Arial" panose="020B0604020202020204" pitchFamily="34" charset="0"/>
                <a:cs typeface="Arial" panose="020B0604020202020204" pitchFamily="34" charset="0"/>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431290096"/>
              </p:ext>
            </p:extLst>
          </p:nvPr>
        </p:nvGraphicFramePr>
        <p:xfrm>
          <a:off x="281225" y="3356992"/>
          <a:ext cx="8496579" cy="789460"/>
        </p:xfrm>
        <a:graphic>
          <a:graphicData uri="http://schemas.openxmlformats.org/drawingml/2006/table">
            <a:tbl>
              <a:tblPr firstRow="1" bandRow="1">
                <a:tableStyleId>{5940675A-B579-460E-94D1-54222C63F5DA}</a:tableStyleId>
              </a:tblPr>
              <a:tblGrid>
                <a:gridCol w="1642107"/>
                <a:gridCol w="504056"/>
                <a:gridCol w="576064"/>
                <a:gridCol w="504056"/>
                <a:gridCol w="576064"/>
                <a:gridCol w="648072"/>
                <a:gridCol w="648072"/>
                <a:gridCol w="576064"/>
                <a:gridCol w="576064"/>
                <a:gridCol w="576064"/>
                <a:gridCol w="648072"/>
                <a:gridCol w="504056"/>
                <a:gridCol w="517768"/>
              </a:tblGrid>
              <a:tr h="394730">
                <a:tc>
                  <a:txBody>
                    <a:bodyPr/>
                    <a:lstStyle/>
                    <a:p>
                      <a:r>
                        <a:rPr lang="en-US" sz="1800" b="1" dirty="0" smtClean="0">
                          <a:latin typeface="Arial" panose="020B0604020202020204" pitchFamily="34" charset="0"/>
                          <a:cs typeface="Arial" panose="020B0604020202020204" pitchFamily="34" charset="0"/>
                        </a:rPr>
                        <a:t>Time</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00</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02</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04</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06</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08</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12</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14</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16</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18</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22</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1800" b="1" dirty="0" smtClean="0">
                          <a:latin typeface="Arial" panose="020B0604020202020204" pitchFamily="34" charset="0"/>
                          <a:cs typeface="Arial" panose="020B0604020202020204" pitchFamily="34" charset="0"/>
                        </a:rPr>
                        <a:t>Temp. (</a:t>
                      </a:r>
                      <a:r>
                        <a:rPr lang="en-US" sz="1800" b="1" baseline="30000" dirty="0" smtClean="0">
                          <a:latin typeface="Arial" panose="020B0604020202020204" pitchFamily="34" charset="0"/>
                          <a:cs typeface="Arial" panose="020B0604020202020204" pitchFamily="34" charset="0"/>
                        </a:rPr>
                        <a:t>0</a:t>
                      </a:r>
                      <a:r>
                        <a:rPr lang="en-US" sz="1800" b="1" dirty="0" smtClean="0">
                          <a:latin typeface="Arial" panose="020B0604020202020204" pitchFamily="34" charset="0"/>
                          <a:cs typeface="Arial" panose="020B0604020202020204" pitchFamily="34" charset="0"/>
                        </a:rPr>
                        <a:t>c)</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36.7</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36.8</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37.1</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37.4</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37.8</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38.3</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38.0</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38.2</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37.4</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37.3</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37.2</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anose="020B0604020202020204" pitchFamily="34" charset="0"/>
                          <a:cs typeface="Arial" panose="020B0604020202020204" pitchFamily="34" charset="0"/>
                        </a:rPr>
                        <a:t>37.1</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r>
            </a:tbl>
          </a:graphicData>
        </a:graphic>
      </p:graphicFrame>
      <p:sp>
        <p:nvSpPr>
          <p:cNvPr id="13" name="Rectangle 12"/>
          <p:cNvSpPr/>
          <p:nvPr/>
        </p:nvSpPr>
        <p:spPr>
          <a:xfrm flipH="1">
            <a:off x="6372200" y="4316903"/>
            <a:ext cx="2426940"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Use a vertical axis from 36 to 39</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699542"/>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68</a:t>
            </a:r>
            <a:endParaRPr lang="en-GB" sz="1400" b="1" dirty="0">
              <a:latin typeface="Calibri" panose="020F0502020204030204" pitchFamily="34" charset="0"/>
            </a:endParaRPr>
          </a:p>
        </p:txBody>
      </p:sp>
      <p:sp>
        <p:nvSpPr>
          <p:cNvPr id="3" name="Rectangle 2"/>
          <p:cNvSpPr/>
          <p:nvPr/>
        </p:nvSpPr>
        <p:spPr>
          <a:xfrm>
            <a:off x="238558" y="1268760"/>
            <a:ext cx="8581914" cy="3046988"/>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400" dirty="0" smtClean="0"/>
              <a:t>Each </a:t>
            </a:r>
            <a:r>
              <a:rPr lang="en-US" sz="2400" dirty="0"/>
              <a:t>week of the autumn term, a teacher records the number of pieces of late homework.</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Draw a time series graph for this data. Comment on how late homework varies during the course of the term.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798767072"/>
              </p:ext>
            </p:extLst>
          </p:nvPr>
        </p:nvGraphicFramePr>
        <p:xfrm>
          <a:off x="281225" y="2204864"/>
          <a:ext cx="8496579" cy="1188720"/>
        </p:xfrm>
        <a:graphic>
          <a:graphicData uri="http://schemas.openxmlformats.org/drawingml/2006/table">
            <a:tbl>
              <a:tblPr firstRow="1" bandRow="1">
                <a:tableStyleId>{5940675A-B579-460E-94D1-54222C63F5DA}</a:tableStyleId>
              </a:tblPr>
              <a:tblGrid>
                <a:gridCol w="1770495"/>
                <a:gridCol w="576064"/>
                <a:gridCol w="504056"/>
                <a:gridCol w="576064"/>
                <a:gridCol w="576064"/>
                <a:gridCol w="576064"/>
                <a:gridCol w="519684"/>
                <a:gridCol w="576064"/>
                <a:gridCol w="576064"/>
                <a:gridCol w="576064"/>
                <a:gridCol w="648072"/>
                <a:gridCol w="504056"/>
                <a:gridCol w="517768"/>
              </a:tblGrid>
              <a:tr h="394730">
                <a:tc>
                  <a:txBody>
                    <a:bodyPr/>
                    <a:lstStyle/>
                    <a:p>
                      <a:r>
                        <a:rPr lang="en-US" sz="2200" b="1" dirty="0" smtClean="0">
                          <a:latin typeface="Arial" panose="020B0604020202020204" pitchFamily="34" charset="0"/>
                          <a:cs typeface="Arial" panose="020B0604020202020204" pitchFamily="34" charset="0"/>
                        </a:rPr>
                        <a:t>Week</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1</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2</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3</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5</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6</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7</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8</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9</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11</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12</a:t>
                      </a: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200" b="1" dirty="0" smtClean="0">
                          <a:latin typeface="Arial" panose="020B0604020202020204" pitchFamily="34" charset="0"/>
                          <a:cs typeface="Arial" panose="020B0604020202020204" pitchFamily="34" charset="0"/>
                        </a:rPr>
                        <a:t>No. of late </a:t>
                      </a:r>
                      <a:r>
                        <a:rPr lang="en-US" sz="2200" b="1" dirty="0" err="1" smtClean="0">
                          <a:latin typeface="Arial" panose="020B0604020202020204" pitchFamily="34" charset="0"/>
                          <a:cs typeface="Arial" panose="020B0604020202020204" pitchFamily="34" charset="0"/>
                        </a:rPr>
                        <a:t>homeworks</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38</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34</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26</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14</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8</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7</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18</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7</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15</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25</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40</a:t>
                      </a:r>
                      <a:endParaRPr lang="en-US" sz="22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tcPr>
                </a:tc>
              </a:tr>
            </a:tbl>
          </a:graphicData>
        </a:graphic>
      </p:graphicFrame>
      <p:sp>
        <p:nvSpPr>
          <p:cNvPr id="14" name="Rectangle 13"/>
          <p:cNvSpPr/>
          <p:nvPr/>
        </p:nvSpPr>
        <p:spPr>
          <a:xfrm>
            <a:off x="281225" y="4329688"/>
            <a:ext cx="8498923" cy="22242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757425"/>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68</a:t>
            </a:r>
            <a:endParaRPr lang="en-GB" sz="1400" b="1" dirty="0">
              <a:latin typeface="Calibri" panose="020F0502020204030204" pitchFamily="34" charset="0"/>
            </a:endParaRPr>
          </a:p>
        </p:txBody>
      </p:sp>
      <p:sp>
        <p:nvSpPr>
          <p:cNvPr id="3" name="Rectangle 2"/>
          <p:cNvSpPr/>
          <p:nvPr/>
        </p:nvSpPr>
        <p:spPr>
          <a:xfrm>
            <a:off x="238558" y="1196752"/>
            <a:ext cx="4693482" cy="4154984"/>
          </a:xfrm>
          <a:prstGeom prst="rect">
            <a:avLst/>
          </a:prstGeom>
        </p:spPr>
        <p:txBody>
          <a:bodyPr wrap="square">
            <a:spAutoFit/>
          </a:bodyPr>
          <a:lstStyle/>
          <a:p>
            <a:pPr marL="342900" indent="-342900">
              <a:buClr>
                <a:srgbClr val="C00000"/>
              </a:buClr>
              <a:buFont typeface="+mj-lt"/>
              <a:buAutoNum type="arabicPeriod" startAt="6"/>
              <a:tabLst>
                <a:tab pos="1079500" algn="l"/>
                <a:tab pos="2743200" algn="l"/>
              </a:tabLst>
            </a:pPr>
            <a:r>
              <a:rPr lang="en-US" sz="2200" b="1" dirty="0">
                <a:solidFill>
                  <a:srgbClr val="FF0000"/>
                </a:solidFill>
              </a:rPr>
              <a:t>Real / Reasoning </a:t>
            </a:r>
            <a:r>
              <a:rPr lang="en-US" sz="2200" dirty="0"/>
              <a:t>The time series graph shows the prices of two magazines over the last 6 years, </a:t>
            </a:r>
            <a:endParaRPr lang="en-US" sz="2200" dirty="0" smtClean="0"/>
          </a:p>
          <a:p>
            <a:pPr marL="685800" lvl="1" indent="-342900">
              <a:buClr>
                <a:srgbClr val="C00000"/>
              </a:buClr>
              <a:buFont typeface="+mj-lt"/>
              <a:buAutoNum type="alphaLcPeriod"/>
              <a:tabLst>
                <a:tab pos="1079500" algn="l"/>
                <a:tab pos="2743200" algn="l"/>
              </a:tabLst>
            </a:pPr>
            <a:r>
              <a:rPr lang="en-US" sz="2200" dirty="0" smtClean="0"/>
              <a:t>What </a:t>
            </a:r>
            <a:r>
              <a:rPr lang="en-US" sz="2200" dirty="0"/>
              <a:t>was the price of Magazine A in 2012?</a:t>
            </a:r>
          </a:p>
          <a:p>
            <a:pPr marL="685800" lvl="1" indent="-342900">
              <a:buClr>
                <a:srgbClr val="C00000"/>
              </a:buClr>
              <a:buFont typeface="+mj-lt"/>
              <a:buAutoNum type="alphaLcPeriod"/>
              <a:tabLst>
                <a:tab pos="1079500" algn="l"/>
                <a:tab pos="2743200" algn="l"/>
              </a:tabLst>
            </a:pPr>
            <a:r>
              <a:rPr lang="en-US" sz="2200" dirty="0" smtClean="0"/>
              <a:t>Suzy </a:t>
            </a:r>
            <a:r>
              <a:rPr lang="en-US" sz="2200" dirty="0"/>
              <a:t>says the price of Magazine A has risen more than the price of Magazine B during this </a:t>
            </a:r>
            <a:r>
              <a:rPr lang="en-US" sz="2200" dirty="0" smtClean="0"/>
              <a:t>period.</a:t>
            </a:r>
            <a:br>
              <a:rPr lang="en-US" sz="2200" dirty="0" smtClean="0"/>
            </a:br>
            <a:r>
              <a:rPr lang="en-US" sz="2200" dirty="0" smtClean="0"/>
              <a:t>Is </a:t>
            </a:r>
            <a:r>
              <a:rPr lang="en-US" sz="2200" dirty="0"/>
              <a:t>she correct? Give a reason for your answer</a:t>
            </a:r>
            <a:r>
              <a:rPr lang="en-US" sz="2200" dirty="0" smtClean="0"/>
              <a:t>.</a:t>
            </a:r>
            <a:endParaRPr lang="en-US" sz="22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32040" y="1196751"/>
            <a:ext cx="3888432" cy="4026059"/>
          </a:xfrm>
          <a:prstGeom prst="rect">
            <a:avLst/>
          </a:prstGeom>
        </p:spPr>
      </p:pic>
      <p:sp>
        <p:nvSpPr>
          <p:cNvPr id="4" name="Rectangle 3"/>
          <p:cNvSpPr/>
          <p:nvPr/>
        </p:nvSpPr>
        <p:spPr>
          <a:xfrm>
            <a:off x="251520" y="5222810"/>
            <a:ext cx="8532440" cy="1446550"/>
          </a:xfrm>
          <a:prstGeom prst="rect">
            <a:avLst/>
          </a:prstGeom>
        </p:spPr>
        <p:txBody>
          <a:bodyPr wrap="square">
            <a:spAutoFit/>
          </a:bodyPr>
          <a:lstStyle/>
          <a:p>
            <a:pPr marL="685800" lvl="1" indent="-400050">
              <a:buClr>
                <a:srgbClr val="C00000"/>
              </a:buClr>
              <a:buFont typeface="+mj-lt"/>
              <a:buAutoNum type="alphaLcPeriod" startAt="3"/>
              <a:tabLst>
                <a:tab pos="1079500" algn="l"/>
                <a:tab pos="2743200" algn="l"/>
              </a:tabLst>
            </a:pPr>
            <a:r>
              <a:rPr lang="en-US" sz="2200" dirty="0"/>
              <a:t>Suzy also says that the rate of increase in the price of Magazine A is slowing down.</a:t>
            </a:r>
            <a:br>
              <a:rPr lang="en-US" sz="2200" dirty="0"/>
            </a:br>
            <a:r>
              <a:rPr lang="en-US" sz="2200" dirty="0"/>
              <a:t>Is she correct? Give a reason for your answer.</a:t>
            </a:r>
          </a:p>
          <a:p>
            <a:pPr marL="685800" lvl="1" indent="-400050">
              <a:buClr>
                <a:srgbClr val="C00000"/>
              </a:buClr>
              <a:buFont typeface="+mj-lt"/>
              <a:buAutoNum type="alphaLcPeriod" startAt="3"/>
              <a:tabLst>
                <a:tab pos="1079500" algn="l"/>
                <a:tab pos="2743200" algn="l"/>
              </a:tabLst>
            </a:pPr>
            <a:r>
              <a:rPr lang="en-US" sz="2200" dirty="0"/>
              <a:t>Predict the prices of each magazine in 2018.</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Tree>
    <p:extLst>
      <p:ext uri="{BB962C8B-B14F-4D97-AF65-F5344CB8AC3E}">
        <p14:creationId xmlns:p14="http://schemas.microsoft.com/office/powerpoint/2010/main" val="1270469843"/>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69</a:t>
            </a:r>
            <a:endParaRPr lang="en-GB" sz="1400" b="1" dirty="0">
              <a:latin typeface="Calibri" panose="020F0502020204030204" pitchFamily="34" charset="0"/>
            </a:endParaRPr>
          </a:p>
        </p:txBody>
      </p:sp>
      <p:sp>
        <p:nvSpPr>
          <p:cNvPr id="9" name="Rectangle 8"/>
          <p:cNvSpPr/>
          <p:nvPr/>
        </p:nvSpPr>
        <p:spPr>
          <a:xfrm flipH="1">
            <a:off x="238559" y="1447165"/>
            <a:ext cx="8581913" cy="5139869"/>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The table shows the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quarterly </a:t>
            </a:r>
            <a:r>
              <a:rPr lang="en-US" dirty="0">
                <a:solidFill>
                  <a:schemeClr val="tx1"/>
                </a:solidFill>
                <a:latin typeface="Arial" panose="020B0604020202020204" pitchFamily="34" charset="0"/>
                <a:cs typeface="Arial" panose="020B0604020202020204" pitchFamily="34" charset="0"/>
              </a:rPr>
              <a:t>price of a </a:t>
            </a:r>
            <a:r>
              <a:rPr lang="en-US" dirty="0" smtClean="0">
                <a:solidFill>
                  <a:schemeClr val="tx1"/>
                </a:solidFill>
                <a:latin typeface="Arial" panose="020B0604020202020204" pitchFamily="34" charset="0"/>
                <a:cs typeface="Arial" panose="020B0604020202020204" pitchFamily="34" charset="0"/>
              </a:rPr>
              <a:t>ton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of </a:t>
            </a:r>
            <a:r>
              <a:rPr lang="en-US" dirty="0">
                <a:solidFill>
                  <a:schemeClr val="tx1"/>
                </a:solidFill>
                <a:latin typeface="Arial" panose="020B0604020202020204" pitchFamily="34" charset="0"/>
                <a:cs typeface="Arial" panose="020B0604020202020204" pitchFamily="34" charset="0"/>
              </a:rPr>
              <a:t>wheat (in </a:t>
            </a:r>
            <a:r>
              <a:rPr lang="en-US" dirty="0" smtClean="0">
                <a:solidFill>
                  <a:schemeClr val="tx1"/>
                </a:solidFill>
                <a:latin typeface="Arial" panose="020B0604020202020204" pitchFamily="34" charset="0"/>
                <a:cs typeface="Arial" panose="020B0604020202020204" pitchFamily="34" charset="0"/>
              </a:rPr>
              <a:t>dollars</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during </a:t>
            </a:r>
            <a:r>
              <a:rPr lang="en-US" dirty="0">
                <a:solidFill>
                  <a:schemeClr val="tx1"/>
                </a:solidFill>
                <a:latin typeface="Arial" panose="020B0604020202020204" pitchFamily="34" charset="0"/>
                <a:cs typeface="Arial" panose="020B0604020202020204" pitchFamily="34" charset="0"/>
              </a:rPr>
              <a:t>the </a:t>
            </a:r>
            <a:r>
              <a:rPr lang="en-US" dirty="0" smtClean="0">
                <a:solidFill>
                  <a:schemeClr val="tx1"/>
                </a:solidFill>
                <a:latin typeface="Arial" panose="020B0604020202020204" pitchFamily="34" charset="0"/>
                <a:cs typeface="Arial" panose="020B0604020202020204" pitchFamily="34" charset="0"/>
              </a:rPr>
              <a:t>last </a:t>
            </a:r>
            <a:r>
              <a:rPr lang="en-US" dirty="0">
                <a:solidFill>
                  <a:schemeClr val="tx1"/>
                </a:solidFill>
                <a:latin typeface="Arial" panose="020B0604020202020204" pitchFamily="34" charset="0"/>
                <a:cs typeface="Arial" panose="020B0604020202020204" pitchFamily="34" charset="0"/>
              </a:rPr>
              <a:t>three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years.</a:t>
            </a:r>
          </a:p>
          <a:p>
            <a:pPr marL="457200" indent="-457200">
              <a:buClr>
                <a:srgbClr val="C00000"/>
              </a:buClr>
              <a:buFont typeface="+mj-lt"/>
              <a:buAutoNum type="alphaLcPeriod"/>
            </a:pPr>
            <a:r>
              <a:rPr lang="en-US" dirty="0" smtClean="0">
                <a:solidFill>
                  <a:schemeClr val="tx1"/>
                </a:solidFill>
                <a:latin typeface="Arial" panose="020B0604020202020204" pitchFamily="34" charset="0"/>
                <a:cs typeface="Arial" panose="020B0604020202020204" pitchFamily="34" charset="0"/>
              </a:rPr>
              <a:t>What is the price in the third quarter (Q3) of 2013? </a:t>
            </a:r>
          </a:p>
          <a:p>
            <a:pPr marL="457200" indent="-457200">
              <a:buClr>
                <a:srgbClr val="C00000"/>
              </a:buClr>
              <a:buFont typeface="+mj-lt"/>
              <a:buAutoNum type="alphaLcPeriod"/>
            </a:pPr>
            <a:r>
              <a:rPr lang="en-US" dirty="0" smtClean="0">
                <a:solidFill>
                  <a:schemeClr val="tx1"/>
                </a:solidFill>
                <a:latin typeface="Arial" panose="020B0604020202020204" pitchFamily="34" charset="0"/>
                <a:cs typeface="Arial" panose="020B0604020202020204" pitchFamily="34" charset="0"/>
              </a:rPr>
              <a:t>In </a:t>
            </a:r>
            <a:r>
              <a:rPr lang="en-US" dirty="0">
                <a:solidFill>
                  <a:schemeClr val="tx1"/>
                </a:solidFill>
                <a:latin typeface="Arial" panose="020B0604020202020204" pitchFamily="34" charset="0"/>
                <a:cs typeface="Arial" panose="020B0604020202020204" pitchFamily="34" charset="0"/>
              </a:rPr>
              <a:t>which quarter is the price the lowest? </a:t>
            </a:r>
            <a:endParaRPr lang="en-US" dirty="0" smtClean="0">
              <a:solidFill>
                <a:schemeClr val="tx1"/>
              </a:solidFill>
              <a:latin typeface="Arial" panose="020B0604020202020204" pitchFamily="34" charset="0"/>
              <a:cs typeface="Arial" panose="020B0604020202020204" pitchFamily="34" charset="0"/>
            </a:endParaRPr>
          </a:p>
          <a:p>
            <a:pPr marL="457200" indent="-457200">
              <a:buClr>
                <a:srgbClr val="C00000"/>
              </a:buClr>
              <a:buFont typeface="+mj-lt"/>
              <a:buAutoNum type="alphaLcPeriod"/>
            </a:pPr>
            <a:r>
              <a:rPr lang="en-US" dirty="0" smtClean="0">
                <a:solidFill>
                  <a:schemeClr val="tx1"/>
                </a:solidFill>
                <a:latin typeface="Arial" panose="020B0604020202020204" pitchFamily="34" charset="0"/>
                <a:cs typeface="Arial" panose="020B0604020202020204" pitchFamily="34" charset="0"/>
              </a:rPr>
              <a:t>Draw </a:t>
            </a:r>
            <a:r>
              <a:rPr lang="en-US" dirty="0">
                <a:solidFill>
                  <a:schemeClr val="tx1"/>
                </a:solidFill>
                <a:latin typeface="Arial" panose="020B0604020202020204" pitchFamily="34" charset="0"/>
                <a:cs typeface="Arial" panose="020B0604020202020204" pitchFamily="34" charset="0"/>
              </a:rPr>
              <a:t>a time series graph of the data.</a:t>
            </a:r>
          </a:p>
          <a:p>
            <a:pPr marL="457200" indent="-457200">
              <a:buClr>
                <a:srgbClr val="C00000"/>
              </a:buClr>
              <a:buFont typeface="+mj-lt"/>
              <a:buAutoNum type="alphaLcPeriod"/>
            </a:pPr>
            <a:r>
              <a:rPr lang="en-US" dirty="0" smtClean="0">
                <a:solidFill>
                  <a:schemeClr val="tx1"/>
                </a:solidFill>
                <a:latin typeface="Arial" panose="020B0604020202020204" pitchFamily="34" charset="0"/>
                <a:cs typeface="Arial" panose="020B0604020202020204" pitchFamily="34" charset="0"/>
              </a:rPr>
              <a:t>Describe </a:t>
            </a:r>
            <a:r>
              <a:rPr lang="en-US" dirty="0">
                <a:solidFill>
                  <a:schemeClr val="tx1"/>
                </a:solidFill>
                <a:latin typeface="Arial" panose="020B0604020202020204" pitchFamily="34" charset="0"/>
                <a:cs typeface="Arial" panose="020B0604020202020204" pitchFamily="34" charset="0"/>
              </a:rPr>
              <a:t>the variation in prices during </a:t>
            </a:r>
            <a:r>
              <a:rPr lang="en-US" dirty="0" smtClean="0">
                <a:solidFill>
                  <a:schemeClr val="tx1"/>
                </a:solidFill>
                <a:latin typeface="Arial" panose="020B0604020202020204" pitchFamily="34" charset="0"/>
                <a:cs typeface="Arial" panose="020B0604020202020204" pitchFamily="34" charset="0"/>
              </a:rPr>
              <a:t>this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period and </a:t>
            </a:r>
            <a:r>
              <a:rPr lang="en-US" dirty="0">
                <a:solidFill>
                  <a:schemeClr val="tx1"/>
                </a:solidFill>
                <a:latin typeface="Arial" panose="020B0604020202020204" pitchFamily="34" charset="0"/>
                <a:cs typeface="Arial" panose="020B0604020202020204" pitchFamily="34" charset="0"/>
              </a:rPr>
              <a:t>comment on the overall trend</a:t>
            </a:r>
            <a:r>
              <a:rPr lang="en-US" dirty="0" smtClean="0">
                <a:solidFill>
                  <a:schemeClr val="tx1"/>
                </a:solidFill>
                <a:latin typeface="Arial" panose="020B0604020202020204" pitchFamily="34" charset="0"/>
                <a:cs typeface="Arial" panose="020B0604020202020204" pitchFamily="34" charset="0"/>
              </a:rPr>
              <a:t>.</a:t>
            </a:r>
          </a:p>
          <a:p>
            <a:pPr>
              <a:buClr>
                <a:srgbClr val="C00000"/>
              </a:buClr>
            </a:pPr>
            <a:endParaRPr lang="en-US" sz="700" dirty="0">
              <a:solidFill>
                <a:srgbClr val="C00000"/>
              </a:solidFill>
              <a:latin typeface="Arial" panose="020B0604020202020204" pitchFamily="34" charset="0"/>
              <a:cs typeface="Arial" panose="020B0604020202020204" pitchFamily="34" charset="0"/>
            </a:endParaRPr>
          </a:p>
          <a:p>
            <a:pPr marL="342900" indent="-342900">
              <a:buClr>
                <a:srgbClr val="C00000"/>
              </a:buClr>
              <a:buFont typeface="+mj-lt"/>
              <a:buAutoNum type="alphaLcPeriod"/>
            </a:pPr>
            <a:r>
              <a:rPr lang="en-US" dirty="0" smtClean="0">
                <a:solidFill>
                  <a:srgbClr val="C00000"/>
                </a:solidFill>
                <a:latin typeface="Comic Sans MS" panose="030F0702030302020204" pitchFamily="66" charset="0"/>
                <a:cs typeface="Arial" panose="020B0604020202020204" pitchFamily="34" charset="0"/>
              </a:rPr>
              <a:t>$</a:t>
            </a:r>
            <a:r>
              <a:rPr lang="en-US" dirty="0">
                <a:solidFill>
                  <a:srgbClr val="C00000"/>
                </a:solidFill>
                <a:latin typeface="Comic Sans MS" panose="030F0702030302020204" pitchFamily="66" charset="0"/>
                <a:cs typeface="Arial" panose="020B0604020202020204" pitchFamily="34" charset="0"/>
              </a:rPr>
              <a:t>230</a:t>
            </a:r>
          </a:p>
          <a:p>
            <a:pPr marL="342900" indent="-342900">
              <a:buClr>
                <a:srgbClr val="C00000"/>
              </a:buClr>
              <a:buFont typeface="+mj-lt"/>
              <a:buAutoNum type="alphaLcPeriod"/>
            </a:pPr>
            <a:r>
              <a:rPr lang="en-US" dirty="0" smtClean="0">
                <a:solidFill>
                  <a:srgbClr val="C00000"/>
                </a:solidFill>
                <a:latin typeface="Comic Sans MS" panose="030F0702030302020204" pitchFamily="66" charset="0"/>
                <a:cs typeface="Arial" panose="020B0604020202020204" pitchFamily="34" charset="0"/>
              </a:rPr>
              <a:t>The </a:t>
            </a:r>
            <a:r>
              <a:rPr lang="en-US" dirty="0">
                <a:solidFill>
                  <a:srgbClr val="C00000"/>
                </a:solidFill>
                <a:latin typeface="Comic Sans MS" panose="030F0702030302020204" pitchFamily="66" charset="0"/>
                <a:cs typeface="Arial" panose="020B0604020202020204" pitchFamily="34" charset="0"/>
              </a:rPr>
              <a:t>lowest price is $ 101 which </a:t>
            </a:r>
            <a:r>
              <a:rPr lang="en-US" dirty="0" smtClean="0">
                <a:solidFill>
                  <a:srgbClr val="C00000"/>
                </a:solidFill>
                <a:latin typeface="Comic Sans MS" panose="030F0702030302020204" pitchFamily="66" charset="0"/>
                <a:cs typeface="Arial" panose="020B0604020202020204" pitchFamily="34" charset="0"/>
              </a:rPr>
              <a:t/>
            </a:r>
            <a:br>
              <a:rPr lang="en-US" dirty="0" smtClean="0">
                <a:solidFill>
                  <a:srgbClr val="C00000"/>
                </a:solidFill>
                <a:latin typeface="Comic Sans MS" panose="030F0702030302020204" pitchFamily="66" charset="0"/>
                <a:cs typeface="Arial" panose="020B0604020202020204" pitchFamily="34" charset="0"/>
              </a:rPr>
            </a:br>
            <a:r>
              <a:rPr lang="en-US" dirty="0" smtClean="0">
                <a:solidFill>
                  <a:srgbClr val="C00000"/>
                </a:solidFill>
                <a:latin typeface="Comic Sans MS" panose="030F0702030302020204" pitchFamily="66" charset="0"/>
                <a:cs typeface="Arial" panose="020B0604020202020204" pitchFamily="34" charset="0"/>
              </a:rPr>
              <a:t>occurs in </a:t>
            </a:r>
            <a:r>
              <a:rPr lang="en-US" dirty="0">
                <a:solidFill>
                  <a:srgbClr val="C00000"/>
                </a:solidFill>
                <a:latin typeface="Comic Sans MS" panose="030F0702030302020204" pitchFamily="66" charset="0"/>
                <a:cs typeface="Arial" panose="020B0604020202020204" pitchFamily="34" charset="0"/>
              </a:rPr>
              <a:t>the third quarter of 2012</a:t>
            </a:r>
            <a:r>
              <a:rPr lang="en-US" dirty="0" smtClean="0">
                <a:solidFill>
                  <a:srgbClr val="C00000"/>
                </a:solidFill>
                <a:latin typeface="Comic Sans MS" panose="030F0702030302020204" pitchFamily="66" charset="0"/>
                <a:cs typeface="Arial" panose="020B0604020202020204" pitchFamily="34" charset="0"/>
              </a:rPr>
              <a:t>.</a:t>
            </a:r>
          </a:p>
          <a:p>
            <a:pPr marL="342900" indent="-342900">
              <a:buClr>
                <a:srgbClr val="C00000"/>
              </a:buClr>
              <a:buFont typeface="+mj-lt"/>
              <a:buAutoNum type="alphaLcPeriod"/>
            </a:pPr>
            <a:r>
              <a:rPr lang="en-US" dirty="0">
                <a:solidFill>
                  <a:srgbClr val="C00000"/>
                </a:solidFill>
                <a:latin typeface="Comic Sans MS" panose="030F0702030302020204" pitchFamily="66" charset="0"/>
                <a:cs typeface="Arial" panose="020B0604020202020204" pitchFamily="34" charset="0"/>
              </a:rPr>
              <a:t> </a:t>
            </a:r>
          </a:p>
          <a:p>
            <a:pPr marL="342900" indent="-342900">
              <a:buClr>
                <a:srgbClr val="C00000"/>
              </a:buClr>
              <a:buFont typeface="+mj-lt"/>
              <a:buAutoNum type="alphaLcPeriod"/>
            </a:pPr>
            <a:r>
              <a:rPr lang="en-US" dirty="0" smtClean="0">
                <a:solidFill>
                  <a:srgbClr val="C00000"/>
                </a:solidFill>
                <a:latin typeface="Comic Sans MS" panose="030F0702030302020204" pitchFamily="66" charset="0"/>
                <a:cs typeface="Arial" panose="020B0604020202020204" pitchFamily="34" charset="0"/>
              </a:rPr>
              <a:t>The </a:t>
            </a:r>
            <a:r>
              <a:rPr lang="en-US" dirty="0">
                <a:solidFill>
                  <a:srgbClr val="C00000"/>
                </a:solidFill>
                <a:latin typeface="Comic Sans MS" panose="030F0702030302020204" pitchFamily="66" charset="0"/>
                <a:cs typeface="Arial" panose="020B0604020202020204" pitchFamily="34" charset="0"/>
              </a:rPr>
              <a:t>price of wheat fluctuates up and </a:t>
            </a:r>
            <a:r>
              <a:rPr lang="en-US" dirty="0" smtClean="0">
                <a:solidFill>
                  <a:srgbClr val="C00000"/>
                </a:solidFill>
                <a:latin typeface="Comic Sans MS" panose="030F0702030302020204" pitchFamily="66" charset="0"/>
                <a:cs typeface="Arial" panose="020B0604020202020204" pitchFamily="34" charset="0"/>
              </a:rPr>
              <a:t>down </a:t>
            </a:r>
            <a:br>
              <a:rPr lang="en-US" dirty="0" smtClean="0">
                <a:solidFill>
                  <a:srgbClr val="C00000"/>
                </a:solidFill>
                <a:latin typeface="Comic Sans MS" panose="030F0702030302020204" pitchFamily="66" charset="0"/>
                <a:cs typeface="Arial" panose="020B0604020202020204" pitchFamily="34" charset="0"/>
              </a:rPr>
            </a:br>
            <a:r>
              <a:rPr lang="en-US" dirty="0" smtClean="0">
                <a:solidFill>
                  <a:srgbClr val="C00000"/>
                </a:solidFill>
                <a:latin typeface="Comic Sans MS" panose="030F0702030302020204" pitchFamily="66" charset="0"/>
                <a:cs typeface="Arial" panose="020B0604020202020204" pitchFamily="34" charset="0"/>
              </a:rPr>
              <a:t>during </a:t>
            </a:r>
            <a:r>
              <a:rPr lang="en-US" dirty="0">
                <a:solidFill>
                  <a:srgbClr val="C00000"/>
                </a:solidFill>
                <a:latin typeface="Comic Sans MS" panose="030F0702030302020204" pitchFamily="66" charset="0"/>
                <a:cs typeface="Arial" panose="020B0604020202020204" pitchFamily="34" charset="0"/>
              </a:rPr>
              <a:t>the course of each year. </a:t>
            </a:r>
            <a:r>
              <a:rPr lang="en-US" dirty="0" smtClean="0">
                <a:solidFill>
                  <a:srgbClr val="C00000"/>
                </a:solidFill>
                <a:latin typeface="Comic Sans MS" panose="030F0702030302020204" pitchFamily="66" charset="0"/>
                <a:cs typeface="Arial" panose="020B0604020202020204" pitchFamily="34" charset="0"/>
              </a:rPr>
              <a:t/>
            </a:r>
            <a:br>
              <a:rPr lang="en-US" dirty="0" smtClean="0">
                <a:solidFill>
                  <a:srgbClr val="C00000"/>
                </a:solidFill>
                <a:latin typeface="Comic Sans MS" panose="030F0702030302020204" pitchFamily="66" charset="0"/>
                <a:cs typeface="Arial" panose="020B0604020202020204" pitchFamily="34" charset="0"/>
              </a:rPr>
            </a:br>
            <a:r>
              <a:rPr lang="en-US" dirty="0" smtClean="0">
                <a:solidFill>
                  <a:srgbClr val="C00000"/>
                </a:solidFill>
                <a:latin typeface="Comic Sans MS" panose="030F0702030302020204" pitchFamily="66" charset="0"/>
                <a:cs typeface="Arial" panose="020B0604020202020204" pitchFamily="34" charset="0"/>
              </a:rPr>
              <a:t>However </a:t>
            </a:r>
            <a:r>
              <a:rPr lang="en-US" dirty="0">
                <a:solidFill>
                  <a:srgbClr val="C00000"/>
                </a:solidFill>
                <a:latin typeface="Comic Sans MS" panose="030F0702030302020204" pitchFamily="66" charset="0"/>
                <a:cs typeface="Arial" panose="020B0604020202020204" pitchFamily="34" charset="0"/>
              </a:rPr>
              <a:t>the overall trend shows a general increase in prices.</a:t>
            </a:r>
          </a:p>
        </p:txBody>
      </p:sp>
      <p:sp>
        <p:nvSpPr>
          <p:cNvPr id="10" name="Pentagon 9"/>
          <p:cNvSpPr/>
          <p:nvPr/>
        </p:nvSpPr>
        <p:spPr>
          <a:xfrm>
            <a:off x="251520" y="1234875"/>
            <a:ext cx="2084615" cy="392053"/>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2</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09789" y="4221087"/>
            <a:ext cx="3469782" cy="182310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018277902"/>
              </p:ext>
            </p:extLst>
          </p:nvPr>
        </p:nvGraphicFramePr>
        <p:xfrm>
          <a:off x="2699792" y="1556792"/>
          <a:ext cx="6018966" cy="1051560"/>
        </p:xfrm>
        <a:graphic>
          <a:graphicData uri="http://schemas.openxmlformats.org/drawingml/2006/table">
            <a:tbl>
              <a:tblPr firstRow="1" bandRow="1">
                <a:tableStyleId>{5940675A-B579-460E-94D1-54222C63F5DA}</a:tableStyleId>
              </a:tblPr>
              <a:tblGrid>
                <a:gridCol w="515502"/>
                <a:gridCol w="534915"/>
                <a:gridCol w="431651"/>
                <a:gridCol w="515502"/>
                <a:gridCol w="515502"/>
                <a:gridCol w="465049"/>
                <a:gridCol w="515502"/>
                <a:gridCol w="515502"/>
                <a:gridCol w="515502"/>
                <a:gridCol w="579940"/>
                <a:gridCol w="451064"/>
                <a:gridCol w="463335"/>
              </a:tblGrid>
              <a:tr h="300229">
                <a:tc gridSpan="4">
                  <a:txBody>
                    <a:bodyPr/>
                    <a:lstStyle/>
                    <a:p>
                      <a:pPr algn="ctr"/>
                      <a:r>
                        <a:rPr lang="en-US" sz="1700" b="1" dirty="0" smtClean="0">
                          <a:latin typeface="Arial" panose="020B0604020202020204" pitchFamily="34" charset="0"/>
                          <a:cs typeface="Arial" panose="020B0604020202020204" pitchFamily="34" charset="0"/>
                        </a:rPr>
                        <a:t>2012</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700" b="1" dirty="0" smtClean="0">
                          <a:latin typeface="Arial" panose="020B0604020202020204" pitchFamily="34" charset="0"/>
                          <a:cs typeface="Arial" panose="020B0604020202020204" pitchFamily="34" charset="0"/>
                        </a:rPr>
                        <a:t>2013</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700" b="1" dirty="0" smtClean="0">
                          <a:latin typeface="Arial" panose="020B0604020202020204" pitchFamily="34" charset="0"/>
                          <a:cs typeface="Arial" panose="020B0604020202020204" pitchFamily="34" charset="0"/>
                        </a:rPr>
                        <a:t>2014</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0229">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9901">
                <a:tc>
                  <a:txBody>
                    <a:bodyPr/>
                    <a:lstStyle/>
                    <a:p>
                      <a:pPr algn="ctr"/>
                      <a:r>
                        <a:rPr lang="en-US" sz="1700" dirty="0" smtClean="0">
                          <a:latin typeface="Arial" panose="020B0604020202020204" pitchFamily="34" charset="0"/>
                          <a:cs typeface="Arial" panose="020B0604020202020204" pitchFamily="34" charset="0"/>
                        </a:rPr>
                        <a:t>38</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34</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26</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14</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8</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18</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10</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40</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flipH="1">
            <a:off x="6084168" y="2753633"/>
            <a:ext cx="2634590" cy="132343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b="1" dirty="0" smtClean="0">
                <a:solidFill>
                  <a:srgbClr val="C00000"/>
                </a:solidFill>
                <a:latin typeface="Arial" panose="020B0604020202020204" pitchFamily="34" charset="0"/>
                <a:cs typeface="Arial" panose="020B0604020202020204" pitchFamily="34" charset="0"/>
              </a:rPr>
              <a:t>Communication hint </a:t>
            </a:r>
            <a:r>
              <a:rPr lang="en-US"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 Prices are recorded every 3 months so the first quarter covers January, February and March.</a:t>
            </a:r>
          </a:p>
        </p:txBody>
      </p:sp>
    </p:spTree>
    <p:extLst>
      <p:ext uri="{BB962C8B-B14F-4D97-AF65-F5344CB8AC3E}">
        <p14:creationId xmlns:p14="http://schemas.microsoft.com/office/powerpoint/2010/main" val="572558141"/>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69</a:t>
            </a:r>
            <a:endParaRPr lang="en-GB" sz="1400" b="1" dirty="0">
              <a:latin typeface="Calibri" panose="020F0502020204030204" pitchFamily="34" charset="0"/>
            </a:endParaRPr>
          </a:p>
        </p:txBody>
      </p:sp>
      <p:sp>
        <p:nvSpPr>
          <p:cNvPr id="3" name="Rectangle 2"/>
          <p:cNvSpPr/>
          <p:nvPr/>
        </p:nvSpPr>
        <p:spPr>
          <a:xfrm>
            <a:off x="251519" y="1223749"/>
            <a:ext cx="8528629" cy="3970318"/>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000" b="1" dirty="0" smtClean="0">
                <a:solidFill>
                  <a:srgbClr val="FF0000"/>
                </a:solidFill>
              </a:rPr>
              <a:t>Real </a:t>
            </a:r>
            <a:r>
              <a:rPr lang="en-US" sz="2000" b="1" dirty="0">
                <a:solidFill>
                  <a:srgbClr val="FF0000"/>
                </a:solidFill>
              </a:rPr>
              <a:t>/ Problem-solving </a:t>
            </a:r>
            <a:r>
              <a:rPr lang="en-US" sz="2000" dirty="0"/>
              <a:t>The table shows the quarterly sales (in thousands) of umbrellas during the last three years</a:t>
            </a:r>
            <a:r>
              <a:rPr lang="en-US" sz="2000" dirty="0" smtClean="0"/>
              <a:t>.</a:t>
            </a:r>
            <a:br>
              <a:rPr lang="en-US" sz="2000" dirty="0" smtClean="0"/>
            </a:br>
            <a:r>
              <a:rPr lang="en-US" sz="2000" dirty="0" smtClean="0"/>
              <a:t/>
            </a:r>
            <a:br>
              <a:rPr lang="en-US" sz="2000" dirty="0" smtClean="0"/>
            </a:br>
            <a:r>
              <a:rPr lang="en-US" sz="3200" dirty="0" smtClean="0"/>
              <a:t/>
            </a:r>
            <a:br>
              <a:rPr lang="en-US" sz="3200" dirty="0" smtClean="0"/>
            </a:br>
            <a:endParaRPr lang="en-US" sz="2000" dirty="0" smtClean="0"/>
          </a:p>
          <a:p>
            <a:pPr marL="914400" lvl="1" indent="-457200">
              <a:buClr>
                <a:srgbClr val="C00000"/>
              </a:buClr>
              <a:buFont typeface="+mj-lt"/>
              <a:buAutoNum type="alphaLcPeriod"/>
              <a:tabLst>
                <a:tab pos="1079500" algn="l"/>
                <a:tab pos="2743200" algn="l"/>
              </a:tabLst>
            </a:pPr>
            <a:r>
              <a:rPr lang="en-US" sz="2000" dirty="0" smtClean="0"/>
              <a:t>What </a:t>
            </a:r>
            <a:r>
              <a:rPr lang="en-US" sz="2000" dirty="0"/>
              <a:t>are the sales in the second quarter of 2013? </a:t>
            </a:r>
            <a:endParaRPr lang="en-US" sz="2000" dirty="0" smtClean="0"/>
          </a:p>
          <a:p>
            <a:pPr marL="914400" lvl="1" indent="-457200">
              <a:buClr>
                <a:srgbClr val="C00000"/>
              </a:buClr>
              <a:buFont typeface="+mj-lt"/>
              <a:buAutoNum type="alphaLcPeriod"/>
              <a:tabLst>
                <a:tab pos="1079500" algn="l"/>
                <a:tab pos="2743200" algn="l"/>
              </a:tabLst>
            </a:pPr>
            <a:r>
              <a:rPr lang="en-US" sz="2000" dirty="0" smtClean="0"/>
              <a:t>In </a:t>
            </a:r>
            <a:r>
              <a:rPr lang="en-US" sz="2000" dirty="0"/>
              <a:t>which quarter are sales the highest? </a:t>
            </a:r>
            <a:endParaRPr lang="en-US" sz="2000" dirty="0" smtClean="0"/>
          </a:p>
          <a:p>
            <a:pPr marL="914400" lvl="1" indent="-457200">
              <a:buClr>
                <a:srgbClr val="C00000"/>
              </a:buClr>
              <a:buFont typeface="+mj-lt"/>
              <a:buAutoNum type="alphaLcPeriod"/>
              <a:tabLst>
                <a:tab pos="1079500" algn="l"/>
                <a:tab pos="2743200" algn="l"/>
              </a:tabLst>
            </a:pPr>
            <a:r>
              <a:rPr lang="en-US" sz="2000" dirty="0" smtClean="0"/>
              <a:t>Draw </a:t>
            </a:r>
            <a:r>
              <a:rPr lang="en-US" sz="2000" dirty="0"/>
              <a:t>a time series graph for this data.</a:t>
            </a:r>
          </a:p>
          <a:p>
            <a:pPr marL="914400" lvl="1" indent="-457200">
              <a:buClr>
                <a:srgbClr val="C00000"/>
              </a:buClr>
              <a:buFont typeface="+mj-lt"/>
              <a:buAutoNum type="alphaLcPeriod"/>
              <a:tabLst>
                <a:tab pos="1079500" algn="l"/>
                <a:tab pos="2743200" algn="l"/>
              </a:tabLst>
            </a:pPr>
            <a:r>
              <a:rPr lang="en-US" sz="2000" dirty="0" smtClean="0"/>
              <a:t>Describe </a:t>
            </a:r>
            <a:r>
              <a:rPr lang="en-US" sz="2000" dirty="0"/>
              <a:t>the variation in umbrella sales </a:t>
            </a:r>
            <a:r>
              <a:rPr lang="en-US" sz="2000" dirty="0" smtClean="0"/>
              <a:t>during </a:t>
            </a:r>
            <a:br>
              <a:rPr lang="en-US" sz="2000" dirty="0" smtClean="0"/>
            </a:br>
            <a:r>
              <a:rPr lang="en-US" sz="2000" dirty="0" smtClean="0"/>
              <a:t>this </a:t>
            </a:r>
            <a:r>
              <a:rPr lang="en-US" sz="2000" dirty="0"/>
              <a:t>period and comment on the overall trend, </a:t>
            </a:r>
            <a:endParaRPr lang="en-US" sz="2000" dirty="0" smtClean="0"/>
          </a:p>
          <a:p>
            <a:pPr marL="914400" lvl="1" indent="-457200">
              <a:buClr>
                <a:srgbClr val="C00000"/>
              </a:buClr>
              <a:buFont typeface="+mj-lt"/>
              <a:buAutoNum type="alphaLcPeriod"/>
              <a:tabLst>
                <a:tab pos="1079500" algn="l"/>
                <a:tab pos="2743200" algn="l"/>
              </a:tabLst>
            </a:pPr>
            <a:r>
              <a:rPr lang="en-US" sz="2000" b="1" dirty="0" smtClean="0">
                <a:solidFill>
                  <a:srgbClr val="FF0000"/>
                </a:solidFill>
              </a:rPr>
              <a:t>Reflect</a:t>
            </a:r>
            <a:r>
              <a:rPr lang="en-US" sz="2000" dirty="0" smtClean="0">
                <a:solidFill>
                  <a:srgbClr val="FF0000"/>
                </a:solidFill>
              </a:rPr>
              <a:t> </a:t>
            </a:r>
            <a:r>
              <a:rPr lang="en-US" sz="2000" dirty="0"/>
              <a:t>What do you think the </a:t>
            </a:r>
            <a:r>
              <a:rPr lang="en-US" sz="2000" dirty="0" smtClean="0"/>
              <a:t>term 'trend‘ means</a:t>
            </a:r>
            <a:r>
              <a:rPr lang="en-US" sz="2000" dirty="0"/>
              <a:t>? Write a definition in your own words.</a:t>
            </a:r>
          </a:p>
        </p:txBody>
      </p:sp>
      <p:sp>
        <p:nvSpPr>
          <p:cNvPr id="8" name="Rectangle 7"/>
          <p:cNvSpPr/>
          <p:nvPr/>
        </p:nvSpPr>
        <p:spPr>
          <a:xfrm>
            <a:off x="236560" y="5159508"/>
            <a:ext cx="8583912" cy="143784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196752"/>
            <a:ext cx="648072" cy="64807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952099380"/>
              </p:ext>
            </p:extLst>
          </p:nvPr>
        </p:nvGraphicFramePr>
        <p:xfrm>
          <a:off x="755577" y="1916832"/>
          <a:ext cx="7488828" cy="1051560"/>
        </p:xfrm>
        <a:graphic>
          <a:graphicData uri="http://schemas.openxmlformats.org/drawingml/2006/table">
            <a:tbl>
              <a:tblPr firstRow="1" bandRow="1">
                <a:tableStyleId>{5940675A-B579-460E-94D1-54222C63F5DA}</a:tableStyleId>
              </a:tblPr>
              <a:tblGrid>
                <a:gridCol w="641390"/>
                <a:gridCol w="665544"/>
                <a:gridCol w="537063"/>
                <a:gridCol w="641390"/>
                <a:gridCol w="641390"/>
                <a:gridCol w="578617"/>
                <a:gridCol w="641390"/>
                <a:gridCol w="641390"/>
                <a:gridCol w="641390"/>
                <a:gridCol w="721564"/>
                <a:gridCol w="561216"/>
                <a:gridCol w="576484"/>
              </a:tblGrid>
              <a:tr h="300229">
                <a:tc gridSpan="4">
                  <a:txBody>
                    <a:bodyPr/>
                    <a:lstStyle/>
                    <a:p>
                      <a:pPr algn="ctr"/>
                      <a:r>
                        <a:rPr lang="en-US" sz="1700" b="1" dirty="0" smtClean="0">
                          <a:latin typeface="Arial" panose="020B0604020202020204" pitchFamily="34" charset="0"/>
                          <a:cs typeface="Arial" panose="020B0604020202020204" pitchFamily="34" charset="0"/>
                        </a:rPr>
                        <a:t>2012</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700" b="1" dirty="0" smtClean="0">
                          <a:latin typeface="Arial" panose="020B0604020202020204" pitchFamily="34" charset="0"/>
                          <a:cs typeface="Arial" panose="020B0604020202020204" pitchFamily="34" charset="0"/>
                        </a:rPr>
                        <a:t>2013</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700" b="1" dirty="0" smtClean="0">
                          <a:latin typeface="Arial" panose="020B0604020202020204" pitchFamily="34" charset="0"/>
                          <a:cs typeface="Arial" panose="020B0604020202020204" pitchFamily="34" charset="0"/>
                        </a:rPr>
                        <a:t>2014</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2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0229">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Q3</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Q4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9901">
                <a:tc>
                  <a:txBody>
                    <a:bodyPr/>
                    <a:lstStyle/>
                    <a:p>
                      <a:pPr algn="ctr"/>
                      <a:r>
                        <a:rPr lang="en-US" sz="1700" dirty="0" smtClean="0">
                          <a:latin typeface="Arial" panose="020B0604020202020204" pitchFamily="34" charset="0"/>
                          <a:cs typeface="Arial" panose="020B0604020202020204" pitchFamily="34" charset="0"/>
                        </a:rPr>
                        <a:t>89</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24</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85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80</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66</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19</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76</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62</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17</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73</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a:xfrm flipH="1">
            <a:off x="6588224" y="3356992"/>
            <a:ext cx="2212086"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Sales are in thousands</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105414"/>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69</a:t>
            </a:r>
            <a:endParaRPr lang="en-GB" sz="1400" b="1" dirty="0">
              <a:latin typeface="Calibri" panose="020F0502020204030204" pitchFamily="34" charset="0"/>
            </a:endParaRPr>
          </a:p>
        </p:txBody>
      </p:sp>
      <p:sp>
        <p:nvSpPr>
          <p:cNvPr id="3" name="Rectangle 2"/>
          <p:cNvSpPr/>
          <p:nvPr/>
        </p:nvSpPr>
        <p:spPr>
          <a:xfrm>
            <a:off x="251519" y="1223749"/>
            <a:ext cx="8528629" cy="4031873"/>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400" b="1" dirty="0" smtClean="0">
                <a:solidFill>
                  <a:srgbClr val="FF0000"/>
                </a:solidFill>
              </a:rPr>
              <a:t>Real </a:t>
            </a:r>
            <a:r>
              <a:rPr lang="en-US" sz="2400" b="1" dirty="0">
                <a:solidFill>
                  <a:srgbClr val="FF0000"/>
                </a:solidFill>
              </a:rPr>
              <a:t>/ Problem-solving </a:t>
            </a:r>
            <a:r>
              <a:rPr lang="en-US" sz="2400" dirty="0" smtClean="0"/>
              <a:t>The </a:t>
            </a:r>
            <a:r>
              <a:rPr lang="en-US" sz="2400" dirty="0"/>
              <a:t>table shows the profit (in millions of pounds) of an </a:t>
            </a:r>
            <a:r>
              <a:rPr lang="en-US" sz="2400" dirty="0" smtClean="0"/>
              <a:t>ICT company </a:t>
            </a:r>
            <a:r>
              <a:rPr lang="en-US" sz="2400" dirty="0"/>
              <a:t>over the past </a:t>
            </a:r>
            <a:r>
              <a:rPr lang="en-US" sz="2400" dirty="0" smtClean="0"/>
              <a:t/>
            </a:r>
            <a:br>
              <a:rPr lang="en-US" sz="2400" dirty="0" smtClean="0"/>
            </a:br>
            <a:r>
              <a:rPr lang="en-US" sz="2400" dirty="0" smtClean="0"/>
              <a:t>10 </a:t>
            </a:r>
            <a:r>
              <a:rPr lang="en-US" sz="2400" dirty="0"/>
              <a:t>years. The profit for 2010 is not </a:t>
            </a:r>
            <a:r>
              <a:rPr lang="en-US" sz="2400" dirty="0" smtClean="0"/>
              <a:t>known.</a:t>
            </a:r>
            <a:br>
              <a:rPr lang="en-US" sz="2400" dirty="0" smtClean="0"/>
            </a:br>
            <a:r>
              <a:rPr lang="en-US" sz="2400" dirty="0" smtClean="0"/>
              <a:t/>
            </a:r>
            <a:br>
              <a:rPr lang="en-US" sz="2400" dirty="0" smtClean="0"/>
            </a:br>
            <a:r>
              <a:rPr lang="en-US" sz="2400" dirty="0" smtClean="0"/>
              <a:t/>
            </a:r>
            <a:br>
              <a:rPr lang="en-US" sz="2400" dirty="0" smtClean="0"/>
            </a:br>
            <a:endParaRPr lang="en-US" sz="1600" dirty="0" smtClean="0"/>
          </a:p>
          <a:p>
            <a:pPr marL="800100" lvl="1" indent="-400050">
              <a:buClr>
                <a:srgbClr val="C00000"/>
              </a:buClr>
              <a:buFont typeface="+mj-lt"/>
              <a:buAutoNum type="alphaLcPeriod"/>
              <a:tabLst>
                <a:tab pos="1079500" algn="l"/>
                <a:tab pos="2743200" algn="l"/>
              </a:tabLst>
            </a:pPr>
            <a:r>
              <a:rPr lang="en-US" sz="2400" dirty="0" smtClean="0"/>
              <a:t>Draw a line graph for this time series. </a:t>
            </a:r>
          </a:p>
          <a:p>
            <a:pPr marL="800100" lvl="1" indent="-400050">
              <a:buClr>
                <a:srgbClr val="C00000"/>
              </a:buClr>
              <a:buFont typeface="+mj-lt"/>
              <a:buAutoNum type="alphaLcPeriod"/>
              <a:tabLst>
                <a:tab pos="1079500" algn="l"/>
                <a:tab pos="2743200" algn="l"/>
              </a:tabLst>
            </a:pPr>
            <a:r>
              <a:rPr lang="en-US" sz="2400" dirty="0" smtClean="0"/>
              <a:t>Describe </a:t>
            </a:r>
            <a:r>
              <a:rPr lang="en-US" sz="2400" dirty="0"/>
              <a:t>the overall </a:t>
            </a:r>
            <a:r>
              <a:rPr lang="en-US" sz="2400" dirty="0" smtClean="0"/>
              <a:t>trend. </a:t>
            </a:r>
          </a:p>
          <a:p>
            <a:pPr marL="800100" lvl="1" indent="-400050">
              <a:buClr>
                <a:srgbClr val="C00000"/>
              </a:buClr>
              <a:buFont typeface="+mj-lt"/>
              <a:buAutoNum type="alphaLcPeriod"/>
              <a:tabLst>
                <a:tab pos="1079500" algn="l"/>
                <a:tab pos="2743200" algn="l"/>
              </a:tabLst>
            </a:pPr>
            <a:r>
              <a:rPr lang="en-US" sz="2400" dirty="0" smtClean="0"/>
              <a:t>Estimate </a:t>
            </a:r>
            <a:r>
              <a:rPr lang="en-US" sz="2400" dirty="0"/>
              <a:t>what the profit might have been </a:t>
            </a:r>
            <a:r>
              <a:rPr lang="en-US" sz="2400" dirty="0" smtClean="0"/>
              <a:t>in </a:t>
            </a:r>
            <a:r>
              <a:rPr lang="en-US" sz="2400" dirty="0"/>
              <a:t>2010. </a:t>
            </a:r>
            <a:endParaRPr lang="en-US" sz="2400" dirty="0" smtClean="0"/>
          </a:p>
          <a:p>
            <a:pPr marL="800100" lvl="1" indent="-400050">
              <a:buClr>
                <a:srgbClr val="C00000"/>
              </a:buClr>
              <a:buFont typeface="+mj-lt"/>
              <a:buAutoNum type="alphaLcPeriod"/>
              <a:tabLst>
                <a:tab pos="1079500" algn="l"/>
                <a:tab pos="2743200" algn="l"/>
              </a:tabLst>
            </a:pPr>
            <a:r>
              <a:rPr lang="en-US" sz="2400" dirty="0" smtClean="0"/>
              <a:t>Predict </a:t>
            </a:r>
            <a:r>
              <a:rPr lang="en-US" sz="2400" dirty="0"/>
              <a:t>what the profit might be in 2015. </a:t>
            </a:r>
            <a:endParaRPr lang="en-US" sz="2400" dirty="0" smtClean="0"/>
          </a:p>
          <a:p>
            <a:pPr marL="800100" lvl="1" indent="-400050">
              <a:buClr>
                <a:srgbClr val="C00000"/>
              </a:buClr>
              <a:tabLst>
                <a:tab pos="1079500" algn="l"/>
                <a:tab pos="2743200" algn="l"/>
              </a:tabLst>
            </a:pPr>
            <a:r>
              <a:rPr lang="en-US" sz="2400" b="1" dirty="0" smtClean="0">
                <a:solidFill>
                  <a:srgbClr val="FF0000"/>
                </a:solidFill>
              </a:rPr>
              <a:t>Discussion</a:t>
            </a:r>
            <a:r>
              <a:rPr lang="en-US" sz="2400" dirty="0" smtClean="0"/>
              <a:t> </a:t>
            </a:r>
            <a:r>
              <a:rPr lang="en-US" sz="2400" dirty="0"/>
              <a:t>How reliable are your values in </a:t>
            </a:r>
            <a:r>
              <a:rPr lang="en-US" sz="2400" dirty="0" smtClean="0"/>
              <a:t>parts </a:t>
            </a:r>
            <a:r>
              <a:rPr lang="en-US" sz="2400" b="1" dirty="0"/>
              <a:t>c</a:t>
            </a:r>
            <a:r>
              <a:rPr lang="en-US" sz="2400" dirty="0"/>
              <a:t> and </a:t>
            </a:r>
            <a:r>
              <a:rPr lang="en-US" sz="2400" b="1" dirty="0"/>
              <a:t>d</a:t>
            </a:r>
            <a:r>
              <a:rPr lang="en-US" sz="2400" dirty="0"/>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196752"/>
            <a:ext cx="648072" cy="64807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42264033"/>
              </p:ext>
            </p:extLst>
          </p:nvPr>
        </p:nvGraphicFramePr>
        <p:xfrm>
          <a:off x="291845" y="2522984"/>
          <a:ext cx="8528627" cy="762000"/>
        </p:xfrm>
        <a:graphic>
          <a:graphicData uri="http://schemas.openxmlformats.org/drawingml/2006/table">
            <a:tbl>
              <a:tblPr firstRow="1" bandRow="1">
                <a:tableStyleId>{5940675A-B579-460E-94D1-54222C63F5DA}</a:tableStyleId>
              </a:tblPr>
              <a:tblGrid>
                <a:gridCol w="773422"/>
                <a:gridCol w="802549"/>
                <a:gridCol w="647619"/>
                <a:gridCol w="773422"/>
                <a:gridCol w="773422"/>
                <a:gridCol w="697727"/>
                <a:gridCol w="773422"/>
                <a:gridCol w="773422"/>
                <a:gridCol w="773422"/>
                <a:gridCol w="870100"/>
                <a:gridCol w="870100"/>
              </a:tblGrid>
              <a:tr h="300229">
                <a:tc>
                  <a:txBody>
                    <a:bodyPr/>
                    <a:lstStyle/>
                    <a:p>
                      <a:pPr algn="ctr"/>
                      <a:r>
                        <a:rPr lang="en-US" sz="1900" dirty="0" smtClean="0">
                          <a:latin typeface="Arial" panose="020B0604020202020204" pitchFamily="34" charset="0"/>
                          <a:cs typeface="Arial" panose="020B0604020202020204" pitchFamily="34" charset="0"/>
                        </a:rPr>
                        <a:t>Year</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2005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2006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2007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2008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2009</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2011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2012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2013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9901">
                <a:tc>
                  <a:txBody>
                    <a:bodyPr/>
                    <a:lstStyle/>
                    <a:p>
                      <a:pPr algn="ctr"/>
                      <a:r>
                        <a:rPr lang="en-US" sz="1900" dirty="0" smtClean="0">
                          <a:latin typeface="Arial" panose="020B0604020202020204" pitchFamily="34" charset="0"/>
                          <a:cs typeface="Arial" panose="020B0604020202020204" pitchFamily="34" charset="0"/>
                        </a:rPr>
                        <a:t>Profit</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0.5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0.7</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0.8</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a:xfrm flipH="1">
            <a:off x="251520" y="5229201"/>
            <a:ext cx="4032448"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Q8a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Draw a </a:t>
            </a:r>
            <a:r>
              <a:rPr lang="en-US" sz="2100" dirty="0">
                <a:solidFill>
                  <a:schemeClr val="tx1"/>
                </a:solidFill>
                <a:latin typeface="Arial" panose="020B0604020202020204" pitchFamily="34" charset="0"/>
                <a:cs typeface="Arial" panose="020B0604020202020204" pitchFamily="34" charset="0"/>
              </a:rPr>
              <a:t>horizontal axis from 2005 to 2015 and a vertical axis up to 7, to help with part </a:t>
            </a:r>
            <a:r>
              <a:rPr lang="en-US" sz="2100" b="1" dirty="0">
                <a:solidFill>
                  <a:schemeClr val="tx1"/>
                </a:solidFill>
                <a:latin typeface="Arial" panose="020B0604020202020204" pitchFamily="34" charset="0"/>
                <a:cs typeface="Arial" panose="020B0604020202020204" pitchFamily="34" charset="0"/>
              </a:rPr>
              <a:t>d</a:t>
            </a:r>
            <a:r>
              <a:rPr lang="en-US" sz="2100" dirty="0">
                <a:solidFill>
                  <a:schemeClr val="tx1"/>
                </a:solidFill>
                <a:latin typeface="Arial" panose="020B0604020202020204" pitchFamily="34" charset="0"/>
                <a:cs typeface="Arial" panose="020B0604020202020204" pitchFamily="34" charset="0"/>
              </a:rPr>
              <a:t>.</a:t>
            </a:r>
          </a:p>
        </p:txBody>
      </p:sp>
      <p:sp>
        <p:nvSpPr>
          <p:cNvPr id="12" name="Rectangle 11"/>
          <p:cNvSpPr/>
          <p:nvPr/>
        </p:nvSpPr>
        <p:spPr>
          <a:xfrm flipH="1">
            <a:off x="4427984" y="5229200"/>
            <a:ext cx="4392488" cy="138499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Q8b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a:t>
            </a:r>
            <a:r>
              <a:rPr lang="en-US" sz="2100" dirty="0">
                <a:solidFill>
                  <a:schemeClr val="tx1"/>
                </a:solidFill>
                <a:latin typeface="Arial" panose="020B0604020202020204" pitchFamily="34" charset="0"/>
                <a:cs typeface="Arial" panose="020B0604020202020204" pitchFamily="34" charset="0"/>
              </a:rPr>
              <a:t>Continue the 'curved' shape of the graph for two more years. Profit is in millions of pounds.</a:t>
            </a:r>
          </a:p>
        </p:txBody>
      </p:sp>
    </p:spTree>
    <p:extLst>
      <p:ext uri="{BB962C8B-B14F-4D97-AF65-F5344CB8AC3E}">
        <p14:creationId xmlns:p14="http://schemas.microsoft.com/office/powerpoint/2010/main" val="465054570"/>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3.2 – Time Series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70</a:t>
            </a:r>
            <a:endParaRPr lang="en-GB" sz="1400" b="1"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196752"/>
            <a:ext cx="648072" cy="648072"/>
          </a:xfrm>
          <a:prstGeom prst="rect">
            <a:avLst/>
          </a:prstGeom>
        </p:spPr>
      </p:pic>
      <p:sp>
        <p:nvSpPr>
          <p:cNvPr id="12" name="Rectangle 11"/>
          <p:cNvSpPr/>
          <p:nvPr/>
        </p:nvSpPr>
        <p:spPr>
          <a:xfrm flipH="1">
            <a:off x="298637" y="5851590"/>
            <a:ext cx="8501615" cy="7386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a:solidFill>
                  <a:schemeClr val="tx1"/>
                </a:solidFill>
                <a:latin typeface="Arial" panose="020B0604020202020204" pitchFamily="34" charset="0"/>
                <a:cs typeface="Arial" panose="020B0604020202020204" pitchFamily="34" charset="0"/>
              </a:rPr>
              <a:t>Exam hint</a:t>
            </a:r>
          </a:p>
          <a:p>
            <a:r>
              <a:rPr lang="en-US" sz="2100" dirty="0">
                <a:solidFill>
                  <a:schemeClr val="tx1"/>
                </a:solidFill>
                <a:latin typeface="Arial" panose="020B0604020202020204" pitchFamily="34" charset="0"/>
                <a:cs typeface="Arial" panose="020B0604020202020204" pitchFamily="34" charset="0"/>
              </a:rPr>
              <a:t>Use both the table and the graph to help you spot the pattern.</a:t>
            </a:r>
          </a:p>
        </p:txBody>
      </p:sp>
      <p:grpSp>
        <p:nvGrpSpPr>
          <p:cNvPr id="13" name="Group 12"/>
          <p:cNvGrpSpPr/>
          <p:nvPr/>
        </p:nvGrpSpPr>
        <p:grpSpPr>
          <a:xfrm>
            <a:off x="305905" y="1251199"/>
            <a:ext cx="8514567" cy="4670648"/>
            <a:chOff x="3483872" y="1089030"/>
            <a:chExt cx="5264592" cy="4670648"/>
          </a:xfrm>
        </p:grpSpPr>
        <p:sp>
          <p:nvSpPr>
            <p:cNvPr id="14" name="Round Diagonal Corner Rectangle 13"/>
            <p:cNvSpPr/>
            <p:nvPr/>
          </p:nvSpPr>
          <p:spPr>
            <a:xfrm>
              <a:off x="3491880" y="1089030"/>
              <a:ext cx="5256584" cy="451676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563889" y="1666250"/>
              <a:ext cx="5095139" cy="4093428"/>
            </a:xfrm>
            <a:prstGeom prst="rect">
              <a:avLst/>
            </a:prstGeom>
          </p:spPr>
          <p:txBody>
            <a:bodyPr wrap="square">
              <a:spAutoFit/>
            </a:bodyPr>
            <a:lstStyle/>
            <a:p>
              <a:pPr>
                <a:spcAft>
                  <a:spcPts val="0"/>
                </a:spcAft>
                <a:tabLst>
                  <a:tab pos="4972050" algn="r"/>
                </a:tabLst>
              </a:pPr>
              <a:r>
                <a:rPr lang="en-US" sz="2000" dirty="0"/>
                <a:t>The table shows the height of sea water in a harbour between midnight and </a:t>
              </a:r>
              <a:r>
                <a:rPr lang="en-US" sz="2000" dirty="0" smtClean="0"/>
                <a:t>noon.</a:t>
              </a:r>
              <a:br>
                <a:rPr lang="en-US" sz="2000" dirty="0" smtClean="0"/>
              </a:br>
              <a:r>
                <a:rPr lang="en-US" sz="2000" dirty="0" smtClean="0"/>
                <a:t/>
              </a:r>
              <a:br>
                <a:rPr lang="en-US" sz="2000" dirty="0" smtClean="0"/>
              </a:br>
              <a:r>
                <a:rPr lang="en-US" sz="1100" dirty="0" smtClean="0"/>
                <a:t/>
              </a:r>
              <a:br>
                <a:rPr lang="en-US" sz="1100" dirty="0" smtClean="0"/>
              </a:br>
              <a:r>
                <a:rPr lang="en-US" sz="2000" dirty="0" smtClean="0"/>
                <a:t/>
              </a:r>
              <a:br>
                <a:rPr lang="en-US" sz="2000" dirty="0" smtClean="0"/>
              </a:br>
              <a:endParaRPr lang="en-US" sz="2000" dirty="0"/>
            </a:p>
            <a:p>
              <a:pPr marL="342900" indent="-342900">
                <a:spcAft>
                  <a:spcPts val="0"/>
                </a:spcAft>
                <a:buClr>
                  <a:srgbClr val="C00000"/>
                </a:buClr>
                <a:buFont typeface="+mj-lt"/>
                <a:buAutoNum type="alphaLcPeriod"/>
                <a:tabLst>
                  <a:tab pos="4972050" algn="r"/>
                </a:tabLst>
              </a:pPr>
              <a:r>
                <a:rPr lang="en-US" sz="2000" dirty="0" smtClean="0"/>
                <a:t>Draw </a:t>
              </a:r>
              <a:r>
                <a:rPr lang="en-US" sz="2000" dirty="0"/>
                <a:t>a time series graph to show how water height varies </a:t>
              </a:r>
              <a:endParaRPr lang="en-US" sz="2000" dirty="0" smtClean="0"/>
            </a:p>
            <a:p>
              <a:pPr marL="342900" indent="-342900">
                <a:spcAft>
                  <a:spcPts val="0"/>
                </a:spcAft>
                <a:buClr>
                  <a:srgbClr val="C00000"/>
                </a:buClr>
                <a:buFont typeface="+mj-lt"/>
                <a:buAutoNum type="alphaLcPeriod"/>
                <a:tabLst>
                  <a:tab pos="4972050" algn="r"/>
                </a:tabLst>
              </a:pPr>
              <a:r>
                <a:rPr lang="en-US" sz="2000" dirty="0" smtClean="0"/>
                <a:t>At </a:t>
              </a:r>
              <a:r>
                <a:rPr lang="en-US" sz="2000" dirty="0"/>
                <a:t>what time does high tide occur in the morning? </a:t>
              </a:r>
              <a:endParaRPr lang="en-US" sz="2000" dirty="0" smtClean="0"/>
            </a:p>
            <a:p>
              <a:pPr marL="342900" indent="-342900">
                <a:spcAft>
                  <a:spcPts val="0"/>
                </a:spcAft>
                <a:buClr>
                  <a:srgbClr val="C00000"/>
                </a:buClr>
                <a:buFont typeface="+mj-lt"/>
                <a:buAutoNum type="alphaLcPeriod"/>
                <a:tabLst>
                  <a:tab pos="4972050" algn="r"/>
                </a:tabLst>
              </a:pPr>
              <a:r>
                <a:rPr lang="en-US" sz="2000" dirty="0" smtClean="0"/>
                <a:t>Predict </a:t>
              </a:r>
              <a:r>
                <a:rPr lang="en-US" sz="2000" dirty="0"/>
                <a:t>the height at 3 pm.</a:t>
              </a:r>
            </a:p>
            <a:p>
              <a:pPr marL="342900" indent="-342900">
                <a:spcAft>
                  <a:spcPts val="0"/>
                </a:spcAft>
                <a:buClr>
                  <a:srgbClr val="C00000"/>
                </a:buClr>
                <a:buFont typeface="+mj-lt"/>
                <a:buAutoNum type="alphaLcPeriod"/>
                <a:tabLst>
                  <a:tab pos="8058150" algn="r"/>
                </a:tabLst>
              </a:pPr>
              <a:r>
                <a:rPr lang="en-US" sz="2000" dirty="0" smtClean="0"/>
                <a:t>It </a:t>
              </a:r>
              <a:r>
                <a:rPr lang="en-US" sz="2000" dirty="0"/>
                <a:t>is only safe for a ship to enter the harbour when the water height exceeds 7.5 </a:t>
              </a:r>
              <a:r>
                <a:rPr lang="en-US" sz="2000" dirty="0" smtClean="0"/>
                <a:t>m.</a:t>
              </a:r>
              <a:br>
                <a:rPr lang="en-US" sz="2000" dirty="0" smtClean="0"/>
              </a:br>
              <a:r>
                <a:rPr lang="en-US" sz="2000" dirty="0" smtClean="0"/>
                <a:t>During </a:t>
              </a:r>
              <a:r>
                <a:rPr lang="en-US" sz="2000" dirty="0"/>
                <a:t>which times of the day is it not safe for ships to enter the harbour</a:t>
              </a:r>
              <a:r>
                <a:rPr lang="en-US" sz="2000" dirty="0" smtClean="0"/>
                <a:t>?</a:t>
              </a:r>
              <a:r>
                <a:rPr lang="en-US" sz="2000" dirty="0"/>
                <a:t>	</a:t>
              </a:r>
              <a:r>
                <a:rPr lang="en-US" sz="2000" b="1" dirty="0" smtClean="0"/>
                <a:t>(</a:t>
              </a:r>
              <a:r>
                <a:rPr lang="en-US" sz="2000" b="1" dirty="0"/>
                <a:t>7 marks)</a:t>
              </a:r>
            </a:p>
          </p:txBody>
        </p:sp>
      </p:grpSp>
      <p:graphicFrame>
        <p:nvGraphicFramePr>
          <p:cNvPr id="10" name="Table 9"/>
          <p:cNvGraphicFramePr>
            <a:graphicFrameLocks noGrp="1"/>
          </p:cNvGraphicFramePr>
          <p:nvPr>
            <p:extLst>
              <p:ext uri="{D42A27DB-BD31-4B8C-83A1-F6EECF244321}">
                <p14:modId xmlns:p14="http://schemas.microsoft.com/office/powerpoint/2010/main" val="3430592191"/>
              </p:ext>
            </p:extLst>
          </p:nvPr>
        </p:nvGraphicFramePr>
        <p:xfrm>
          <a:off x="435319" y="2589423"/>
          <a:ext cx="8249791" cy="914400"/>
        </p:xfrm>
        <a:graphic>
          <a:graphicData uri="http://schemas.openxmlformats.org/drawingml/2006/table">
            <a:tbl>
              <a:tblPr firstRow="1" bandRow="1">
                <a:tableStyleId>{5940675A-B579-460E-94D1-54222C63F5DA}</a:tableStyleId>
              </a:tblPr>
              <a:tblGrid>
                <a:gridCol w="680297"/>
                <a:gridCol w="543878"/>
                <a:gridCol w="543878"/>
                <a:gridCol w="543878"/>
                <a:gridCol w="543878"/>
                <a:gridCol w="543878"/>
                <a:gridCol w="543878"/>
                <a:gridCol w="543878"/>
                <a:gridCol w="543878"/>
                <a:gridCol w="643694"/>
                <a:gridCol w="643694"/>
                <a:gridCol w="643694"/>
                <a:gridCol w="685311"/>
                <a:gridCol w="602077"/>
              </a:tblGrid>
              <a:tr h="300229">
                <a:tc>
                  <a:txBody>
                    <a:bodyPr/>
                    <a:lstStyle/>
                    <a:p>
                      <a:pPr algn="ctr"/>
                      <a:r>
                        <a:rPr lang="en-US" sz="1600" dirty="0" smtClean="0">
                          <a:latin typeface="Arial" panose="020B0604020202020204" pitchFamily="34" charset="0"/>
                          <a:cs typeface="Arial" panose="020B0604020202020204" pitchFamily="34" charset="0"/>
                        </a:rPr>
                        <a:t>Time</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0am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2am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3am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4am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5am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6am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7am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8am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9am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10am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11am</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Arial" panose="020B0604020202020204" pitchFamily="34" charset="0"/>
                          <a:cs typeface="Arial" panose="020B0604020202020204" pitchFamily="34" charset="0"/>
                        </a:rPr>
                        <a:t>Noon</a:t>
                      </a:r>
                      <a:endParaRPr lang="en-US" sz="16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9901">
                <a:tc>
                  <a:txBody>
                    <a:bodyPr/>
                    <a:lstStyle/>
                    <a:p>
                      <a:pPr algn="ctr"/>
                      <a:r>
                        <a:rPr lang="en-US" sz="1600" dirty="0" smtClean="0">
                          <a:latin typeface="Arial" panose="020B0604020202020204" pitchFamily="34" charset="0"/>
                          <a:cs typeface="Arial" panose="020B0604020202020204" pitchFamily="34" charset="0"/>
                        </a:rPr>
                        <a:t>Height (m)</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12.5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14.3</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14.3</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12.5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7.5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5.7</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5.7</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7.5</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9107082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775" t="18155" r="12988" b="155"/>
          <a:stretch/>
        </p:blipFill>
        <p:spPr>
          <a:xfrm>
            <a:off x="179512" y="1118106"/>
            <a:ext cx="8760738" cy="5557891"/>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3.3 – Scatter Graphs</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70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09787796"/>
              </p:ext>
            </p:extLst>
          </p:nvPr>
        </p:nvGraphicFramePr>
        <p:xfrm>
          <a:off x="251520" y="1268760"/>
          <a:ext cx="8568952" cy="5256585"/>
        </p:xfrm>
        <a:graphic>
          <a:graphicData uri="http://schemas.openxmlformats.org/drawingml/2006/table">
            <a:tbl>
              <a:tblPr firstRow="1" bandRow="1">
                <a:effectLst/>
                <a:tableStyleId>{5940675A-B579-460E-94D1-54222C63F5DA}</a:tableStyleId>
              </a:tblPr>
              <a:tblGrid>
                <a:gridCol w="2142238"/>
                <a:gridCol w="1170130"/>
                <a:gridCol w="4530402"/>
                <a:gridCol w="726182"/>
              </a:tblGrid>
              <a:tr h="565292">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2868662">
                <a:tc gridSpan="2">
                  <a:txBody>
                    <a:bodyPr/>
                    <a:lstStyle/>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Plot and interpret scatter graphs.</a:t>
                      </a:r>
                    </a:p>
                    <a:p>
                      <a:pPr marL="342900" indent="-342900">
                        <a:buFont typeface="Arial" panose="020B0604020202020204" pitchFamily="34" charset="0"/>
                        <a:buChar char="•"/>
                      </a:pPr>
                      <a:r>
                        <a:rPr lang="en-US" sz="2500" dirty="0" smtClean="0">
                          <a:latin typeface="Arial" panose="020B0604020202020204" pitchFamily="34" charset="0"/>
                          <a:cs typeface="Arial" panose="020B0604020202020204" pitchFamily="34" charset="0"/>
                        </a:rPr>
                        <a:t>Determine whether or not there is a linear relationship between two variables.</a:t>
                      </a:r>
                      <a:endParaRPr lang="en-US" sz="25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500" dirty="0" smtClean="0">
                          <a:latin typeface="Arial" panose="020B0604020202020204" pitchFamily="34" charset="0"/>
                          <a:cs typeface="Arial" panose="020B0604020202020204" pitchFamily="34" charset="0"/>
                        </a:rPr>
                        <a:t>Scatter graphs help us to see whether there is a connection between two sets of data. For example, it would be useful for a shop to know if there is a link between sales of bottled water and temperature.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38865">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283766">
                <a:tc gridSpan="4">
                  <a:txBody>
                    <a:bodyPr/>
                    <a:lstStyle/>
                    <a:p>
                      <a:r>
                        <a:rPr kumimoji="0" lang="en-US" sz="2500" kern="1200" dirty="0" smtClean="0">
                          <a:solidFill>
                            <a:schemeClr val="tx1"/>
                          </a:solidFill>
                          <a:latin typeface="Arial" panose="020B0604020202020204" pitchFamily="34" charset="0"/>
                          <a:ea typeface="+mn-ea"/>
                          <a:cs typeface="Arial" panose="020B0604020202020204" pitchFamily="34" charset="0"/>
                        </a:rPr>
                        <a:t>State whether each line </a:t>
                      </a:r>
                      <a:br>
                        <a:rPr kumimoji="0" lang="en-US" sz="2500" kern="1200" dirty="0" smtClean="0">
                          <a:solidFill>
                            <a:schemeClr val="tx1"/>
                          </a:solidFill>
                          <a:latin typeface="Arial" panose="020B0604020202020204" pitchFamily="34" charset="0"/>
                          <a:ea typeface="+mn-ea"/>
                          <a:cs typeface="Arial" panose="020B0604020202020204" pitchFamily="34" charset="0"/>
                        </a:rPr>
                      </a:br>
                      <a:r>
                        <a:rPr kumimoji="0" lang="en-US" sz="2500" kern="1200" dirty="0" smtClean="0">
                          <a:solidFill>
                            <a:schemeClr val="tx1"/>
                          </a:solidFill>
                          <a:latin typeface="Arial" panose="020B0604020202020204" pitchFamily="34" charset="0"/>
                          <a:ea typeface="+mn-ea"/>
                          <a:cs typeface="Arial" panose="020B0604020202020204" pitchFamily="34" charset="0"/>
                        </a:rPr>
                        <a:t>has a positive, negative </a:t>
                      </a:r>
                      <a:br>
                        <a:rPr kumimoji="0" lang="en-US" sz="2500" kern="1200" dirty="0" smtClean="0">
                          <a:solidFill>
                            <a:schemeClr val="tx1"/>
                          </a:solidFill>
                          <a:latin typeface="Arial" panose="020B0604020202020204" pitchFamily="34" charset="0"/>
                          <a:ea typeface="+mn-ea"/>
                          <a:cs typeface="Arial" panose="020B0604020202020204" pitchFamily="34" charset="0"/>
                        </a:rPr>
                      </a:br>
                      <a:r>
                        <a:rPr kumimoji="0" lang="en-US" sz="2500" kern="1200" dirty="0" smtClean="0">
                          <a:solidFill>
                            <a:schemeClr val="tx1"/>
                          </a:solidFill>
                          <a:latin typeface="Arial" panose="020B0604020202020204" pitchFamily="34" charset="0"/>
                          <a:ea typeface="+mn-ea"/>
                          <a:cs typeface="Arial" panose="020B0604020202020204" pitchFamily="34" charset="0"/>
                        </a:rPr>
                        <a:t>or zero gradient.</a:t>
                      </a:r>
                      <a:endParaRPr kumimoji="0" lang="en-US" sz="2500"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cxnSp>
        <p:nvCxnSpPr>
          <p:cNvPr id="3" name="Straight Arrow Connector 2"/>
          <p:cNvCxnSpPr/>
          <p:nvPr/>
        </p:nvCxnSpPr>
        <p:spPr>
          <a:xfrm flipV="1">
            <a:off x="4211960" y="5373216"/>
            <a:ext cx="0" cy="720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24128" y="5373216"/>
            <a:ext cx="0" cy="720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164288" y="5373216"/>
            <a:ext cx="0" cy="7200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11960" y="6093296"/>
            <a:ext cx="855712" cy="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32512" y="6093296"/>
            <a:ext cx="855712" cy="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164288" y="6093296"/>
            <a:ext cx="855712" cy="8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55976" y="5373216"/>
            <a:ext cx="684076" cy="638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270821" y="5517232"/>
            <a:ext cx="469532" cy="4770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68517" y="5733256"/>
            <a:ext cx="7476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99992" y="6200656"/>
            <a:ext cx="3484004" cy="369332"/>
          </a:xfrm>
          <a:prstGeom prst="rect">
            <a:avLst/>
          </a:prstGeom>
          <a:noFill/>
        </p:spPr>
        <p:txBody>
          <a:bodyPr wrap="square" rtlCol="0">
            <a:spAutoFit/>
          </a:bodyPr>
          <a:lstStyle/>
          <a:p>
            <a:r>
              <a:rPr lang="en-US" b="1" dirty="0" smtClean="0"/>
              <a:t>A	         B		  C</a:t>
            </a:r>
            <a:endParaRPr lang="en-US" b="1" dirty="0"/>
          </a:p>
        </p:txBody>
      </p:sp>
    </p:spTree>
    <p:extLst>
      <p:ext uri="{BB962C8B-B14F-4D97-AF65-F5344CB8AC3E}">
        <p14:creationId xmlns:p14="http://schemas.microsoft.com/office/powerpoint/2010/main" val="2710380181"/>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70</a:t>
            </a:r>
            <a:endParaRPr lang="en-GB" sz="1400" b="1" dirty="0">
              <a:latin typeface="Calibri" panose="020F0502020204030204" pitchFamily="34" charset="0"/>
            </a:endParaRPr>
          </a:p>
        </p:txBody>
      </p:sp>
      <p:sp>
        <p:nvSpPr>
          <p:cNvPr id="3" name="Rectangle 2"/>
          <p:cNvSpPr/>
          <p:nvPr/>
        </p:nvSpPr>
        <p:spPr>
          <a:xfrm>
            <a:off x="251519" y="1223749"/>
            <a:ext cx="4963500" cy="3046988"/>
          </a:xfrm>
          <a:prstGeom prst="rect">
            <a:avLst/>
          </a:prstGeom>
        </p:spPr>
        <p:txBody>
          <a:bodyPr wrap="square">
            <a:spAutoFit/>
          </a:bodyPr>
          <a:lstStyle/>
          <a:p>
            <a:pPr marL="457200" indent="-457200">
              <a:buClr>
                <a:srgbClr val="C00000"/>
              </a:buClr>
              <a:buFont typeface="+mj-lt"/>
              <a:buAutoNum type="arabicPeriod"/>
              <a:tabLst>
                <a:tab pos="1079500" algn="l"/>
                <a:tab pos="2743200" algn="l"/>
              </a:tabLst>
            </a:pPr>
            <a:r>
              <a:rPr lang="en-US" sz="2400" dirty="0" smtClean="0"/>
              <a:t>Draw </a:t>
            </a:r>
            <a:r>
              <a:rPr lang="en-US" sz="2400" i="1" dirty="0"/>
              <a:t>x</a:t>
            </a:r>
            <a:r>
              <a:rPr lang="en-US" sz="2400" dirty="0"/>
              <a:t> and </a:t>
            </a:r>
            <a:r>
              <a:rPr lang="en-US" sz="2400" i="1" dirty="0"/>
              <a:t>y</a:t>
            </a:r>
            <a:r>
              <a:rPr lang="en-US" sz="2400" dirty="0"/>
              <a:t>-axes on graph paper from 0 to 8. Plot five points with </a:t>
            </a:r>
            <a:r>
              <a:rPr lang="en-US" sz="2400" dirty="0" smtClean="0"/>
              <a:t>coordinates</a:t>
            </a:r>
            <a:br>
              <a:rPr lang="en-US" sz="2400" dirty="0" smtClean="0"/>
            </a:br>
            <a:r>
              <a:rPr lang="en-US" sz="2400" dirty="0" smtClean="0"/>
              <a:t>A(2, 4.75</a:t>
            </a:r>
            <a:r>
              <a:rPr lang="en-US" sz="2400" dirty="0"/>
              <a:t>), </a:t>
            </a:r>
            <a:r>
              <a:rPr lang="en-US" sz="2400" dirty="0" smtClean="0"/>
              <a:t>B(5, 3.5</a:t>
            </a:r>
            <a:r>
              <a:rPr lang="en-US" sz="2400" dirty="0"/>
              <a:t>), C(4, 3.75), D(7</a:t>
            </a:r>
            <a:r>
              <a:rPr lang="en-US" sz="2400" dirty="0" smtClean="0"/>
              <a:t>, 3</a:t>
            </a:r>
            <a:r>
              <a:rPr lang="en-US" sz="2400" dirty="0"/>
              <a:t>) and </a:t>
            </a:r>
            <a:r>
              <a:rPr lang="en-US" sz="2400" dirty="0" smtClean="0"/>
              <a:t>E(3, 4).</a:t>
            </a:r>
            <a:br>
              <a:rPr lang="en-US" sz="2400" dirty="0" smtClean="0"/>
            </a:br>
            <a:r>
              <a:rPr lang="en-US" sz="2400" dirty="0" smtClean="0"/>
              <a:t>Four </a:t>
            </a:r>
            <a:r>
              <a:rPr lang="en-US" sz="2400" dirty="0"/>
              <a:t>of the points lie on a line. Which point does not lie on the line?</a:t>
            </a:r>
          </a:p>
        </p:txBody>
      </p:sp>
      <p:grpSp>
        <p:nvGrpSpPr>
          <p:cNvPr id="14" name="Group 13"/>
          <p:cNvGrpSpPr/>
          <p:nvPr/>
        </p:nvGrpSpPr>
        <p:grpSpPr>
          <a:xfrm>
            <a:off x="294180" y="4545995"/>
            <a:ext cx="5213924" cy="1979349"/>
            <a:chOff x="150164" y="6494199"/>
            <a:chExt cx="5213924" cy="1979349"/>
          </a:xfrm>
        </p:grpSpPr>
        <p:sp>
          <p:nvSpPr>
            <p:cNvPr id="15" name="Rectangle 14"/>
            <p:cNvSpPr/>
            <p:nvPr/>
          </p:nvSpPr>
          <p:spPr>
            <a:xfrm flipH="1">
              <a:off x="150164" y="6673055"/>
              <a:ext cx="5213924" cy="180049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b="1" dirty="0">
                  <a:solidFill>
                    <a:schemeClr val="tx1"/>
                  </a:solidFill>
                  <a:latin typeface="Arial" panose="020B0604020202020204" pitchFamily="34" charset="0"/>
                  <a:cs typeface="Arial" panose="020B0604020202020204" pitchFamily="34" charset="0"/>
                </a:rPr>
                <a:t>Bivariate data </a:t>
              </a:r>
              <a:r>
                <a:rPr lang="en-US" sz="2400" dirty="0">
                  <a:solidFill>
                    <a:schemeClr val="tx1"/>
                  </a:solidFill>
                  <a:latin typeface="Arial" panose="020B0604020202020204" pitchFamily="34" charset="0"/>
                  <a:cs typeface="Arial" panose="020B0604020202020204" pitchFamily="34" charset="0"/>
                </a:rPr>
                <a:t>has two variables. Plotting these </a:t>
              </a:r>
              <a:r>
                <a:rPr lang="en-US" sz="2400" dirty="0" smtClean="0">
                  <a:solidFill>
                    <a:schemeClr val="tx1"/>
                  </a:solidFill>
                  <a:latin typeface="Arial" panose="020B0604020202020204" pitchFamily="34" charset="0"/>
                  <a:cs typeface="Arial" panose="020B0604020202020204" pitchFamily="34" charset="0"/>
                </a:rPr>
                <a:t>on a </a:t>
              </a:r>
              <a:r>
                <a:rPr lang="en-US" sz="2400" b="1" dirty="0" smtClean="0">
                  <a:solidFill>
                    <a:schemeClr val="tx1"/>
                  </a:solidFill>
                  <a:latin typeface="Arial" panose="020B0604020202020204" pitchFamily="34" charset="0"/>
                  <a:cs typeface="Arial" panose="020B0604020202020204" pitchFamily="34" charset="0"/>
                </a:rPr>
                <a:t>scatter </a:t>
              </a:r>
              <a:r>
                <a:rPr lang="en-US" sz="2400" b="1" dirty="0">
                  <a:solidFill>
                    <a:schemeClr val="tx1"/>
                  </a:solidFill>
                  <a:latin typeface="Arial" panose="020B0604020202020204" pitchFamily="34" charset="0"/>
                  <a:cs typeface="Arial" panose="020B0604020202020204" pitchFamily="34" charset="0"/>
                </a:rPr>
                <a:t>graph </a:t>
              </a:r>
              <a:r>
                <a:rPr lang="en-US" sz="2400" dirty="0">
                  <a:solidFill>
                    <a:schemeClr val="tx1"/>
                  </a:solidFill>
                  <a:latin typeface="Arial" panose="020B0604020202020204" pitchFamily="34" charset="0"/>
                  <a:cs typeface="Arial" panose="020B0604020202020204" pitchFamily="34" charset="0"/>
                </a:rPr>
                <a:t>can show whether there is </a:t>
              </a:r>
              <a:r>
                <a:rPr lang="en-US" sz="2400" dirty="0" smtClean="0">
                  <a:solidFill>
                    <a:schemeClr val="tx1"/>
                  </a:solidFill>
                  <a:latin typeface="Arial" panose="020B0604020202020204" pitchFamily="34" charset="0"/>
                  <a:cs typeface="Arial" panose="020B0604020202020204" pitchFamily="34" charset="0"/>
                </a:rPr>
                <a:t>a </a:t>
              </a:r>
              <a:r>
                <a:rPr lang="en-US" sz="2400" dirty="0">
                  <a:solidFill>
                    <a:schemeClr val="tx1"/>
                  </a:solidFill>
                  <a:latin typeface="Arial" panose="020B0604020202020204" pitchFamily="34" charset="0"/>
                  <a:cs typeface="Arial" panose="020B0604020202020204" pitchFamily="34" charset="0"/>
                </a:rPr>
                <a:t>relationship between them.</a:t>
              </a:r>
            </a:p>
          </p:txBody>
        </p:sp>
        <p:sp>
          <p:nvSpPr>
            <p:cNvPr id="16" name="Pentagon 15"/>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5</a:t>
              </a:r>
              <a:endParaRPr lang="en-US" sz="2400" b="1" dirty="0">
                <a:latin typeface="Arial" panose="020B0604020202020204" pitchFamily="34" charset="0"/>
                <a:cs typeface="Arial" panose="020B0604020202020204" pitchFamily="34" charset="0"/>
              </a:endParaRPr>
            </a:p>
          </p:txBody>
        </p:sp>
      </p:grpSp>
      <p:sp>
        <p:nvSpPr>
          <p:cNvPr id="17" name="Flowchart: Delay 16"/>
          <p:cNvSpPr/>
          <p:nvPr/>
        </p:nvSpPr>
        <p:spPr>
          <a:xfrm flipH="1">
            <a:off x="5215019" y="1196752"/>
            <a:ext cx="365093" cy="3431329"/>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627717"/>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70</a:t>
            </a:r>
            <a:endParaRPr lang="en-GB" sz="1400" b="1" dirty="0">
              <a:latin typeface="Calibri" panose="020F0502020204030204" pitchFamily="34" charset="0"/>
            </a:endParaRPr>
          </a:p>
        </p:txBody>
      </p:sp>
      <p:sp>
        <p:nvSpPr>
          <p:cNvPr id="3" name="Rectangle 2"/>
          <p:cNvSpPr/>
          <p:nvPr/>
        </p:nvSpPr>
        <p:spPr>
          <a:xfrm>
            <a:off x="251519" y="1223749"/>
            <a:ext cx="7920881" cy="1938992"/>
          </a:xfrm>
          <a:prstGeom prst="rect">
            <a:avLst/>
          </a:prstGeom>
        </p:spPr>
        <p:txBody>
          <a:bodyPr wrap="square">
            <a:spAutoFit/>
          </a:bodyPr>
          <a:lstStyle/>
          <a:p>
            <a:pPr marL="400050" indent="-400050">
              <a:buClr>
                <a:srgbClr val="C00000"/>
              </a:buClr>
              <a:buFont typeface="+mj-lt"/>
              <a:buAutoNum type="arabicPeriod" startAt="2"/>
              <a:tabLst>
                <a:tab pos="1079500" algn="l"/>
                <a:tab pos="2743200" algn="l"/>
              </a:tabLst>
            </a:pPr>
            <a:r>
              <a:rPr lang="en-US" sz="2000" dirty="0"/>
              <a:t>Eight students took a maths test and a science test. Their marks are displayed in the table</a:t>
            </a:r>
            <a:r>
              <a:rPr lang="en-US" sz="2000" dirty="0" smtClean="0"/>
              <a:t>.</a:t>
            </a:r>
          </a:p>
          <a:p>
            <a:pPr marL="400050" indent="-400050">
              <a:buClr>
                <a:srgbClr val="C00000"/>
              </a:buClr>
              <a:tabLst>
                <a:tab pos="1079500" algn="l"/>
                <a:tab pos="2743200" algn="l"/>
              </a:tabLst>
            </a:pPr>
            <a:endParaRPr lang="en-US" sz="2000" dirty="0" smtClean="0"/>
          </a:p>
          <a:p>
            <a:pPr marL="400050" indent="-400050">
              <a:buClr>
                <a:srgbClr val="C00000"/>
              </a:buClr>
              <a:tabLst>
                <a:tab pos="1079500" algn="l"/>
                <a:tab pos="2743200" algn="l"/>
              </a:tabLst>
            </a:pPr>
            <a:r>
              <a:rPr lang="en-US" sz="2000" dirty="0" smtClean="0"/>
              <a:t/>
            </a:r>
            <a:br>
              <a:rPr lang="en-US" sz="2000" dirty="0" smtClean="0"/>
            </a:br>
            <a:r>
              <a:rPr lang="en-US" sz="2000" dirty="0" smtClean="0"/>
              <a:t/>
            </a:r>
            <a:br>
              <a:rPr lang="en-US" sz="2000" dirty="0" smtClean="0"/>
            </a:br>
            <a:endParaRPr lang="en-US" sz="2000" dirty="0" smtClean="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882264668"/>
              </p:ext>
            </p:extLst>
          </p:nvPr>
        </p:nvGraphicFramePr>
        <p:xfrm>
          <a:off x="291846" y="1988840"/>
          <a:ext cx="8509174" cy="1143000"/>
        </p:xfrm>
        <a:graphic>
          <a:graphicData uri="http://schemas.openxmlformats.org/drawingml/2006/table">
            <a:tbl>
              <a:tblPr firstRow="1" bandRow="1">
                <a:tableStyleId>{5940675A-B579-460E-94D1-54222C63F5DA}</a:tableStyleId>
              </a:tblPr>
              <a:tblGrid>
                <a:gridCol w="2753383"/>
                <a:gridCol w="822256"/>
                <a:gridCol w="704791"/>
                <a:gridCol w="791417"/>
                <a:gridCol w="650825"/>
                <a:gridCol w="622881"/>
                <a:gridCol w="837130"/>
                <a:gridCol w="675666"/>
                <a:gridCol w="650825"/>
              </a:tblGrid>
              <a:tr h="343781">
                <a:tc>
                  <a:txBody>
                    <a:bodyPr/>
                    <a:lstStyle/>
                    <a:p>
                      <a:pPr algn="l"/>
                      <a:r>
                        <a:rPr lang="en-US" sz="1900" b="1" dirty="0" smtClean="0">
                          <a:latin typeface="Arial" panose="020B0604020202020204" pitchFamily="34" charset="0"/>
                          <a:cs typeface="Arial" panose="020B0604020202020204" pitchFamily="34" charset="0"/>
                        </a:rPr>
                        <a:t>Student</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A</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B</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C</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D</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E</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F</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G</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H</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781">
                <a:tc>
                  <a:txBody>
                    <a:bodyPr/>
                    <a:lstStyle/>
                    <a:p>
                      <a:pPr algn="l"/>
                      <a:r>
                        <a:rPr lang="en-US" sz="1900" b="1" dirty="0" smtClean="0">
                          <a:latin typeface="Arial" panose="020B0604020202020204" pitchFamily="34" charset="0"/>
                          <a:cs typeface="Arial" panose="020B0604020202020204" pitchFamily="34" charset="0"/>
                        </a:rPr>
                        <a:t>Maths Mark</a:t>
                      </a:r>
                      <a:endParaRPr lang="en-US" sz="19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9</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7</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6</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781">
                <a:tc>
                  <a:txBody>
                    <a:bodyPr/>
                    <a:lstStyle/>
                    <a:p>
                      <a:pPr algn="l"/>
                      <a:r>
                        <a:rPr lang="en-US" sz="1900" b="1" dirty="0" smtClean="0">
                          <a:latin typeface="Arial" panose="020B0604020202020204" pitchFamily="34" charset="0"/>
                          <a:cs typeface="Arial" panose="020B0604020202020204" pitchFamily="34" charset="0"/>
                        </a:rPr>
                        <a:t>Science Mark</a:t>
                      </a:r>
                      <a:endParaRPr lang="en-US" sz="19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7</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251520" y="3191485"/>
            <a:ext cx="4968552" cy="3170099"/>
          </a:xfrm>
          <a:prstGeom prst="rect">
            <a:avLst/>
          </a:prstGeom>
        </p:spPr>
        <p:txBody>
          <a:bodyPr wrap="square">
            <a:spAutoFit/>
          </a:bodyPr>
          <a:lstStyle/>
          <a:p>
            <a:pPr marL="400050" lvl="1" indent="-400050">
              <a:buClr>
                <a:srgbClr val="C00000"/>
              </a:buClr>
              <a:buFont typeface="+mj-lt"/>
              <a:buAutoNum type="alphaLcPeriod"/>
              <a:tabLst>
                <a:tab pos="1079500" algn="l"/>
                <a:tab pos="2743200" algn="l"/>
              </a:tabLst>
            </a:pPr>
            <a:r>
              <a:rPr lang="en-US" sz="2000" dirty="0"/>
              <a:t>Copy and complete the scatter graph.</a:t>
            </a:r>
            <a:br>
              <a:rPr lang="en-US" sz="2000" dirty="0"/>
            </a:br>
            <a:r>
              <a:rPr lang="en-US" sz="2000" dirty="0"/>
              <a:t>Student A scored 3 in maths and 4 in science so draw a cross at (3,4).</a:t>
            </a:r>
            <a:br>
              <a:rPr lang="en-US" sz="2000" dirty="0"/>
            </a:br>
            <a:r>
              <a:rPr lang="en-US" sz="2000" dirty="0"/>
              <a:t>For student B, draw a cross at (9, 8) </a:t>
            </a:r>
          </a:p>
          <a:p>
            <a:pPr marL="400050" lvl="1" indent="-400050">
              <a:buClr>
                <a:srgbClr val="C00000"/>
              </a:buClr>
              <a:buFont typeface="+mj-lt"/>
              <a:buAutoNum type="alphaLcPeriod"/>
              <a:tabLst>
                <a:tab pos="1079500" algn="l"/>
                <a:tab pos="2743200" algn="l"/>
              </a:tabLst>
            </a:pPr>
            <a:r>
              <a:rPr lang="en-US" sz="2000" dirty="0"/>
              <a:t>Use the scatter graph to copy and complete the sentence.</a:t>
            </a:r>
            <a:br>
              <a:rPr lang="en-US" sz="2000" dirty="0"/>
            </a:br>
            <a:r>
              <a:rPr lang="en-US" sz="2000" dirty="0"/>
              <a:t>In general, students with higher maths scores got </a:t>
            </a:r>
            <a:r>
              <a:rPr lang="en-US" sz="2000" dirty="0" smtClean="0"/>
              <a:t>_________ </a:t>
            </a:r>
            <a:r>
              <a:rPr lang="en-US" sz="2000" dirty="0"/>
              <a:t>science scores and students with Lower maths scores got ___________ science scores.</a:t>
            </a:r>
          </a:p>
        </p:txBody>
      </p:sp>
      <p:grpSp>
        <p:nvGrpSpPr>
          <p:cNvPr id="6" name="Group 5"/>
          <p:cNvGrpSpPr/>
          <p:nvPr/>
        </p:nvGrpSpPr>
        <p:grpSpPr>
          <a:xfrm>
            <a:off x="5220072" y="3284984"/>
            <a:ext cx="3580948" cy="2905297"/>
            <a:chOff x="5220072" y="3284984"/>
            <a:chExt cx="3580948" cy="2905297"/>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20072" y="3284984"/>
              <a:ext cx="3580948" cy="2905297"/>
            </a:xfrm>
            <a:prstGeom prst="rect">
              <a:avLst/>
            </a:prstGeom>
          </p:spPr>
        </p:pic>
        <p:sp>
          <p:nvSpPr>
            <p:cNvPr id="5" name="Rectangle 4"/>
            <p:cNvSpPr/>
            <p:nvPr/>
          </p:nvSpPr>
          <p:spPr>
            <a:xfrm>
              <a:off x="5220072" y="3309247"/>
              <a:ext cx="288032" cy="9838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flipH="1">
            <a:off x="239283" y="6341258"/>
            <a:ext cx="8561737" cy="400110"/>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i="1" dirty="0" err="1" smtClean="0">
                <a:solidFill>
                  <a:srgbClr val="C00000"/>
                </a:solidFill>
                <a:latin typeface="Arial" panose="020B0604020202020204" pitchFamily="34" charset="0"/>
                <a:cs typeface="Arial" panose="020B0604020202020204" pitchFamily="34" charset="0"/>
              </a:rPr>
              <a:t>Active</a:t>
            </a:r>
            <a:r>
              <a:rPr lang="en-US" sz="2000" b="1" dirty="0" err="1" smtClean="0">
                <a:solidFill>
                  <a:srgbClr val="C00000"/>
                </a:solidFill>
                <a:latin typeface="Arial" panose="020B0604020202020204" pitchFamily="34" charset="0"/>
                <a:cs typeface="Arial" panose="020B0604020202020204" pitchFamily="34" charset="0"/>
              </a:rPr>
              <a:t>Learn</a:t>
            </a:r>
            <a:r>
              <a:rPr lang="en-US" sz="2000" b="1" dirty="0" smtClean="0">
                <a:solidFill>
                  <a:srgbClr val="C00000"/>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Homework, practice and support: Higher </a:t>
            </a:r>
            <a:r>
              <a:rPr lang="en-US" sz="2000" dirty="0" smtClean="0">
                <a:solidFill>
                  <a:schemeClr val="tx1"/>
                </a:solidFill>
                <a:latin typeface="Arial" panose="020B0604020202020204" pitchFamily="34" charset="0"/>
                <a:cs typeface="Arial" panose="020B0604020202020204" pitchFamily="34" charset="0"/>
              </a:rPr>
              <a:t>3.3</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66428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grpSp>
        <p:nvGrpSpPr>
          <p:cNvPr id="9" name="Group 8"/>
          <p:cNvGrpSpPr/>
          <p:nvPr/>
        </p:nvGrpSpPr>
        <p:grpSpPr>
          <a:xfrm>
            <a:off x="294180" y="1268760"/>
            <a:ext cx="8513168" cy="5309146"/>
            <a:chOff x="150164" y="6494199"/>
            <a:chExt cx="8513168" cy="5309146"/>
          </a:xfrm>
        </p:grpSpPr>
        <p:sp>
          <p:nvSpPr>
            <p:cNvPr id="10" name="Rectangle 9"/>
            <p:cNvSpPr/>
            <p:nvPr/>
          </p:nvSpPr>
          <p:spPr>
            <a:xfrm flipH="1">
              <a:off x="150164" y="6678865"/>
              <a:ext cx="8513168" cy="5124480"/>
            </a:xfrm>
            <a:prstGeom prst="rect">
              <a:avLst/>
            </a:prstGeom>
            <a:solidFill>
              <a:srgbClr val="EBF4F9"/>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A scatter graph shows a relationship or correlation between variables</a:t>
              </a:r>
              <a:r>
                <a:rPr lang="en-US" sz="2400" dirty="0" smtClean="0">
                  <a:solidFill>
                    <a:schemeClr val="tx1"/>
                  </a:solidFill>
                  <a:latin typeface="Arial" panose="020B0604020202020204" pitchFamily="34" charset="0"/>
                  <a:cs typeface="Arial" panose="020B0604020202020204" pitchFamily="34" charset="0"/>
                </a:rPr>
                <a:t>.</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6</a:t>
              </a:r>
              <a:endParaRPr lang="en-US" sz="2400" b="1" dirty="0">
                <a:latin typeface="Arial" panose="020B0604020202020204" pitchFamily="34" charset="0"/>
                <a:cs typeface="Arial" panose="020B0604020202020204" pitchFamily="34" charset="0"/>
              </a:endParaRPr>
            </a:p>
          </p:txBody>
        </p:sp>
      </p:grpSp>
      <p:sp>
        <p:nvSpPr>
          <p:cNvPr id="4" name="Rectangle 3"/>
          <p:cNvSpPr/>
          <p:nvPr/>
        </p:nvSpPr>
        <p:spPr>
          <a:xfrm>
            <a:off x="323528" y="2635165"/>
            <a:ext cx="2880320" cy="3123932"/>
          </a:xfrm>
          <a:prstGeom prst="rect">
            <a:avLst/>
          </a:prstGeom>
        </p:spPr>
        <p:txBody>
          <a:bodyPr wrap="square">
            <a:spAutoFit/>
          </a:bodyPr>
          <a:lstStyle/>
          <a:p>
            <a:pPr algn="ctr"/>
            <a:r>
              <a:rPr lang="en-US" sz="1900" b="1" dirty="0"/>
              <a:t>No (or zero) </a:t>
            </a:r>
            <a:r>
              <a:rPr lang="en-US" sz="1900" b="1" dirty="0" smtClean="0"/>
              <a:t/>
            </a:r>
            <a:br>
              <a:rPr lang="en-US" sz="1900" b="1" dirty="0" smtClean="0"/>
            </a:br>
            <a:r>
              <a:rPr lang="en-US" sz="1900" b="1" dirty="0" smtClean="0"/>
              <a:t>correlation</a:t>
            </a:r>
            <a:endParaRPr lang="en-US" sz="1900" b="1" dirty="0"/>
          </a:p>
          <a:p>
            <a:pPr algn="ctr"/>
            <a:endParaRPr lang="en-US" sz="1900" b="1" dirty="0" smtClean="0"/>
          </a:p>
          <a:p>
            <a:pPr algn="ctr"/>
            <a:endParaRPr lang="en-US" sz="1900" b="1" dirty="0"/>
          </a:p>
          <a:p>
            <a:pPr algn="ctr"/>
            <a:endParaRPr lang="en-US" sz="1900" b="1" dirty="0" smtClean="0"/>
          </a:p>
          <a:p>
            <a:pPr algn="ctr"/>
            <a:r>
              <a:rPr lang="en-US" sz="1900" b="1" dirty="0" smtClean="0"/>
              <a:t/>
            </a:r>
            <a:br>
              <a:rPr lang="en-US" sz="1900" b="1" dirty="0" smtClean="0"/>
            </a:br>
            <a:r>
              <a:rPr lang="en-US" sz="700" b="1" dirty="0" smtClean="0"/>
              <a:t/>
            </a:r>
            <a:br>
              <a:rPr lang="en-US" sz="700" b="1" dirty="0" smtClean="0"/>
            </a:br>
            <a:r>
              <a:rPr lang="en-US" sz="1900" b="1" dirty="0" smtClean="0"/>
              <a:t/>
            </a:r>
            <a:br>
              <a:rPr lang="en-US" sz="1900" b="1" dirty="0" smtClean="0"/>
            </a:br>
            <a:endParaRPr lang="en-US" sz="1900" b="1" dirty="0"/>
          </a:p>
          <a:p>
            <a:pPr algn="ctr"/>
            <a:r>
              <a:rPr lang="en-US" sz="1900" b="1" dirty="0" smtClean="0"/>
              <a:t>No </a:t>
            </a:r>
            <a:r>
              <a:rPr lang="en-US" sz="1900" b="1" dirty="0"/>
              <a:t>linear relationship between x and y.</a:t>
            </a:r>
          </a:p>
        </p:txBody>
      </p:sp>
      <p:sp>
        <p:nvSpPr>
          <p:cNvPr id="18" name="Rectangle 17"/>
          <p:cNvSpPr/>
          <p:nvPr/>
        </p:nvSpPr>
        <p:spPr>
          <a:xfrm>
            <a:off x="3125278" y="2635165"/>
            <a:ext cx="2880320" cy="3708708"/>
          </a:xfrm>
          <a:prstGeom prst="rect">
            <a:avLst/>
          </a:prstGeom>
        </p:spPr>
        <p:txBody>
          <a:bodyPr wrap="square">
            <a:spAutoFit/>
          </a:bodyPr>
          <a:lstStyle/>
          <a:p>
            <a:pPr algn="ctr"/>
            <a:r>
              <a:rPr lang="en-US" sz="1900" b="1" dirty="0" smtClean="0"/>
              <a:t>Negative correlation</a:t>
            </a:r>
            <a:endParaRPr lang="en-US" sz="1900" b="1" dirty="0"/>
          </a:p>
          <a:p>
            <a:pPr algn="ctr"/>
            <a:endParaRPr lang="en-US" sz="1900" b="1" dirty="0" smtClean="0"/>
          </a:p>
          <a:p>
            <a:pPr algn="ctr"/>
            <a:endParaRPr lang="en-US" sz="1900" b="1" dirty="0"/>
          </a:p>
          <a:p>
            <a:pPr algn="ctr"/>
            <a:endParaRPr lang="en-US" sz="1900" b="1" dirty="0" smtClean="0"/>
          </a:p>
          <a:p>
            <a:pPr algn="ctr"/>
            <a:r>
              <a:rPr lang="en-US" sz="1900" b="1" dirty="0" smtClean="0"/>
              <a:t/>
            </a:r>
            <a:br>
              <a:rPr lang="en-US" sz="1900" b="1" dirty="0" smtClean="0"/>
            </a:br>
            <a:r>
              <a:rPr lang="en-US" sz="1900" b="1" dirty="0" smtClean="0"/>
              <a:t/>
            </a:r>
            <a:br>
              <a:rPr lang="en-US" sz="1900" b="1" dirty="0" smtClean="0"/>
            </a:br>
            <a:endParaRPr lang="en-US" sz="1900" b="1" dirty="0" smtClean="0"/>
          </a:p>
          <a:p>
            <a:pPr algn="ctr"/>
            <a:endParaRPr lang="en-US" sz="700" b="1" dirty="0"/>
          </a:p>
          <a:p>
            <a:pPr algn="ctr"/>
            <a:endParaRPr lang="en-US" sz="1900" b="1" dirty="0"/>
          </a:p>
          <a:p>
            <a:pPr algn="ctr"/>
            <a:r>
              <a:rPr lang="en-US" sz="1900" b="1" dirty="0"/>
              <a:t>Points lie close to a downward-sloping straight line. As </a:t>
            </a:r>
            <a:r>
              <a:rPr lang="en-US" sz="1900" b="1" i="1" dirty="0"/>
              <a:t>x</a:t>
            </a:r>
            <a:r>
              <a:rPr lang="en-US" sz="1900" b="1" dirty="0"/>
              <a:t> increases </a:t>
            </a:r>
            <a:r>
              <a:rPr lang="en-US" sz="1900" b="1" i="1" dirty="0"/>
              <a:t>y</a:t>
            </a:r>
            <a:r>
              <a:rPr lang="en-US" sz="1900" b="1" dirty="0"/>
              <a:t> decreases.</a:t>
            </a:r>
          </a:p>
        </p:txBody>
      </p:sp>
      <p:sp>
        <p:nvSpPr>
          <p:cNvPr id="19" name="Rectangle 18"/>
          <p:cNvSpPr/>
          <p:nvPr/>
        </p:nvSpPr>
        <p:spPr>
          <a:xfrm>
            <a:off x="5927028" y="2635165"/>
            <a:ext cx="2880320" cy="4001095"/>
          </a:xfrm>
          <a:prstGeom prst="rect">
            <a:avLst/>
          </a:prstGeom>
        </p:spPr>
        <p:txBody>
          <a:bodyPr wrap="square">
            <a:spAutoFit/>
          </a:bodyPr>
          <a:lstStyle/>
          <a:p>
            <a:pPr algn="ctr"/>
            <a:r>
              <a:rPr lang="en-US" sz="1900" b="1" dirty="0" smtClean="0"/>
              <a:t>Positive correlation</a:t>
            </a:r>
            <a:endParaRPr lang="en-US" sz="1900" b="1" dirty="0"/>
          </a:p>
          <a:p>
            <a:pPr algn="ctr"/>
            <a:endParaRPr lang="en-US" sz="1900" b="1" dirty="0" smtClean="0"/>
          </a:p>
          <a:p>
            <a:pPr algn="ctr"/>
            <a:endParaRPr lang="en-US" sz="1900" b="1" dirty="0" smtClean="0"/>
          </a:p>
          <a:p>
            <a:pPr algn="ctr"/>
            <a:endParaRPr lang="en-US" sz="1900" b="1" dirty="0"/>
          </a:p>
          <a:p>
            <a:pPr algn="ctr"/>
            <a:r>
              <a:rPr lang="en-US" sz="1900" b="1" dirty="0" smtClean="0"/>
              <a:t/>
            </a:r>
            <a:br>
              <a:rPr lang="en-US" sz="1900" b="1" dirty="0" smtClean="0"/>
            </a:br>
            <a:r>
              <a:rPr lang="en-US" sz="1900" b="1" dirty="0" smtClean="0"/>
              <a:t/>
            </a:r>
            <a:br>
              <a:rPr lang="en-US" sz="1900" b="1" dirty="0" smtClean="0"/>
            </a:br>
            <a:r>
              <a:rPr lang="en-US" sz="1900" b="1" dirty="0" smtClean="0"/>
              <a:t/>
            </a:r>
            <a:br>
              <a:rPr lang="en-US" sz="1900" b="1" dirty="0" smtClean="0"/>
            </a:br>
            <a:endParaRPr lang="en-US" sz="700" b="1" dirty="0" smtClean="0"/>
          </a:p>
          <a:p>
            <a:pPr algn="ctr"/>
            <a:endParaRPr lang="en-US" sz="1900" b="1" dirty="0"/>
          </a:p>
          <a:p>
            <a:pPr algn="ctr"/>
            <a:r>
              <a:rPr lang="en-US" sz="1900" b="1" dirty="0"/>
              <a:t>Points lie close to an upward-sloping </a:t>
            </a:r>
            <a:r>
              <a:rPr lang="en-US" sz="1900" b="1" dirty="0" smtClean="0"/>
              <a:t>straight line. As </a:t>
            </a:r>
            <a:r>
              <a:rPr lang="en-US" sz="1900" b="1" i="1" dirty="0" smtClean="0"/>
              <a:t>x</a:t>
            </a:r>
            <a:r>
              <a:rPr lang="en-US" sz="1900" b="1" dirty="0" smtClean="0"/>
              <a:t> increases </a:t>
            </a:r>
            <a:r>
              <a:rPr lang="en-US" sz="1900" b="1" i="1" dirty="0" smtClean="0"/>
              <a:t>y</a:t>
            </a:r>
            <a:endParaRPr lang="en-US" sz="1900" b="1" i="1" dirty="0"/>
          </a:p>
          <a:p>
            <a:pPr algn="ctr"/>
            <a:r>
              <a:rPr lang="en-US" sz="1900" b="1" dirty="0"/>
              <a:t>increases.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94386" y="3356992"/>
            <a:ext cx="1698844" cy="1720855"/>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79912" y="3281304"/>
            <a:ext cx="1728192" cy="1720855"/>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30712" y="3281303"/>
            <a:ext cx="1672952" cy="1720855"/>
          </a:xfrm>
          <a:prstGeom prst="rect">
            <a:avLst/>
          </a:prstGeom>
        </p:spPr>
      </p:pic>
    </p:spTree>
    <p:extLst>
      <p:ext uri="{BB962C8B-B14F-4D97-AF65-F5344CB8AC3E}">
        <p14:creationId xmlns:p14="http://schemas.microsoft.com/office/powerpoint/2010/main" val="2022611363"/>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sp>
        <p:nvSpPr>
          <p:cNvPr id="3" name="Rectangle 2"/>
          <p:cNvSpPr/>
          <p:nvPr/>
        </p:nvSpPr>
        <p:spPr>
          <a:xfrm>
            <a:off x="251519" y="1223749"/>
            <a:ext cx="8496945" cy="4524315"/>
          </a:xfrm>
          <a:prstGeom prst="rect">
            <a:avLst/>
          </a:prstGeom>
        </p:spPr>
        <p:txBody>
          <a:bodyPr wrap="square">
            <a:spAutoFit/>
          </a:bodyPr>
          <a:lstStyle/>
          <a:p>
            <a:pPr marL="457200" indent="-457200">
              <a:buClr>
                <a:srgbClr val="C00000"/>
              </a:buClr>
              <a:buFont typeface="+mj-lt"/>
              <a:buAutoNum type="arabicPeriod" startAt="3"/>
              <a:tabLst>
                <a:tab pos="1079500" algn="l"/>
                <a:tab pos="2743200" algn="l"/>
              </a:tabLst>
            </a:pPr>
            <a:r>
              <a:rPr lang="en-US" sz="2400" dirty="0"/>
              <a:t>The daily sales and price of ice cream are recorded together with the maximum outside temperature. Three scatter graphs are plotted from the data</a:t>
            </a:r>
            <a:r>
              <a:rPr lang="en-US" sz="2400" dirty="0" smtClean="0"/>
              <a:t>.</a:t>
            </a:r>
          </a:p>
          <a:p>
            <a:pPr>
              <a:buClr>
                <a:srgbClr val="C00000"/>
              </a:buClr>
              <a:tabLst>
                <a:tab pos="1079500" algn="l"/>
                <a:tab pos="2743200" algn="l"/>
              </a:tabLst>
            </a:pPr>
            <a:r>
              <a:rPr lang="en-US" sz="2400" dirty="0" smtClean="0"/>
              <a:t/>
            </a:r>
            <a:br>
              <a:rPr lang="en-US" sz="2400" dirty="0" smtClean="0"/>
            </a:br>
            <a:endParaRPr lang="en-US" dirty="0"/>
          </a:p>
          <a:p>
            <a:pPr marL="457200" indent="-457200">
              <a:buClr>
                <a:srgbClr val="C00000"/>
              </a:buClr>
              <a:buFont typeface="+mj-lt"/>
              <a:buAutoNum type="arabicPeriod" startAt="3"/>
              <a:tabLst>
                <a:tab pos="1079500" algn="l"/>
                <a:tab pos="2743200" algn="l"/>
              </a:tabLst>
            </a:pPr>
            <a:endParaRPr lang="en-US" sz="2400" dirty="0" smtClean="0"/>
          </a:p>
          <a:p>
            <a:pPr marL="457200" indent="-457200">
              <a:buClr>
                <a:srgbClr val="C00000"/>
              </a:buClr>
              <a:buFont typeface="+mj-lt"/>
              <a:buAutoNum type="arabicPeriod" startAt="3"/>
              <a:tabLst>
                <a:tab pos="1079500" algn="l"/>
                <a:tab pos="2743200" algn="l"/>
              </a:tabLst>
            </a:pPr>
            <a:endParaRPr lang="en-US" sz="2400" dirty="0"/>
          </a:p>
          <a:p>
            <a:pPr marL="457200" indent="-457200">
              <a:buClr>
                <a:srgbClr val="C00000"/>
              </a:buClr>
              <a:buFont typeface="+mj-lt"/>
              <a:buAutoNum type="arabicPeriod" startAt="3"/>
              <a:tabLst>
                <a:tab pos="1079500" algn="l"/>
                <a:tab pos="2743200" algn="l"/>
              </a:tabLst>
            </a:pPr>
            <a:endParaRPr lang="en-US" sz="2400" dirty="0" smtClean="0"/>
          </a:p>
          <a:p>
            <a:pPr marL="457200" indent="-457200">
              <a:buClr>
                <a:srgbClr val="C00000"/>
              </a:buClr>
              <a:buFont typeface="+mj-lt"/>
              <a:buAutoNum type="arabicPeriod" startAt="3"/>
              <a:tabLst>
                <a:tab pos="1079500" algn="l"/>
                <a:tab pos="2743200" algn="l"/>
              </a:tabLst>
            </a:pPr>
            <a:endParaRPr lang="en-US" sz="2400" dirty="0"/>
          </a:p>
          <a:p>
            <a:pPr>
              <a:buClr>
                <a:srgbClr val="C00000"/>
              </a:buClr>
              <a:tabLst>
                <a:tab pos="1079500" algn="l"/>
                <a:tab pos="2743200" algn="l"/>
              </a:tabLst>
            </a:pPr>
            <a:endParaRPr lang="en-US" sz="2400" dirty="0" smtClean="0"/>
          </a:p>
          <a:p>
            <a:pPr marL="457200">
              <a:buClr>
                <a:srgbClr val="C00000"/>
              </a:buClr>
              <a:tabLst>
                <a:tab pos="1079500" algn="l"/>
                <a:tab pos="2743200" algn="l"/>
              </a:tabLst>
            </a:pPr>
            <a:r>
              <a:rPr lang="en-US" sz="2400" dirty="0" smtClean="0"/>
              <a:t>For </a:t>
            </a:r>
            <a:r>
              <a:rPr lang="en-US" sz="2400" dirty="0"/>
              <a:t>each graph state whether there is positive, negative or no correlation and describe in words what this means.</a:t>
            </a:r>
            <a:endParaRPr lang="en-US" sz="2400" dirty="0" smtClean="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59632" y="2493883"/>
            <a:ext cx="6693794" cy="2231261"/>
          </a:xfrm>
          <a:prstGeom prst="rect">
            <a:avLst/>
          </a:prstGeom>
        </p:spPr>
      </p:pic>
      <p:sp>
        <p:nvSpPr>
          <p:cNvPr id="15" name="Rectangle 14"/>
          <p:cNvSpPr/>
          <p:nvPr/>
        </p:nvSpPr>
        <p:spPr>
          <a:xfrm flipH="1">
            <a:off x="280733" y="5694347"/>
            <a:ext cx="8467731"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Q3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To describe what the correlation means in words, you could say, 'As the price of ice creams increase, sales</a:t>
            </a:r>
          </a:p>
        </p:txBody>
      </p:sp>
    </p:spTree>
    <p:extLst>
      <p:ext uri="{BB962C8B-B14F-4D97-AF65-F5344CB8AC3E}">
        <p14:creationId xmlns:p14="http://schemas.microsoft.com/office/powerpoint/2010/main" val="3428780334"/>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sp>
        <p:nvSpPr>
          <p:cNvPr id="3" name="Rectangle 2"/>
          <p:cNvSpPr/>
          <p:nvPr/>
        </p:nvSpPr>
        <p:spPr>
          <a:xfrm>
            <a:off x="251518" y="1223749"/>
            <a:ext cx="5256585" cy="3647152"/>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100" b="1" dirty="0" smtClean="0">
                <a:solidFill>
                  <a:srgbClr val="FF0000"/>
                </a:solidFill>
              </a:rPr>
              <a:t>Real</a:t>
            </a:r>
            <a:r>
              <a:rPr lang="en-US" sz="2100" dirty="0" smtClean="0">
                <a:solidFill>
                  <a:srgbClr val="FF0000"/>
                </a:solidFill>
              </a:rPr>
              <a:t> </a:t>
            </a:r>
            <a:r>
              <a:rPr lang="en-US" sz="2100" dirty="0" smtClean="0"/>
              <a:t>A car dealer notes the engine size of seven models of car and the distance they travel on a litre of petrol.</a:t>
            </a:r>
            <a:br>
              <a:rPr lang="en-US" sz="2100" dirty="0" smtClean="0"/>
            </a:br>
            <a:r>
              <a:rPr lang="en-US" sz="1600" dirty="0" smtClean="0"/>
              <a:t> </a:t>
            </a: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marL="914400" lvl="1" indent="-457200">
              <a:buClr>
                <a:srgbClr val="C00000"/>
              </a:buClr>
              <a:buFont typeface="+mj-lt"/>
              <a:buAutoNum type="alphaLcPeriod"/>
              <a:tabLst>
                <a:tab pos="1079500" algn="l"/>
                <a:tab pos="2743200" algn="l"/>
              </a:tabLst>
            </a:pPr>
            <a:r>
              <a:rPr lang="en-US" sz="2100" dirty="0" smtClean="0"/>
              <a:t>Draw </a:t>
            </a:r>
            <a:r>
              <a:rPr lang="en-US" sz="2100" dirty="0"/>
              <a:t>a scatter graph for this data,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Describe </a:t>
            </a:r>
            <a:r>
              <a:rPr lang="en-US" sz="2100" dirty="0"/>
              <a:t>any relationship between these two </a:t>
            </a:r>
            <a:r>
              <a:rPr lang="en-US" sz="2100" dirty="0" smtClean="0"/>
              <a:t>variables.</a:t>
            </a:r>
            <a:endParaRPr lang="en-US" sz="2100" dirty="0"/>
          </a:p>
        </p:txBody>
      </p:sp>
      <p:graphicFrame>
        <p:nvGraphicFramePr>
          <p:cNvPr id="9" name="Table 8"/>
          <p:cNvGraphicFramePr>
            <a:graphicFrameLocks noGrp="1"/>
          </p:cNvGraphicFramePr>
          <p:nvPr>
            <p:extLst>
              <p:ext uri="{D42A27DB-BD31-4B8C-83A1-F6EECF244321}">
                <p14:modId xmlns:p14="http://schemas.microsoft.com/office/powerpoint/2010/main" val="2577169542"/>
              </p:ext>
            </p:extLst>
          </p:nvPr>
        </p:nvGraphicFramePr>
        <p:xfrm>
          <a:off x="291846" y="2348880"/>
          <a:ext cx="5216257" cy="1341120"/>
        </p:xfrm>
        <a:graphic>
          <a:graphicData uri="http://schemas.openxmlformats.org/drawingml/2006/table">
            <a:tbl>
              <a:tblPr firstRow="1" bandRow="1">
                <a:tableStyleId>{5940675A-B579-460E-94D1-54222C63F5DA}</a:tableStyleId>
              </a:tblPr>
              <a:tblGrid>
                <a:gridCol w="1529733"/>
                <a:gridCol w="422241"/>
                <a:gridCol w="621146"/>
                <a:gridCol w="621146"/>
                <a:gridCol w="603478"/>
                <a:gridCol w="488020"/>
                <a:gridCol w="488020"/>
                <a:gridCol w="442473"/>
              </a:tblGrid>
              <a:tr h="343781">
                <a:tc>
                  <a:txBody>
                    <a:bodyPr/>
                    <a:lstStyle/>
                    <a:p>
                      <a:pPr algn="l"/>
                      <a:r>
                        <a:rPr lang="en-US" sz="1900" b="1" dirty="0" smtClean="0">
                          <a:latin typeface="Arial" panose="020B0604020202020204" pitchFamily="34" charset="0"/>
                          <a:cs typeface="Arial" panose="020B0604020202020204" pitchFamily="34" charset="0"/>
                        </a:rPr>
                        <a:t>Engine Size (litres)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781">
                <a:tc>
                  <a:txBody>
                    <a:bodyPr/>
                    <a:lstStyle/>
                    <a:p>
                      <a:pPr algn="l"/>
                      <a:r>
                        <a:rPr lang="en-US" sz="1900" b="1" dirty="0" smtClean="0">
                          <a:latin typeface="Arial" panose="020B0604020202020204" pitchFamily="34" charset="0"/>
                          <a:cs typeface="Arial" panose="020B0604020202020204" pitchFamily="34" charset="0"/>
                        </a:rPr>
                        <a:t>Distance</a:t>
                      </a:r>
                      <a:r>
                        <a:rPr lang="en-US" sz="1900" b="1" baseline="0" dirty="0" smtClean="0">
                          <a:latin typeface="Arial" panose="020B0604020202020204" pitchFamily="34" charset="0"/>
                          <a:cs typeface="Arial" panose="020B0604020202020204" pitchFamily="34" charset="0"/>
                        </a:rPr>
                        <a:t> (km)</a:t>
                      </a:r>
                      <a:endParaRPr lang="en-US" sz="19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16</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14.2</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13.5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11.7</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9.2</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8.4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7.1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flipH="1">
            <a:off x="251520" y="5033208"/>
            <a:ext cx="2563075" cy="147732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Put engine size on the horizontal axis from 0 to 5 and distance on the vertical axis from 6 to 17.</a:t>
            </a:r>
          </a:p>
        </p:txBody>
      </p:sp>
      <p:sp>
        <p:nvSpPr>
          <p:cNvPr id="11" name="Rectangle 10"/>
          <p:cNvSpPr/>
          <p:nvPr/>
        </p:nvSpPr>
        <p:spPr>
          <a:xfrm flipH="1">
            <a:off x="2915816" y="5027984"/>
            <a:ext cx="2563075" cy="147732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State the type of correlation and then write a sentence beginning, 'The larger the engine size, the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26005168"/>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sp>
        <p:nvSpPr>
          <p:cNvPr id="3" name="Rectangle 2"/>
          <p:cNvSpPr/>
          <p:nvPr/>
        </p:nvSpPr>
        <p:spPr>
          <a:xfrm>
            <a:off x="251518" y="1223749"/>
            <a:ext cx="5256585" cy="5447645"/>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400" dirty="0" smtClean="0"/>
              <a:t>An </a:t>
            </a:r>
            <a:r>
              <a:rPr lang="en-US" sz="2400" dirty="0"/>
              <a:t>auction house asks an art dealer to award six paintings marks out of 10, without disclosing the names of the </a:t>
            </a:r>
            <a:r>
              <a:rPr lang="en-US" sz="2400" dirty="0" smtClean="0"/>
              <a:t>artists.</a:t>
            </a:r>
            <a:br>
              <a:rPr lang="en-US" sz="2400" dirty="0" smtClean="0"/>
            </a:br>
            <a:r>
              <a:rPr lang="en-US" sz="3600" dirty="0" smtClean="0"/>
              <a:t/>
            </a:r>
            <a:br>
              <a:rPr lang="en-US" sz="3600" dirty="0" smtClean="0"/>
            </a:br>
            <a:r>
              <a:rPr lang="en-US" sz="2400" dirty="0" smtClean="0"/>
              <a:t/>
            </a:r>
            <a:br>
              <a:rPr lang="en-US" sz="2400" dirty="0" smtClean="0"/>
            </a:br>
            <a:r>
              <a:rPr lang="en-US" sz="2400" dirty="0" smtClean="0"/>
              <a:t>The </a:t>
            </a:r>
            <a:r>
              <a:rPr lang="en-US" sz="2400" dirty="0"/>
              <a:t>market value (in £</a:t>
            </a:r>
            <a:r>
              <a:rPr lang="en-US" sz="2400" dirty="0" smtClean="0"/>
              <a:t>100 000s</a:t>
            </a:r>
            <a:r>
              <a:rPr lang="en-US" sz="2400" dirty="0"/>
              <a:t>) and dealer's score for each painting are in the </a:t>
            </a:r>
            <a:r>
              <a:rPr lang="en-US" sz="2400" dirty="0" smtClean="0"/>
              <a:t>table.</a:t>
            </a:r>
            <a:br>
              <a:rPr lang="en-US" sz="2400" dirty="0" smtClean="0"/>
            </a:br>
            <a:r>
              <a:rPr lang="en-US" sz="2400" dirty="0" smtClean="0"/>
              <a:t>Draw </a:t>
            </a:r>
            <a:r>
              <a:rPr lang="en-US" sz="2400" dirty="0"/>
              <a:t>a scatter graph </a:t>
            </a:r>
            <a:r>
              <a:rPr lang="en-US" sz="2400" dirty="0" smtClean="0"/>
              <a:t>and </a:t>
            </a:r>
            <a:r>
              <a:rPr lang="en-US" sz="2400" dirty="0"/>
              <a:t>describe any relationship between the score and the value of the paintings.</a:t>
            </a:r>
          </a:p>
        </p:txBody>
      </p:sp>
      <p:graphicFrame>
        <p:nvGraphicFramePr>
          <p:cNvPr id="9" name="Table 8"/>
          <p:cNvGraphicFramePr>
            <a:graphicFrameLocks noGrp="1"/>
          </p:cNvGraphicFramePr>
          <p:nvPr>
            <p:extLst>
              <p:ext uri="{D42A27DB-BD31-4B8C-83A1-F6EECF244321}">
                <p14:modId xmlns:p14="http://schemas.microsoft.com/office/powerpoint/2010/main" val="4244489635"/>
              </p:ext>
            </p:extLst>
          </p:nvPr>
        </p:nvGraphicFramePr>
        <p:xfrm>
          <a:off x="291846" y="3171056"/>
          <a:ext cx="5187044" cy="762000"/>
        </p:xfrm>
        <a:graphic>
          <a:graphicData uri="http://schemas.openxmlformats.org/drawingml/2006/table">
            <a:tbl>
              <a:tblPr firstRow="1" bandRow="1">
                <a:tableStyleId>{5940675A-B579-460E-94D1-54222C63F5DA}</a:tableStyleId>
              </a:tblPr>
              <a:tblGrid>
                <a:gridCol w="1662160"/>
                <a:gridCol w="458794"/>
                <a:gridCol w="674918"/>
                <a:gridCol w="674918"/>
                <a:gridCol w="655720"/>
                <a:gridCol w="530267"/>
                <a:gridCol w="530267"/>
              </a:tblGrid>
              <a:tr h="343781">
                <a:tc>
                  <a:txBody>
                    <a:bodyPr/>
                    <a:lstStyle/>
                    <a:p>
                      <a:pPr algn="l"/>
                      <a:r>
                        <a:rPr lang="en-US" sz="1900" b="1" dirty="0" smtClean="0">
                          <a:latin typeface="Arial" panose="020B0604020202020204" pitchFamily="34" charset="0"/>
                          <a:cs typeface="Arial" panose="020B0604020202020204" pitchFamily="34" charset="0"/>
                        </a:rPr>
                        <a:t>Score</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781">
                <a:tc>
                  <a:txBody>
                    <a:bodyPr/>
                    <a:lstStyle/>
                    <a:p>
                      <a:pPr algn="l"/>
                      <a:r>
                        <a:rPr lang="en-US" sz="1900" b="1" dirty="0" smtClean="0">
                          <a:latin typeface="Arial" panose="020B0604020202020204" pitchFamily="34" charset="0"/>
                          <a:cs typeface="Arial" panose="020B0604020202020204" pitchFamily="34" charset="0"/>
                        </a:rPr>
                        <a:t>Market Value</a:t>
                      </a:r>
                      <a:endParaRPr lang="en-US" sz="19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3.5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1.8</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5.6</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8.4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302918324"/>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sp>
        <p:nvSpPr>
          <p:cNvPr id="3" name="Rectangle 2"/>
          <p:cNvSpPr/>
          <p:nvPr/>
        </p:nvSpPr>
        <p:spPr>
          <a:xfrm>
            <a:off x="251520" y="1223749"/>
            <a:ext cx="8585613" cy="5478423"/>
          </a:xfrm>
          <a:prstGeom prst="rect">
            <a:avLst/>
          </a:prstGeom>
        </p:spPr>
        <p:txBody>
          <a:bodyPr wrap="square">
            <a:spAutoFit/>
          </a:bodyPr>
          <a:lstStyle/>
          <a:p>
            <a:pPr marL="457200" indent="-457200">
              <a:buClr>
                <a:srgbClr val="C00000"/>
              </a:buClr>
              <a:buFont typeface="+mj-lt"/>
              <a:buAutoNum type="arabicPeriod" startAt="6"/>
              <a:tabLst>
                <a:tab pos="1079500" algn="l"/>
                <a:tab pos="2743200" algn="l"/>
              </a:tabLst>
            </a:pPr>
            <a:r>
              <a:rPr lang="en-US" sz="2300" b="1" dirty="0">
                <a:solidFill>
                  <a:srgbClr val="FF0000"/>
                </a:solidFill>
              </a:rPr>
              <a:t>Reasoning</a:t>
            </a:r>
            <a:r>
              <a:rPr lang="en-US" sz="2300" dirty="0">
                <a:solidFill>
                  <a:srgbClr val="FF0000"/>
                </a:solidFill>
              </a:rPr>
              <a:t> </a:t>
            </a:r>
            <a:r>
              <a:rPr lang="en-US" sz="2300" dirty="0"/>
              <a:t>A survey of seven British towns records the number of serious road accidents in a week, together with the number of takeaway restaurants</a:t>
            </a:r>
            <a:r>
              <a:rPr lang="en-US" sz="2300" dirty="0" smtClean="0"/>
              <a:t>.</a:t>
            </a:r>
            <a:br>
              <a:rPr lang="en-US" sz="2300" dirty="0" smtClean="0"/>
            </a:br>
            <a:r>
              <a:rPr lang="en-US" sz="2800" dirty="0" smtClean="0"/>
              <a:t/>
            </a:r>
            <a:br>
              <a:rPr lang="en-US" sz="2800" dirty="0" smtClean="0"/>
            </a:br>
            <a:r>
              <a:rPr lang="en-US" sz="2300" dirty="0" smtClean="0"/>
              <a:t/>
            </a:r>
            <a:br>
              <a:rPr lang="en-US" sz="2300" dirty="0" smtClean="0"/>
            </a:br>
            <a:endParaRPr lang="en-US" sz="2300" dirty="0" smtClean="0"/>
          </a:p>
          <a:p>
            <a:pPr marL="914400" lvl="1" indent="-457200">
              <a:buClr>
                <a:srgbClr val="C00000"/>
              </a:buClr>
              <a:buFont typeface="+mj-lt"/>
              <a:buAutoNum type="alphaLcPeriod"/>
              <a:tabLst>
                <a:tab pos="1079500" algn="l"/>
                <a:tab pos="2743200" algn="l"/>
              </a:tabLst>
            </a:pPr>
            <a:r>
              <a:rPr lang="en-US" sz="2300" dirty="0" smtClean="0"/>
              <a:t>Draw </a:t>
            </a:r>
            <a:r>
              <a:rPr lang="en-US" sz="2300" dirty="0"/>
              <a:t>a scatter graph and comment on any relationship between the two variables,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A </a:t>
            </a:r>
            <a:r>
              <a:rPr lang="en-US" sz="2300" dirty="0"/>
              <a:t>local </a:t>
            </a:r>
            <a:r>
              <a:rPr lang="en-US" sz="2300" dirty="0" err="1"/>
              <a:t>councillor</a:t>
            </a:r>
            <a:r>
              <a:rPr lang="en-US" sz="2300" dirty="0"/>
              <a:t> notices that there has been a sharp increase in the number of road accidents in recent years. She puts the blame on an increase in the number of takeaway restaurants. Does the scatter graph provide statistical evidence to support the councillor's view? </a:t>
            </a:r>
            <a:endParaRPr lang="en-US" sz="2300" dirty="0" smtClean="0"/>
          </a:p>
          <a:p>
            <a:pPr lvl="1">
              <a:buClr>
                <a:srgbClr val="C00000"/>
              </a:buClr>
              <a:tabLst>
                <a:tab pos="1079500" algn="l"/>
                <a:tab pos="2743200" algn="l"/>
              </a:tabLst>
            </a:pPr>
            <a:r>
              <a:rPr lang="en-US" sz="2300" b="1" dirty="0" smtClean="0">
                <a:solidFill>
                  <a:srgbClr val="FF0000"/>
                </a:solidFill>
              </a:rPr>
              <a:t>Discussion </a:t>
            </a:r>
            <a:r>
              <a:rPr lang="en-US" sz="2300" dirty="0"/>
              <a:t>Why do you think there is correlation in this data set?</a:t>
            </a:r>
          </a:p>
        </p:txBody>
      </p:sp>
      <p:graphicFrame>
        <p:nvGraphicFramePr>
          <p:cNvPr id="9" name="Table 8"/>
          <p:cNvGraphicFramePr>
            <a:graphicFrameLocks noGrp="1"/>
          </p:cNvGraphicFramePr>
          <p:nvPr>
            <p:extLst>
              <p:ext uri="{D42A27DB-BD31-4B8C-83A1-F6EECF244321}">
                <p14:modId xmlns:p14="http://schemas.microsoft.com/office/powerpoint/2010/main" val="1933923936"/>
              </p:ext>
            </p:extLst>
          </p:nvPr>
        </p:nvGraphicFramePr>
        <p:xfrm>
          <a:off x="291846" y="2492896"/>
          <a:ext cx="8545286" cy="822960"/>
        </p:xfrm>
        <a:graphic>
          <a:graphicData uri="http://schemas.openxmlformats.org/drawingml/2006/table">
            <a:tbl>
              <a:tblPr firstRow="1" bandRow="1">
                <a:tableStyleId>{5940675A-B579-460E-94D1-54222C63F5DA}</a:tableStyleId>
              </a:tblPr>
              <a:tblGrid>
                <a:gridCol w="3632082"/>
                <a:gridCol w="576064"/>
                <a:gridCol w="720080"/>
                <a:gridCol w="648072"/>
                <a:gridCol w="691838"/>
                <a:gridCol w="759050"/>
                <a:gridCol w="759050"/>
                <a:gridCol w="759050"/>
              </a:tblGrid>
              <a:tr h="343781">
                <a:tc>
                  <a:txBody>
                    <a:bodyPr/>
                    <a:lstStyle/>
                    <a:p>
                      <a:pPr algn="l"/>
                      <a:r>
                        <a:rPr lang="en-US" sz="2100" b="1" dirty="0" smtClean="0">
                          <a:latin typeface="Arial" panose="020B0604020202020204" pitchFamily="34" charset="0"/>
                          <a:cs typeface="Arial" panose="020B0604020202020204" pitchFamily="34" charset="0"/>
                        </a:rPr>
                        <a:t>Number of Restaurants</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85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52</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71</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25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90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781">
                <a:tc>
                  <a:txBody>
                    <a:bodyPr/>
                    <a:lstStyle/>
                    <a:p>
                      <a:pPr algn="l"/>
                      <a:r>
                        <a:rPr lang="en-US" sz="2100" b="1" dirty="0" smtClean="0">
                          <a:latin typeface="Arial" panose="020B0604020202020204" pitchFamily="34" charset="0"/>
                          <a:cs typeface="Arial" panose="020B0604020202020204" pitchFamily="34" charset="0"/>
                        </a:rPr>
                        <a:t>Number of Accidents</a:t>
                      </a:r>
                      <a:endParaRPr lang="en-US" sz="21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27</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19</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17</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12</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19</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Tree>
    <p:extLst>
      <p:ext uri="{BB962C8B-B14F-4D97-AF65-F5344CB8AC3E}">
        <p14:creationId xmlns:p14="http://schemas.microsoft.com/office/powerpoint/2010/main" val="281019645"/>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71</a:t>
            </a:r>
            <a:endParaRPr lang="en-GB" sz="1400" b="1" dirty="0">
              <a:latin typeface="Calibri" panose="020F0502020204030204" pitchFamily="34" charset="0"/>
            </a:endParaRPr>
          </a:p>
        </p:txBody>
      </p:sp>
      <p:sp>
        <p:nvSpPr>
          <p:cNvPr id="3" name="Rectangle 2"/>
          <p:cNvSpPr/>
          <p:nvPr/>
        </p:nvSpPr>
        <p:spPr>
          <a:xfrm>
            <a:off x="251518" y="1223749"/>
            <a:ext cx="5256585" cy="5453801"/>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680" b="1" dirty="0">
                <a:solidFill>
                  <a:srgbClr val="FF0000"/>
                </a:solidFill>
              </a:rPr>
              <a:t>Real</a:t>
            </a:r>
            <a:r>
              <a:rPr lang="en-US" sz="2680" dirty="0">
                <a:solidFill>
                  <a:srgbClr val="FF0000"/>
                </a:solidFill>
              </a:rPr>
              <a:t> </a:t>
            </a:r>
            <a:r>
              <a:rPr lang="en-US" sz="2680" dirty="0"/>
              <a:t>What sort of correlation would you expect to find between: </a:t>
            </a:r>
            <a:endParaRPr lang="en-US" sz="2680" dirty="0" smtClean="0"/>
          </a:p>
          <a:p>
            <a:pPr marL="914400" lvl="1" indent="-457200">
              <a:buClr>
                <a:srgbClr val="C00000"/>
              </a:buClr>
              <a:buFont typeface="+mj-lt"/>
              <a:buAutoNum type="alphaLcPeriod"/>
              <a:tabLst>
                <a:tab pos="1079500" algn="l"/>
                <a:tab pos="2743200" algn="l"/>
              </a:tabLst>
            </a:pPr>
            <a:r>
              <a:rPr lang="en-US" sz="2680" dirty="0" smtClean="0"/>
              <a:t>height </a:t>
            </a:r>
            <a:r>
              <a:rPr lang="en-US" sz="2680" dirty="0"/>
              <a:t>above sea level and air temperature </a:t>
            </a:r>
            <a:endParaRPr lang="en-US" sz="2680" dirty="0" smtClean="0"/>
          </a:p>
          <a:p>
            <a:pPr marL="914400" lvl="1" indent="-457200">
              <a:buClr>
                <a:srgbClr val="C00000"/>
              </a:buClr>
              <a:buFont typeface="+mj-lt"/>
              <a:buAutoNum type="alphaLcPeriod"/>
              <a:tabLst>
                <a:tab pos="1079500" algn="l"/>
                <a:tab pos="2743200" algn="l"/>
              </a:tabLst>
            </a:pPr>
            <a:r>
              <a:rPr lang="en-US" sz="2680" dirty="0" smtClean="0"/>
              <a:t>adults</a:t>
            </a:r>
            <a:r>
              <a:rPr lang="en-US" sz="2680" dirty="0"/>
              <a:t>' weekly calorie intake and their weight </a:t>
            </a:r>
            <a:endParaRPr lang="en-US" sz="2680" dirty="0" smtClean="0"/>
          </a:p>
          <a:p>
            <a:pPr marL="914400" lvl="1" indent="-457200">
              <a:buClr>
                <a:srgbClr val="C00000"/>
              </a:buClr>
              <a:buFont typeface="+mj-lt"/>
              <a:buAutoNum type="alphaLcPeriod"/>
              <a:tabLst>
                <a:tab pos="1079500" algn="l"/>
                <a:tab pos="2743200" algn="l"/>
              </a:tabLst>
            </a:pPr>
            <a:r>
              <a:rPr lang="en-US" sz="2680" dirty="0" smtClean="0"/>
              <a:t>a </a:t>
            </a:r>
            <a:r>
              <a:rPr lang="en-US" sz="2680" dirty="0"/>
              <a:t>student's shoe size and marks on a French </a:t>
            </a:r>
            <a:r>
              <a:rPr lang="en-US" sz="2680" dirty="0" smtClean="0"/>
              <a:t>exam?</a:t>
            </a:r>
          </a:p>
          <a:p>
            <a:pPr lvl="1">
              <a:buClr>
                <a:srgbClr val="C00000"/>
              </a:buClr>
              <a:tabLst>
                <a:tab pos="1079500" algn="l"/>
                <a:tab pos="2743200" algn="l"/>
              </a:tabLst>
            </a:pPr>
            <a:r>
              <a:rPr lang="en-US" sz="2680" b="1" dirty="0" smtClean="0">
                <a:solidFill>
                  <a:srgbClr val="FF0000"/>
                </a:solidFill>
              </a:rPr>
              <a:t>Discussion </a:t>
            </a:r>
            <a:r>
              <a:rPr lang="en-US" sz="2680" dirty="0"/>
              <a:t>Give two other practical examples of data sets that illustrate each of the three types of correlation.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03588289"/>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72</a:t>
            </a:r>
            <a:endParaRPr lang="en-GB" sz="1400" b="1" dirty="0">
              <a:latin typeface="Calibri" panose="020F0502020204030204" pitchFamily="34" charset="0"/>
            </a:endParaRPr>
          </a:p>
        </p:txBody>
      </p:sp>
      <p:sp>
        <p:nvSpPr>
          <p:cNvPr id="3" name="Rectangle 2"/>
          <p:cNvSpPr/>
          <p:nvPr/>
        </p:nvSpPr>
        <p:spPr>
          <a:xfrm>
            <a:off x="251520" y="1223749"/>
            <a:ext cx="8555408" cy="5453801"/>
          </a:xfrm>
          <a:prstGeom prst="rect">
            <a:avLst/>
          </a:prstGeom>
        </p:spPr>
        <p:txBody>
          <a:bodyPr wrap="square">
            <a:spAutoFit/>
          </a:bodyPr>
          <a:lstStyle/>
          <a:p>
            <a:pPr marL="514350" indent="-514350">
              <a:buClr>
                <a:srgbClr val="C00000"/>
              </a:buClr>
              <a:buFont typeface="+mj-lt"/>
              <a:buAutoNum type="arabicPeriod" startAt="8"/>
              <a:tabLst>
                <a:tab pos="1079500" algn="l"/>
                <a:tab pos="2743200" algn="l"/>
              </a:tabLst>
            </a:pPr>
            <a:r>
              <a:rPr lang="en-US" sz="2600" b="1" dirty="0" smtClean="0">
                <a:solidFill>
                  <a:srgbClr val="FF0000"/>
                </a:solidFill>
              </a:rPr>
              <a:t>STEM </a:t>
            </a:r>
            <a:r>
              <a:rPr lang="en-US" sz="2600" b="1" dirty="0">
                <a:solidFill>
                  <a:srgbClr val="FF0000"/>
                </a:solidFill>
              </a:rPr>
              <a:t>/ Reasoning</a:t>
            </a:r>
            <a:r>
              <a:rPr lang="en-US" sz="2600" dirty="0"/>
              <a:t> In a chemistry experiment</a:t>
            </a:r>
            <a:r>
              <a:rPr lang="en-US" sz="2600" dirty="0" smtClean="0"/>
              <a:t>,</a:t>
            </a:r>
            <a:br>
              <a:rPr lang="en-US" sz="2600" dirty="0" smtClean="0"/>
            </a:br>
            <a:r>
              <a:rPr lang="en-US" sz="2600" dirty="0" smtClean="0"/>
              <a:t>the </a:t>
            </a:r>
            <a:r>
              <a:rPr lang="en-US" sz="2600" dirty="0"/>
              <a:t>mass of chemical produced, y, and temperature, x, are recorded</a:t>
            </a:r>
            <a:r>
              <a:rPr lang="en-US" sz="2600" dirty="0" smtClean="0"/>
              <a:t>.</a:t>
            </a:r>
            <a:br>
              <a:rPr lang="en-US" sz="2600" dirty="0" smtClean="0"/>
            </a:br>
            <a:r>
              <a:rPr lang="en-US" sz="3600" dirty="0" smtClean="0"/>
              <a:t/>
            </a:r>
            <a:br>
              <a:rPr lang="en-US" sz="3600" dirty="0" smtClean="0"/>
            </a:br>
            <a:endParaRPr lang="en-US" sz="2600" dirty="0" smtClean="0"/>
          </a:p>
          <a:p>
            <a:pPr marL="971550" lvl="1" indent="-514350">
              <a:buClr>
                <a:srgbClr val="C00000"/>
              </a:buClr>
              <a:buFont typeface="+mj-lt"/>
              <a:buAutoNum type="alphaLcPeriod"/>
              <a:tabLst>
                <a:tab pos="1079500" algn="l"/>
                <a:tab pos="2743200" algn="l"/>
              </a:tabLst>
            </a:pPr>
            <a:r>
              <a:rPr lang="en-US" sz="2600" dirty="0" smtClean="0"/>
              <a:t>Plot </a:t>
            </a:r>
            <a:r>
              <a:rPr lang="en-US" sz="2600" dirty="0"/>
              <a:t>these points on a scatter graph, </a:t>
            </a:r>
            <a:endParaRPr lang="en-US" sz="2600" dirty="0" smtClean="0"/>
          </a:p>
          <a:p>
            <a:pPr marL="971550" lvl="1" indent="-514350">
              <a:buClr>
                <a:srgbClr val="C00000"/>
              </a:buClr>
              <a:buFont typeface="+mj-lt"/>
              <a:buAutoNum type="alphaLcPeriod"/>
              <a:tabLst>
                <a:tab pos="1079500" algn="l"/>
                <a:tab pos="2743200" algn="l"/>
              </a:tabLst>
            </a:pPr>
            <a:r>
              <a:rPr lang="en-US" sz="2600" dirty="0" smtClean="0"/>
              <a:t>State the </a:t>
            </a:r>
            <a:r>
              <a:rPr lang="en-US" sz="2600" dirty="0"/>
              <a:t>type of </a:t>
            </a:r>
            <a:r>
              <a:rPr lang="en-US" sz="2600" dirty="0" smtClean="0"/>
              <a:t>correlation </a:t>
            </a:r>
            <a:r>
              <a:rPr lang="en-US" sz="2600" dirty="0"/>
              <a:t>between mass and </a:t>
            </a:r>
            <a:r>
              <a:rPr lang="en-US" sz="2600" dirty="0" smtClean="0"/>
              <a:t>temperature</a:t>
            </a:r>
            <a:r>
              <a:rPr lang="en-US" sz="2600" dirty="0"/>
              <a:t>. </a:t>
            </a:r>
            <a:endParaRPr lang="en-US" sz="2600" dirty="0" smtClean="0"/>
          </a:p>
          <a:p>
            <a:pPr marL="971550" lvl="1" indent="-514350">
              <a:buClr>
                <a:srgbClr val="C00000"/>
              </a:buClr>
              <a:buFont typeface="+mj-lt"/>
              <a:buAutoNum type="alphaLcPeriod"/>
              <a:tabLst>
                <a:tab pos="1079500" algn="l"/>
                <a:tab pos="2743200" algn="l"/>
              </a:tabLst>
            </a:pPr>
            <a:r>
              <a:rPr lang="en-US" sz="2600" dirty="0" smtClean="0"/>
              <a:t>Describe </a:t>
            </a:r>
            <a:r>
              <a:rPr lang="en-US" sz="2600" dirty="0"/>
              <a:t>in words what happens to the mass of chemical produced as the temperature increases from 100 to 200 °C.</a:t>
            </a:r>
          </a:p>
          <a:p>
            <a:pPr marL="971550" lvl="1" indent="-514350">
              <a:buClr>
                <a:srgbClr val="C00000"/>
              </a:buClr>
              <a:buFont typeface="+mj-lt"/>
              <a:buAutoNum type="alphaLcPeriod"/>
              <a:tabLst>
                <a:tab pos="1079500" algn="l"/>
                <a:tab pos="2743200" algn="l"/>
              </a:tabLst>
            </a:pPr>
            <a:r>
              <a:rPr lang="en-US" sz="2600" dirty="0" smtClean="0"/>
              <a:t>Estimate </a:t>
            </a:r>
            <a:r>
              <a:rPr lang="en-US" sz="2600" dirty="0"/>
              <a:t>the maximum mass and the temperature required to achieve this.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9976519"/>
              </p:ext>
            </p:extLst>
          </p:nvPr>
        </p:nvGraphicFramePr>
        <p:xfrm>
          <a:off x="291846" y="2534032"/>
          <a:ext cx="8545286" cy="822960"/>
        </p:xfrm>
        <a:graphic>
          <a:graphicData uri="http://schemas.openxmlformats.org/drawingml/2006/table">
            <a:tbl>
              <a:tblPr firstRow="1" bandRow="1">
                <a:tableStyleId>{5940675A-B579-460E-94D1-54222C63F5DA}</a:tableStyleId>
              </a:tblPr>
              <a:tblGrid>
                <a:gridCol w="1471842"/>
                <a:gridCol w="547261"/>
                <a:gridCol w="547261"/>
                <a:gridCol w="547260"/>
                <a:gridCol w="547261"/>
                <a:gridCol w="547261"/>
                <a:gridCol w="720080"/>
                <a:gridCol w="648072"/>
                <a:gridCol w="691838"/>
                <a:gridCol w="759050"/>
                <a:gridCol w="759050"/>
                <a:gridCol w="759050"/>
              </a:tblGrid>
              <a:tr h="343781">
                <a:tc>
                  <a:txBody>
                    <a:bodyPr/>
                    <a:lstStyle/>
                    <a:p>
                      <a:pPr algn="l"/>
                      <a:r>
                        <a:rPr lang="en-US" sz="2100" b="1" dirty="0" smtClean="0">
                          <a:latin typeface="Arial" panose="020B0604020202020204" pitchFamily="34" charset="0"/>
                          <a:cs typeface="Arial" panose="020B0604020202020204" pitchFamily="34" charset="0"/>
                        </a:rPr>
                        <a:t>x (in </a:t>
                      </a:r>
                      <a:r>
                        <a:rPr lang="en-US" sz="2100" b="1" baseline="30000" dirty="0" smtClean="0">
                          <a:latin typeface="Arial" panose="020B0604020202020204" pitchFamily="34" charset="0"/>
                          <a:cs typeface="Arial" panose="020B0604020202020204" pitchFamily="34" charset="0"/>
                        </a:rPr>
                        <a:t>0</a:t>
                      </a:r>
                      <a:r>
                        <a:rPr lang="en-US" sz="2100" b="1" dirty="0" smtClean="0">
                          <a:latin typeface="Arial" panose="020B0604020202020204" pitchFamily="34" charset="0"/>
                          <a:cs typeface="Arial" panose="020B0604020202020204" pitchFamily="34" charset="0"/>
                        </a:rPr>
                        <a:t>C)</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100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110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130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140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150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160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170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180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190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200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2100" b="1" dirty="0" smtClean="0">
                          <a:latin typeface="Arial" panose="020B0604020202020204" pitchFamily="34" charset="0"/>
                          <a:cs typeface="Arial" panose="020B0604020202020204" pitchFamily="34" charset="0"/>
                        </a:rPr>
                        <a:t>y (in mg)</a:t>
                      </a:r>
                      <a:endParaRPr lang="en-US" sz="21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34</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39</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41</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45</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48</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47</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41</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35</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26</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15</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9453416"/>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075" t="17188" r="20075" b="8000"/>
          <a:stretch/>
        </p:blipFill>
        <p:spPr>
          <a:xfrm>
            <a:off x="179512" y="1191947"/>
            <a:ext cx="8712968" cy="5477413"/>
          </a:xfrm>
          <a:prstGeom prst="rect">
            <a:avLst/>
          </a:prstGeom>
        </p:spPr>
      </p:pic>
    </p:spTree>
    <p:extLst>
      <p:ext uri="{BB962C8B-B14F-4D97-AF65-F5344CB8AC3E}">
        <p14:creationId xmlns:p14="http://schemas.microsoft.com/office/powerpoint/2010/main" val="2279187548"/>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3.3 – Scatter Graphs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72</a:t>
            </a:r>
            <a:endParaRPr lang="en-GB" sz="1400" b="1" dirty="0">
              <a:latin typeface="Calibri" panose="020F0502020204030204" pitchFamily="34" charset="0"/>
            </a:endParaRPr>
          </a:p>
        </p:txBody>
      </p:sp>
      <p:grpSp>
        <p:nvGrpSpPr>
          <p:cNvPr id="8" name="Group 7"/>
          <p:cNvGrpSpPr/>
          <p:nvPr/>
        </p:nvGrpSpPr>
        <p:grpSpPr>
          <a:xfrm>
            <a:off x="251520" y="1268760"/>
            <a:ext cx="8501559" cy="4224371"/>
            <a:chOff x="3483872" y="1089031"/>
            <a:chExt cx="5264592" cy="4224371"/>
          </a:xfrm>
        </p:grpSpPr>
        <p:sp>
          <p:nvSpPr>
            <p:cNvPr id="9" name="Round Diagonal Corner Rectangle 8"/>
            <p:cNvSpPr/>
            <p:nvPr/>
          </p:nvSpPr>
          <p:spPr>
            <a:xfrm>
              <a:off x="3491880" y="1089031"/>
              <a:ext cx="5256584" cy="4224371"/>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3647152"/>
            </a:xfrm>
            <a:prstGeom prst="rect">
              <a:avLst/>
            </a:prstGeom>
          </p:spPr>
          <p:txBody>
            <a:bodyPr wrap="square">
              <a:spAutoFit/>
            </a:bodyPr>
            <a:lstStyle/>
            <a:p>
              <a:pPr>
                <a:spcAft>
                  <a:spcPts val="0"/>
                </a:spcAft>
                <a:tabLst>
                  <a:tab pos="4972050" algn="r"/>
                </a:tabLst>
              </a:pPr>
              <a:r>
                <a:rPr lang="en-US" sz="2100" dirty="0"/>
                <a:t>A manufacturer of mp3 players </a:t>
              </a:r>
              <a:r>
                <a:rPr lang="en-US" sz="2100" dirty="0" smtClean="0"/>
                <a:t/>
              </a:r>
              <a:br>
                <a:rPr lang="en-US" sz="2100" dirty="0" smtClean="0"/>
              </a:br>
              <a:r>
                <a:rPr lang="en-US" sz="2100" dirty="0" smtClean="0"/>
                <a:t>monitors </a:t>
              </a:r>
              <a:r>
                <a:rPr lang="en-US" sz="2100" dirty="0"/>
                <a:t>the cost of quality </a:t>
              </a:r>
              <a:r>
                <a:rPr lang="en-US" sz="2100" dirty="0" smtClean="0"/>
                <a:t/>
              </a:r>
              <a:br>
                <a:rPr lang="en-US" sz="2100" dirty="0" smtClean="0"/>
              </a:br>
              <a:r>
                <a:rPr lang="en-US" sz="2100" dirty="0" smtClean="0"/>
                <a:t>control </a:t>
              </a:r>
              <a:r>
                <a:rPr lang="en-US" sz="2100" dirty="0"/>
                <a:t>(in £ 10000s) and the </a:t>
              </a:r>
              <a:r>
                <a:rPr lang="en-US" sz="2100" dirty="0" smtClean="0"/>
                <a:t/>
              </a:r>
              <a:br>
                <a:rPr lang="en-US" sz="2100" dirty="0" smtClean="0"/>
              </a:br>
              <a:r>
                <a:rPr lang="en-US" sz="2100" dirty="0" smtClean="0"/>
                <a:t>percentages </a:t>
              </a:r>
              <a:r>
                <a:rPr lang="en-US" sz="2100" dirty="0"/>
                <a:t>of faulty items.</a:t>
              </a:r>
            </a:p>
            <a:p>
              <a:pPr>
                <a:spcAft>
                  <a:spcPts val="0"/>
                </a:spcAft>
                <a:tabLst>
                  <a:tab pos="4972050" algn="r"/>
                </a:tabLst>
              </a:pPr>
              <a:r>
                <a:rPr lang="en-US" sz="2100" dirty="0"/>
                <a:t>The results are shown on the </a:t>
              </a:r>
              <a:r>
                <a:rPr lang="en-US" sz="2100" dirty="0" smtClean="0"/>
                <a:t/>
              </a:r>
              <a:br>
                <a:rPr lang="en-US" sz="2100" dirty="0" smtClean="0"/>
              </a:br>
              <a:r>
                <a:rPr lang="en-US" sz="2100" dirty="0" smtClean="0"/>
                <a:t>scatter </a:t>
              </a:r>
              <a:r>
                <a:rPr lang="en-US" sz="2100" dirty="0"/>
                <a:t>graph</a:t>
              </a:r>
              <a:r>
                <a:rPr lang="en-US" sz="2100" dirty="0" smtClean="0"/>
                <a:t>.</a:t>
              </a:r>
              <a:endParaRPr lang="en-US" sz="2100" dirty="0"/>
            </a:p>
            <a:p>
              <a:pPr marL="342900" indent="-342900">
                <a:spcAft>
                  <a:spcPts val="0"/>
                </a:spcAft>
                <a:buClr>
                  <a:srgbClr val="C00000"/>
                </a:buClr>
                <a:buFont typeface="+mj-lt"/>
                <a:buAutoNum type="alphaLcPeriod"/>
                <a:tabLst>
                  <a:tab pos="4972050" algn="r"/>
                </a:tabLst>
              </a:pPr>
              <a:r>
                <a:rPr lang="en-US" sz="2100" dirty="0" smtClean="0"/>
                <a:t>State </a:t>
              </a:r>
              <a:r>
                <a:rPr lang="en-US" sz="2100" dirty="0"/>
                <a:t>the type of correlation </a:t>
              </a:r>
              <a:r>
                <a:rPr lang="en-US" sz="2100" dirty="0" smtClean="0"/>
                <a:t/>
              </a:r>
              <a:br>
                <a:rPr lang="en-US" sz="2100" dirty="0" smtClean="0"/>
              </a:br>
              <a:r>
                <a:rPr lang="en-US" sz="2100" dirty="0" smtClean="0"/>
                <a:t>between </a:t>
              </a:r>
              <a:r>
                <a:rPr lang="en-US" sz="2100" dirty="0"/>
                <a:t>these variables </a:t>
              </a:r>
              <a:r>
                <a:rPr lang="en-US" sz="2100" dirty="0" smtClean="0"/>
                <a:t/>
              </a:r>
              <a:br>
                <a:rPr lang="en-US" sz="2100" dirty="0" smtClean="0"/>
              </a:br>
              <a:r>
                <a:rPr lang="en-US" sz="2100" dirty="0" smtClean="0"/>
                <a:t>and </a:t>
              </a:r>
              <a:r>
                <a:rPr lang="en-US" sz="2100" dirty="0"/>
                <a:t>interpret your answer, </a:t>
              </a:r>
              <a:endParaRPr lang="en-US" sz="2100" dirty="0" smtClean="0"/>
            </a:p>
            <a:p>
              <a:pPr marL="342900" indent="-342900">
                <a:spcAft>
                  <a:spcPts val="0"/>
                </a:spcAft>
                <a:buClr>
                  <a:srgbClr val="C00000"/>
                </a:buClr>
                <a:buFont typeface="+mj-lt"/>
                <a:buAutoNum type="alphaLcPeriod"/>
                <a:tabLst>
                  <a:tab pos="4972050" algn="r"/>
                </a:tabLst>
              </a:pPr>
              <a:r>
                <a:rPr lang="en-US" sz="2100" dirty="0" smtClean="0"/>
                <a:t>What </a:t>
              </a:r>
              <a:r>
                <a:rPr lang="en-US" sz="2100" dirty="0"/>
                <a:t>was the highest percentage of faulty items in the data set? </a:t>
              </a:r>
              <a:endParaRPr lang="en-US" sz="2100" dirty="0" smtClean="0"/>
            </a:p>
            <a:p>
              <a:pPr marL="342900" indent="-342900">
                <a:spcAft>
                  <a:spcPts val="0"/>
                </a:spcAft>
                <a:buClr>
                  <a:srgbClr val="C00000"/>
                </a:buClr>
                <a:buFont typeface="+mj-lt"/>
                <a:buAutoNum type="alphaLcPeriod"/>
                <a:tabLst>
                  <a:tab pos="4972050" algn="r"/>
                </a:tabLst>
              </a:pPr>
              <a:r>
                <a:rPr lang="en-US" sz="2100" dirty="0" smtClean="0"/>
                <a:t>Find </a:t>
              </a:r>
              <a:r>
                <a:rPr lang="en-US" sz="2100" dirty="0"/>
                <a:t>the range of the cost of quality control. </a:t>
              </a:r>
              <a:r>
                <a:rPr lang="en-US" sz="2100" dirty="0" smtClean="0"/>
                <a:t>	</a:t>
              </a:r>
              <a:r>
                <a:rPr lang="en-US" sz="2100" b="1" dirty="0" smtClean="0"/>
                <a:t>(</a:t>
              </a:r>
              <a:r>
                <a:rPr lang="en-US" sz="2100" b="1" dirty="0"/>
                <a:t>4 marks)</a:t>
              </a:r>
            </a:p>
          </p:txBody>
        </p:sp>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196752"/>
            <a:ext cx="612099" cy="612099"/>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55977" y="1844824"/>
            <a:ext cx="4320480" cy="2909710"/>
          </a:xfrm>
          <a:prstGeom prst="rect">
            <a:avLst/>
          </a:prstGeom>
        </p:spPr>
      </p:pic>
      <p:sp>
        <p:nvSpPr>
          <p:cNvPr id="12" name="Rectangle 11"/>
          <p:cNvSpPr/>
          <p:nvPr/>
        </p:nvSpPr>
        <p:spPr>
          <a:xfrm flipH="1">
            <a:off x="220316" y="5586720"/>
            <a:ext cx="8542258" cy="1015663"/>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This </a:t>
            </a:r>
            <a:r>
              <a:rPr lang="en-US" sz="2000" dirty="0" smtClean="0">
                <a:solidFill>
                  <a:schemeClr val="tx1"/>
                </a:solidFill>
                <a:latin typeface="Arial" panose="020B0604020202020204" pitchFamily="34" charset="0"/>
                <a:cs typeface="Arial" panose="020B0604020202020204" pitchFamily="34" charset="0"/>
              </a:rPr>
              <a:t>graph is drawn on mm-squared </a:t>
            </a:r>
            <a:r>
              <a:rPr lang="en-US" sz="2000" dirty="0">
                <a:solidFill>
                  <a:schemeClr val="tx1"/>
                </a:solidFill>
                <a:latin typeface="Arial" panose="020B0604020202020204" pitchFamily="34" charset="0"/>
                <a:cs typeface="Arial" panose="020B0604020202020204" pitchFamily="34" charset="0"/>
              </a:rPr>
              <a:t>paper so make sure you read off the values accurately. Be aware of the units when you give your answers.</a:t>
            </a:r>
          </a:p>
        </p:txBody>
      </p:sp>
    </p:spTree>
    <p:extLst>
      <p:ext uri="{BB962C8B-B14F-4D97-AF65-F5344CB8AC3E}">
        <p14:creationId xmlns:p14="http://schemas.microsoft.com/office/powerpoint/2010/main" val="283267229"/>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3.4 – Line of Best Fit</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70</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20914737"/>
              </p:ext>
            </p:extLst>
          </p:nvPr>
        </p:nvGraphicFramePr>
        <p:xfrm>
          <a:off x="251520" y="1268760"/>
          <a:ext cx="8568952" cy="4857465"/>
        </p:xfrm>
        <a:graphic>
          <a:graphicData uri="http://schemas.openxmlformats.org/drawingml/2006/table">
            <a:tbl>
              <a:tblPr firstRow="1" bandRow="1">
                <a:effectLst/>
                <a:tableStyleId>{5940675A-B579-460E-94D1-54222C63F5DA}</a:tableStyleId>
              </a:tblPr>
              <a:tblGrid>
                <a:gridCol w="2142238"/>
                <a:gridCol w="2106234"/>
                <a:gridCol w="3594298"/>
                <a:gridCol w="726182"/>
              </a:tblGrid>
              <a:tr h="565292">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954988">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Draw a line of best fit on a scatter graph.</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Use the line of best fit to predict values.</a:t>
                      </a:r>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gridSpan="2">
                  <a:txBody>
                    <a:bodyPr/>
                    <a:lstStyle/>
                    <a:p>
                      <a:r>
                        <a:rPr lang="en-US" sz="2800" dirty="0" smtClean="0">
                          <a:latin typeface="Arial" panose="020B0604020202020204" pitchFamily="34" charset="0"/>
                          <a:cs typeface="Arial" panose="020B0604020202020204" pitchFamily="34" charset="0"/>
                        </a:rPr>
                        <a:t>You can use a line of best fit to predict someone's height from their shoe size.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538865">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3">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r h="1283766">
                <a:tc gridSpan="4">
                  <a:txBody>
                    <a:bodyPr/>
                    <a:lstStyle/>
                    <a:p>
                      <a:r>
                        <a:rPr kumimoji="0" lang="en-US" sz="2800" kern="1200" dirty="0" smtClean="0">
                          <a:solidFill>
                            <a:schemeClr val="tx1"/>
                          </a:solidFill>
                          <a:latin typeface="Arial" panose="020B0604020202020204" pitchFamily="34" charset="0"/>
                          <a:ea typeface="+mn-ea"/>
                          <a:cs typeface="Arial" panose="020B0604020202020204" pitchFamily="34" charset="0"/>
                        </a:rPr>
                        <a:t>Copy and complete this sentence.</a:t>
                      </a:r>
                    </a:p>
                    <a:p>
                      <a:r>
                        <a:rPr kumimoji="0" lang="en-US" sz="2800" kern="1200" dirty="0" smtClean="0">
                          <a:solidFill>
                            <a:schemeClr val="tx1"/>
                          </a:solidFill>
                          <a:latin typeface="Arial" panose="020B0604020202020204" pitchFamily="34" charset="0"/>
                          <a:ea typeface="+mn-ea"/>
                          <a:cs typeface="Arial" panose="020B0604020202020204" pitchFamily="34" charset="0"/>
                        </a:rPr>
                        <a:t>When the correlation between </a:t>
                      </a:r>
                      <a:r>
                        <a:rPr kumimoji="0" lang="en-US" sz="2800" i="1" kern="1200" dirty="0" smtClean="0">
                          <a:solidFill>
                            <a:schemeClr val="tx1"/>
                          </a:solidFill>
                          <a:latin typeface="Arial" panose="020B0604020202020204" pitchFamily="34" charset="0"/>
                          <a:ea typeface="+mn-ea"/>
                          <a:cs typeface="Arial" panose="020B0604020202020204" pitchFamily="34" charset="0"/>
                        </a:rPr>
                        <a:t>x</a:t>
                      </a:r>
                      <a:r>
                        <a:rPr kumimoji="0" lang="en-US" sz="2800" kern="1200" dirty="0" smtClean="0">
                          <a:solidFill>
                            <a:schemeClr val="tx1"/>
                          </a:solidFill>
                          <a:latin typeface="Arial" panose="020B0604020202020204" pitchFamily="34" charset="0"/>
                          <a:ea typeface="+mn-ea"/>
                          <a:cs typeface="Arial" panose="020B0604020202020204" pitchFamily="34" charset="0"/>
                        </a:rPr>
                        <a:t> and </a:t>
                      </a:r>
                      <a:r>
                        <a:rPr kumimoji="0" lang="en-US" sz="2800" i="1" kern="1200" dirty="0" smtClean="0">
                          <a:solidFill>
                            <a:schemeClr val="tx1"/>
                          </a:solidFill>
                          <a:latin typeface="Arial" panose="020B0604020202020204" pitchFamily="34" charset="0"/>
                          <a:ea typeface="+mn-ea"/>
                          <a:cs typeface="Arial" panose="020B0604020202020204" pitchFamily="34" charset="0"/>
                        </a:rPr>
                        <a:t>y</a:t>
                      </a:r>
                      <a:r>
                        <a:rPr kumimoji="0" lang="en-US" sz="2800" kern="1200" dirty="0" smtClean="0">
                          <a:solidFill>
                            <a:schemeClr val="tx1"/>
                          </a:solidFill>
                          <a:latin typeface="Arial" panose="020B0604020202020204" pitchFamily="34" charset="0"/>
                          <a:ea typeface="+mn-ea"/>
                          <a:cs typeface="Arial" panose="020B0604020202020204" pitchFamily="34" charset="0"/>
                        </a:rPr>
                        <a:t> is negative, larger values of </a:t>
                      </a:r>
                      <a:r>
                        <a:rPr kumimoji="0" lang="en-US" sz="2800" i="1" kern="1200" dirty="0" smtClean="0">
                          <a:solidFill>
                            <a:schemeClr val="tx1"/>
                          </a:solidFill>
                          <a:latin typeface="Arial" panose="020B0604020202020204" pitchFamily="34" charset="0"/>
                          <a:ea typeface="+mn-ea"/>
                          <a:cs typeface="Arial" panose="020B0604020202020204" pitchFamily="34" charset="0"/>
                        </a:rPr>
                        <a:t>x</a:t>
                      </a:r>
                      <a:r>
                        <a:rPr kumimoji="0" lang="en-US" sz="2800" kern="1200" dirty="0" smtClean="0">
                          <a:solidFill>
                            <a:schemeClr val="tx1"/>
                          </a:solidFill>
                          <a:latin typeface="Arial" panose="020B0604020202020204" pitchFamily="34" charset="0"/>
                          <a:ea typeface="+mn-ea"/>
                          <a:cs typeface="Arial" panose="020B0604020202020204" pitchFamily="34" charset="0"/>
                        </a:rPr>
                        <a:t> are associated with __________ values of  </a:t>
                      </a:r>
                      <a:r>
                        <a:rPr kumimoji="0" lang="en-US" sz="2800" i="1" kern="1200" dirty="0" smtClean="0">
                          <a:solidFill>
                            <a:schemeClr val="tx1"/>
                          </a:solidFill>
                          <a:latin typeface="Arial" panose="020B0604020202020204" pitchFamily="34" charset="0"/>
                          <a:ea typeface="+mn-ea"/>
                          <a:cs typeface="Arial" panose="020B0604020202020204" pitchFamily="34" charset="0"/>
                        </a:rPr>
                        <a:t>y</a:t>
                      </a:r>
                      <a:r>
                        <a:rPr kumimoji="0" lang="en-US" sz="2800" kern="1200" dirty="0" smtClean="0">
                          <a:solidFill>
                            <a:schemeClr val="tx1"/>
                          </a:solidFill>
                          <a:latin typeface="Arial" panose="020B0604020202020204" pitchFamily="34" charset="0"/>
                          <a:ea typeface="+mn-ea"/>
                          <a:cs typeface="Arial" panose="020B0604020202020204" pitchFamily="34" charset="0"/>
                        </a:rPr>
                        <a:t>.</a:t>
                      </a:r>
                      <a:endParaRPr kumimoji="0" lang="en-US" sz="2800"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sp>
        <p:nvSpPr>
          <p:cNvPr id="15" name="Rectangle 14"/>
          <p:cNvSpPr/>
          <p:nvPr/>
        </p:nvSpPr>
        <p:spPr>
          <a:xfrm flipH="1">
            <a:off x="196377" y="6207695"/>
            <a:ext cx="8667000" cy="461665"/>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i="1" dirty="0" err="1" smtClean="0">
                <a:solidFill>
                  <a:srgbClr val="C00000"/>
                </a:solidFill>
                <a:latin typeface="Arial" panose="020B0604020202020204" pitchFamily="34" charset="0"/>
                <a:cs typeface="Arial" panose="020B0604020202020204" pitchFamily="34" charset="0"/>
              </a:rPr>
              <a:t>Active</a:t>
            </a:r>
            <a:r>
              <a:rPr lang="en-US" sz="2400" b="1" dirty="0" err="1" smtClean="0">
                <a:solidFill>
                  <a:srgbClr val="C00000"/>
                </a:solidFill>
                <a:latin typeface="Arial" panose="020B0604020202020204" pitchFamily="34" charset="0"/>
                <a:cs typeface="Arial" panose="020B0604020202020204" pitchFamily="34" charset="0"/>
              </a:rPr>
              <a:t>Learn</a:t>
            </a:r>
            <a:r>
              <a:rPr lang="en-US" sz="2400" b="1" dirty="0" smtClean="0">
                <a:solidFill>
                  <a:srgbClr val="C00000"/>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Homework, practice and support: Higher </a:t>
            </a:r>
            <a:r>
              <a:rPr lang="en-US" sz="2400" dirty="0" smtClean="0">
                <a:solidFill>
                  <a:schemeClr val="tx1"/>
                </a:solidFill>
                <a:latin typeface="Arial" panose="020B0604020202020204" pitchFamily="34" charset="0"/>
                <a:cs typeface="Arial" panose="020B0604020202020204" pitchFamily="34" charset="0"/>
              </a:rPr>
              <a:t>3.4</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5603519"/>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73</a:t>
            </a:r>
            <a:endParaRPr lang="en-GB" sz="1400" b="1" dirty="0">
              <a:latin typeface="Calibri" panose="020F0502020204030204" pitchFamily="34" charset="0"/>
            </a:endParaRPr>
          </a:p>
        </p:txBody>
      </p:sp>
      <p:sp>
        <p:nvSpPr>
          <p:cNvPr id="3" name="Rectangle 2"/>
          <p:cNvSpPr/>
          <p:nvPr/>
        </p:nvSpPr>
        <p:spPr>
          <a:xfrm>
            <a:off x="251518" y="1223749"/>
            <a:ext cx="5256585" cy="1200329"/>
          </a:xfrm>
          <a:prstGeom prst="rect">
            <a:avLst/>
          </a:prstGeom>
        </p:spPr>
        <p:txBody>
          <a:bodyPr wrap="square">
            <a:spAutoFit/>
          </a:bodyPr>
          <a:lstStyle/>
          <a:p>
            <a:pPr marL="514350" indent="-514350">
              <a:buClr>
                <a:srgbClr val="C00000"/>
              </a:buClr>
              <a:buFont typeface="+mj-lt"/>
              <a:buAutoNum type="arabicPeriod"/>
              <a:tabLst>
                <a:tab pos="1079500" algn="l"/>
                <a:tab pos="2743200" algn="l"/>
              </a:tabLst>
            </a:pPr>
            <a:r>
              <a:rPr lang="en-US" sz="2400" dirty="0" smtClean="0"/>
              <a:t>Read the value of</a:t>
            </a:r>
          </a:p>
          <a:p>
            <a:pPr marL="971550" lvl="1" indent="-514350">
              <a:buClr>
                <a:srgbClr val="C00000"/>
              </a:buClr>
              <a:buFont typeface="+mj-lt"/>
              <a:buAutoNum type="alphaLcPeriod"/>
              <a:tabLst>
                <a:tab pos="1079500" algn="l"/>
                <a:tab pos="2743200" algn="l"/>
              </a:tabLst>
            </a:pPr>
            <a:r>
              <a:rPr lang="en-US" sz="2400" i="1" dirty="0" smtClean="0"/>
              <a:t>y</a:t>
            </a:r>
            <a:r>
              <a:rPr lang="en-US" sz="2400" dirty="0" smtClean="0"/>
              <a:t> when </a:t>
            </a:r>
            <a:r>
              <a:rPr lang="en-US" sz="2400" i="1" dirty="0" smtClean="0"/>
              <a:t>x</a:t>
            </a:r>
            <a:r>
              <a:rPr lang="en-US" sz="2400" dirty="0" smtClean="0"/>
              <a:t> = 6</a:t>
            </a:r>
          </a:p>
          <a:p>
            <a:pPr marL="971550" lvl="1" indent="-514350">
              <a:buClr>
                <a:srgbClr val="C00000"/>
              </a:buClr>
              <a:buFont typeface="+mj-lt"/>
              <a:buAutoNum type="alphaLcPeriod"/>
              <a:tabLst>
                <a:tab pos="1079500" algn="l"/>
                <a:tab pos="2743200" algn="l"/>
              </a:tabLst>
            </a:pPr>
            <a:r>
              <a:rPr lang="en-US" sz="2400" i="1" dirty="0" smtClean="0"/>
              <a:t>x</a:t>
            </a:r>
            <a:r>
              <a:rPr lang="en-US" sz="2400" dirty="0" smtClean="0"/>
              <a:t> when </a:t>
            </a:r>
            <a:r>
              <a:rPr lang="en-US" sz="2400" i="1" dirty="0" smtClean="0"/>
              <a:t>y</a:t>
            </a:r>
            <a:r>
              <a:rPr lang="en-US" sz="2400" dirty="0" smtClean="0"/>
              <a:t> = 2.5</a:t>
            </a:r>
            <a:endParaRPr lang="en-US" sz="24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9848" y="2420888"/>
            <a:ext cx="4040184" cy="2880320"/>
          </a:xfrm>
          <a:prstGeom prst="rect">
            <a:avLst/>
          </a:prstGeom>
        </p:spPr>
      </p:pic>
      <p:sp>
        <p:nvSpPr>
          <p:cNvPr id="8" name="Flowchart: Delay 7"/>
          <p:cNvSpPr/>
          <p:nvPr/>
        </p:nvSpPr>
        <p:spPr>
          <a:xfrm flipH="1">
            <a:off x="5215019" y="1232365"/>
            <a:ext cx="365093" cy="4356875"/>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grpSp>
        <p:nvGrpSpPr>
          <p:cNvPr id="9" name="Group 8"/>
          <p:cNvGrpSpPr/>
          <p:nvPr/>
        </p:nvGrpSpPr>
        <p:grpSpPr>
          <a:xfrm>
            <a:off x="294180" y="5469325"/>
            <a:ext cx="5213924" cy="1068330"/>
            <a:chOff x="150164" y="6494199"/>
            <a:chExt cx="5213924" cy="1068330"/>
          </a:xfrm>
        </p:grpSpPr>
        <p:sp>
          <p:nvSpPr>
            <p:cNvPr id="10" name="Rectangle 9"/>
            <p:cNvSpPr/>
            <p:nvPr/>
          </p:nvSpPr>
          <p:spPr>
            <a:xfrm flipH="1">
              <a:off x="150164" y="6673055"/>
              <a:ext cx="5213924" cy="889474"/>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840" dirty="0" smtClean="0">
                  <a:solidFill>
                    <a:schemeClr val="tx1"/>
                  </a:solidFill>
                  <a:latin typeface="Arial" panose="020B0604020202020204" pitchFamily="34" charset="0"/>
                  <a:cs typeface="Arial" panose="020B0604020202020204" pitchFamily="34" charset="0"/>
                </a:rPr>
                <a:t>A Line of Best Fit is the line that passes as close as possible to the points on a scatter graph.</a:t>
              </a:r>
              <a:endParaRPr lang="en-US" sz="1840" dirty="0">
                <a:solidFill>
                  <a:schemeClr val="tx1"/>
                </a:solidFill>
                <a:latin typeface="Arial" panose="020B0604020202020204" pitchFamily="34" charset="0"/>
                <a:cs typeface="Arial" panose="020B0604020202020204" pitchFamily="34" charset="0"/>
              </a:endParaRP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7</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1737665"/>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73</a:t>
            </a:r>
            <a:endParaRPr lang="en-GB" sz="1400" b="1" dirty="0">
              <a:latin typeface="Calibri" panose="020F0502020204030204" pitchFamily="34" charset="0"/>
            </a:endParaRPr>
          </a:p>
        </p:txBody>
      </p:sp>
      <p:sp>
        <p:nvSpPr>
          <p:cNvPr id="3" name="Rectangle 2"/>
          <p:cNvSpPr/>
          <p:nvPr/>
        </p:nvSpPr>
        <p:spPr>
          <a:xfrm>
            <a:off x="251518" y="1223749"/>
            <a:ext cx="5256585" cy="1815882"/>
          </a:xfrm>
          <a:prstGeom prst="rect">
            <a:avLst/>
          </a:prstGeom>
        </p:spPr>
        <p:txBody>
          <a:bodyPr wrap="square">
            <a:spAutoFit/>
          </a:bodyPr>
          <a:lstStyle/>
          <a:p>
            <a:pPr marL="514350" indent="-514350">
              <a:buClr>
                <a:srgbClr val="C00000"/>
              </a:buClr>
              <a:buFont typeface="+mj-lt"/>
              <a:buAutoNum type="arabicPeriod" startAt="2"/>
              <a:tabLst>
                <a:tab pos="1079500" algn="l"/>
                <a:tab pos="2743200" algn="l"/>
              </a:tabLst>
            </a:pPr>
            <a:r>
              <a:rPr lang="en-US" sz="2800" dirty="0" smtClean="0"/>
              <a:t>Which </a:t>
            </a:r>
            <a:r>
              <a:rPr lang="en-US" sz="2800" dirty="0"/>
              <a:t>line. A, B or C, is the best line of best fit for the data points on the scatter graph?</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2134" y="3140968"/>
            <a:ext cx="5215352" cy="3318864"/>
          </a:xfrm>
          <a:prstGeom prst="rect">
            <a:avLst/>
          </a:prstGeom>
        </p:spPr>
      </p:pic>
    </p:spTree>
    <p:extLst>
      <p:ext uri="{BB962C8B-B14F-4D97-AF65-F5344CB8AC3E}">
        <p14:creationId xmlns:p14="http://schemas.microsoft.com/office/powerpoint/2010/main" val="495789924"/>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73</a:t>
            </a:r>
            <a:endParaRPr lang="en-GB" sz="1400" b="1" dirty="0">
              <a:latin typeface="Calibri" panose="020F0502020204030204" pitchFamily="34" charset="0"/>
            </a:endParaRPr>
          </a:p>
        </p:txBody>
      </p:sp>
      <p:sp>
        <p:nvSpPr>
          <p:cNvPr id="6" name="Rectangle 5"/>
          <p:cNvSpPr/>
          <p:nvPr/>
        </p:nvSpPr>
        <p:spPr>
          <a:xfrm flipH="1">
            <a:off x="238559" y="1447165"/>
            <a:ext cx="8581913" cy="5124480"/>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The scatter graph shows the GDP per capita (in $1000s) and life expectancy (in years) for eight countries</a:t>
            </a:r>
            <a:r>
              <a:rPr lang="en-US" sz="2400" dirty="0" smtClean="0">
                <a:solidFill>
                  <a:schemeClr val="tx1"/>
                </a:solidFill>
                <a:latin typeface="Arial" panose="020B0604020202020204" pitchFamily="34" charset="0"/>
                <a:cs typeface="Arial" panose="020B0604020202020204" pitchFamily="34" charset="0"/>
              </a:rPr>
              <a:t>.</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smtClean="0">
              <a:solidFill>
                <a:schemeClr val="tx1"/>
              </a:solidFill>
              <a:latin typeface="Arial" panose="020B0604020202020204" pitchFamily="34" charset="0"/>
              <a:cs typeface="Arial" panose="020B0604020202020204" pitchFamily="34" charset="0"/>
            </a:endParaRPr>
          </a:p>
          <a:p>
            <a:pPr marL="342900" indent="-342900">
              <a:buClr>
                <a:srgbClr val="C00000"/>
              </a:buClr>
              <a:buFont typeface="+mj-lt"/>
              <a:buAutoNum type="alphaLcPeriod"/>
            </a:pPr>
            <a:r>
              <a:rPr lang="en-US" sz="2400" dirty="0" smtClean="0">
                <a:solidFill>
                  <a:schemeClr val="tx1"/>
                </a:solidFill>
                <a:latin typeface="Arial" panose="020B0604020202020204" pitchFamily="34" charset="0"/>
                <a:cs typeface="Arial" panose="020B0604020202020204" pitchFamily="34" charset="0"/>
              </a:rPr>
              <a:t>Draw a line of best fit.</a:t>
            </a:r>
          </a:p>
          <a:p>
            <a:pPr marL="342900" indent="-342900">
              <a:buClr>
                <a:srgbClr val="C00000"/>
              </a:buClr>
              <a:buFont typeface="+mj-lt"/>
              <a:buAutoNum type="alphaLcPeriod"/>
            </a:pPr>
            <a:r>
              <a:rPr lang="en-US" sz="2400" dirty="0" smtClean="0">
                <a:solidFill>
                  <a:schemeClr val="tx1"/>
                </a:solidFill>
                <a:latin typeface="Arial" panose="020B0604020202020204" pitchFamily="34" charset="0"/>
                <a:cs typeface="Arial" panose="020B0604020202020204" pitchFamily="34" charset="0"/>
              </a:rPr>
              <a:t>The </a:t>
            </a:r>
            <a:r>
              <a:rPr lang="en-US" sz="2400" dirty="0">
                <a:solidFill>
                  <a:schemeClr val="tx1"/>
                </a:solidFill>
                <a:latin typeface="Arial" panose="020B0604020202020204" pitchFamily="34" charset="0"/>
                <a:cs typeface="Arial" panose="020B0604020202020204" pitchFamily="34" charset="0"/>
              </a:rPr>
              <a:t>GDP per capita in the UK is $36000. Estimate the life expectancy of a baby born in the UK.</a:t>
            </a:r>
          </a:p>
        </p:txBody>
      </p:sp>
      <p:sp>
        <p:nvSpPr>
          <p:cNvPr id="7" name="Pentagon 6"/>
          <p:cNvSpPr/>
          <p:nvPr/>
        </p:nvSpPr>
        <p:spPr>
          <a:xfrm>
            <a:off x="251520" y="1234875"/>
            <a:ext cx="2084615" cy="392053"/>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3</a:t>
            </a: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6542" y="2510154"/>
            <a:ext cx="5431547" cy="2806301"/>
          </a:xfrm>
          <a:prstGeom prst="rect">
            <a:avLst/>
          </a:prstGeom>
        </p:spPr>
      </p:pic>
      <p:sp>
        <p:nvSpPr>
          <p:cNvPr id="9" name="Rectangle 8"/>
          <p:cNvSpPr/>
          <p:nvPr/>
        </p:nvSpPr>
        <p:spPr>
          <a:xfrm flipH="1">
            <a:off x="5846072" y="2558221"/>
            <a:ext cx="2830384" cy="3016210"/>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Q5 communication hint </a:t>
            </a:r>
            <a:r>
              <a:rPr lang="en-US" sz="1900" dirty="0" smtClean="0">
                <a:solidFill>
                  <a:schemeClr val="tx1"/>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 The gross domestic product (GDP) measures the value of goods and services produced by a country. The GDP per capita is the GDP divided by the number of people in that country.</a:t>
            </a:r>
          </a:p>
        </p:txBody>
      </p:sp>
    </p:spTree>
    <p:extLst>
      <p:ext uri="{BB962C8B-B14F-4D97-AF65-F5344CB8AC3E}">
        <p14:creationId xmlns:p14="http://schemas.microsoft.com/office/powerpoint/2010/main" val="2788551509"/>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73</a:t>
            </a:r>
            <a:endParaRPr lang="en-GB" sz="1400" b="1" dirty="0">
              <a:latin typeface="Calibri" panose="020F0502020204030204" pitchFamily="34" charset="0"/>
            </a:endParaRPr>
          </a:p>
        </p:txBody>
      </p:sp>
      <p:sp>
        <p:nvSpPr>
          <p:cNvPr id="6" name="Rectangle 5"/>
          <p:cNvSpPr/>
          <p:nvPr/>
        </p:nvSpPr>
        <p:spPr>
          <a:xfrm flipH="1">
            <a:off x="238559" y="1447165"/>
            <a:ext cx="8581913" cy="5124480"/>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marL="342900" indent="-342900">
              <a:buClr>
                <a:srgbClr val="C00000"/>
              </a:buClr>
              <a:buFont typeface="+mj-lt"/>
              <a:buAutoNum type="alphaLcPeriod"/>
            </a:pPr>
            <a:r>
              <a:rPr lang="en-US" sz="2400" dirty="0" smtClean="0">
                <a:solidFill>
                  <a:srgbClr val="C00000"/>
                </a:solidFill>
                <a:latin typeface="Comic Sans MS" panose="030F0702030302020204" pitchFamily="66" charset="0"/>
                <a:cs typeface="Arial" panose="020B0604020202020204" pitchFamily="34" charset="0"/>
              </a:rPr>
              <a:t>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
            </a:r>
            <a:br>
              <a:rPr lang="en-US" sz="2400" dirty="0" smtClean="0">
                <a:solidFill>
                  <a:srgbClr val="C00000"/>
                </a:solidFill>
                <a:latin typeface="Comic Sans MS" panose="030F0702030302020204" pitchFamily="66" charset="0"/>
                <a:cs typeface="Arial" panose="020B0604020202020204" pitchFamily="34" charset="0"/>
              </a:rPr>
            </a:br>
            <a:endParaRPr lang="en-US" sz="2400" dirty="0">
              <a:solidFill>
                <a:srgbClr val="C00000"/>
              </a:solidFill>
              <a:latin typeface="Comic Sans MS" panose="030F0702030302020204" pitchFamily="66" charset="0"/>
              <a:cs typeface="Arial" panose="020B0604020202020204" pitchFamily="34" charset="0"/>
            </a:endParaRPr>
          </a:p>
          <a:p>
            <a:pPr marL="342900" indent="-342900">
              <a:buClr>
                <a:srgbClr val="C00000"/>
              </a:buClr>
              <a:buFont typeface="+mj-lt"/>
              <a:buAutoNum type="alphaLcPeriod"/>
            </a:pPr>
            <a:r>
              <a:rPr lang="en-US" sz="2400" dirty="0" smtClean="0">
                <a:solidFill>
                  <a:srgbClr val="C00000"/>
                </a:solidFill>
                <a:latin typeface="Comic Sans MS" panose="030F0702030302020204" pitchFamily="66" charset="0"/>
                <a:cs typeface="Arial" panose="020B0604020202020204" pitchFamily="34" charset="0"/>
              </a:rPr>
              <a:t>Estimated life expectancy in the </a:t>
            </a:r>
            <a:br>
              <a:rPr lang="en-US" sz="2400" dirty="0" smtClean="0">
                <a:solidFill>
                  <a:srgbClr val="C00000"/>
                </a:solidFill>
                <a:latin typeface="Comic Sans MS" panose="030F0702030302020204" pitchFamily="66" charset="0"/>
                <a:cs typeface="Arial" panose="020B0604020202020204" pitchFamily="34" charset="0"/>
              </a:rPr>
            </a:br>
            <a:r>
              <a:rPr lang="en-US" sz="2400" dirty="0" smtClean="0">
                <a:solidFill>
                  <a:srgbClr val="C00000"/>
                </a:solidFill>
                <a:latin typeface="Comic Sans MS" panose="030F0702030302020204" pitchFamily="66" charset="0"/>
                <a:cs typeface="Arial" panose="020B0604020202020204" pitchFamily="34" charset="0"/>
              </a:rPr>
              <a:t>UK is 79 years.</a:t>
            </a:r>
            <a:endParaRPr lang="en-US" sz="2400" dirty="0">
              <a:solidFill>
                <a:srgbClr val="C00000"/>
              </a:solidFill>
              <a:latin typeface="Comic Sans MS" panose="030F0702030302020204" pitchFamily="66" charset="0"/>
              <a:cs typeface="Arial" panose="020B0604020202020204" pitchFamily="34" charset="0"/>
            </a:endParaRPr>
          </a:p>
        </p:txBody>
      </p:sp>
      <p:sp>
        <p:nvSpPr>
          <p:cNvPr id="7" name="Pentagon 6"/>
          <p:cNvSpPr/>
          <p:nvPr/>
        </p:nvSpPr>
        <p:spPr>
          <a:xfrm>
            <a:off x="251520" y="1234875"/>
            <a:ext cx="2084615" cy="392053"/>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3</a:t>
            </a:r>
            <a:endParaRPr lang="en-US" sz="24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3528" y="2231632"/>
            <a:ext cx="5885466" cy="3047833"/>
          </a:xfrm>
          <a:prstGeom prst="rect">
            <a:avLst/>
          </a:prstGeom>
        </p:spPr>
      </p:pic>
      <p:sp>
        <p:nvSpPr>
          <p:cNvPr id="14" name="Rectangle 13"/>
          <p:cNvSpPr/>
          <p:nvPr/>
        </p:nvSpPr>
        <p:spPr>
          <a:xfrm flipH="1">
            <a:off x="6228184" y="1484784"/>
            <a:ext cx="2512972" cy="258532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Position a transparent ruler over your scatter graph so it follows the overall trend. Move it slightly so you have roughly the same number of points above and below the line.</a:t>
            </a:r>
            <a:endParaRPr lang="en-US"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flipH="1">
            <a:off x="6228183" y="4149080"/>
            <a:ext cx="2512972" cy="230832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To estimate the life expectancy, start at $36,000 on the horizontal axis, go up to the line of best fit and read off the answer on the vertical axis.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68163"/>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74</a:t>
            </a:r>
            <a:endParaRPr lang="en-GB" sz="1400" b="1" dirty="0">
              <a:latin typeface="Calibri" panose="020F0502020204030204" pitchFamily="34" charset="0"/>
            </a:endParaRPr>
          </a:p>
        </p:txBody>
      </p:sp>
      <p:sp>
        <p:nvSpPr>
          <p:cNvPr id="3" name="Rectangle 2"/>
          <p:cNvSpPr/>
          <p:nvPr/>
        </p:nvSpPr>
        <p:spPr>
          <a:xfrm>
            <a:off x="251518" y="1223749"/>
            <a:ext cx="5256585" cy="5262979"/>
          </a:xfrm>
          <a:prstGeom prst="rect">
            <a:avLst/>
          </a:prstGeom>
        </p:spPr>
        <p:txBody>
          <a:bodyPr wrap="square">
            <a:spAutoFit/>
          </a:bodyPr>
          <a:lstStyle/>
          <a:p>
            <a:pPr marL="514350" indent="-514350">
              <a:buClr>
                <a:srgbClr val="C00000"/>
              </a:buClr>
              <a:buFont typeface="+mj-lt"/>
              <a:buAutoNum type="arabicPeriod" startAt="3"/>
              <a:tabLst>
                <a:tab pos="1079500" algn="l"/>
                <a:tab pos="2743200" algn="l"/>
              </a:tabLst>
            </a:pPr>
            <a:r>
              <a:rPr lang="en-US" sz="2400" dirty="0"/>
              <a:t>The table shows the height and weight of eight athletes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400050" lvl="1" indent="-400050">
              <a:buClr>
                <a:srgbClr val="C00000"/>
              </a:buClr>
              <a:buFont typeface="+mj-lt"/>
              <a:buAutoNum type="alphaLcPeriod"/>
              <a:tabLst>
                <a:tab pos="1079500" algn="l"/>
                <a:tab pos="2743200" algn="l"/>
              </a:tabLst>
            </a:pPr>
            <a:r>
              <a:rPr lang="en-US" sz="2400" dirty="0" smtClean="0"/>
              <a:t>Draw </a:t>
            </a:r>
            <a:r>
              <a:rPr lang="en-US" sz="2400" dirty="0"/>
              <a:t>a scatter graph for this data. </a:t>
            </a:r>
            <a:endParaRPr lang="en-US" sz="2400" dirty="0" smtClean="0"/>
          </a:p>
          <a:p>
            <a:pPr marL="400050" lvl="1" indent="-400050">
              <a:buClr>
                <a:srgbClr val="C00000"/>
              </a:buClr>
              <a:buFont typeface="+mj-lt"/>
              <a:buAutoNum type="alphaLcPeriod"/>
              <a:tabLst>
                <a:tab pos="1079500" algn="l"/>
                <a:tab pos="2743200" algn="l"/>
              </a:tabLst>
            </a:pPr>
            <a:r>
              <a:rPr lang="en-US" sz="2400" dirty="0" smtClean="0"/>
              <a:t>Draw </a:t>
            </a:r>
            <a:r>
              <a:rPr lang="en-US" sz="2400" dirty="0"/>
              <a:t>a line of best fit on your graph,</a:t>
            </a:r>
          </a:p>
          <a:p>
            <a:pPr marL="400050" lvl="1" indent="-400050">
              <a:buClr>
                <a:srgbClr val="C00000"/>
              </a:buClr>
              <a:buFont typeface="+mj-lt"/>
              <a:buAutoNum type="alphaLcPeriod"/>
              <a:tabLst>
                <a:tab pos="1079500" algn="l"/>
                <a:tab pos="2743200" algn="l"/>
              </a:tabLst>
            </a:pPr>
            <a:r>
              <a:rPr lang="en-US" sz="2400" dirty="0" smtClean="0"/>
              <a:t>Use </a:t>
            </a:r>
            <a:r>
              <a:rPr lang="en-US" sz="2400" dirty="0"/>
              <a:t>your line of best fit to estimate the weight of an athlete who is 185 cm tall, </a:t>
            </a:r>
            <a:endParaRPr lang="en-US" sz="2400" dirty="0" smtClean="0"/>
          </a:p>
          <a:p>
            <a:pPr marL="400050" lvl="1" indent="-400050">
              <a:buClr>
                <a:srgbClr val="C00000"/>
              </a:buClr>
              <a:buFont typeface="+mj-lt"/>
              <a:buAutoNum type="alphaLcPeriod"/>
              <a:tabLst>
                <a:tab pos="1079500" algn="l"/>
                <a:tab pos="2743200" algn="l"/>
              </a:tabLst>
            </a:pPr>
            <a:r>
              <a:rPr lang="en-US" sz="2400" dirty="0" smtClean="0"/>
              <a:t>Estimate </a:t>
            </a:r>
            <a:r>
              <a:rPr lang="en-US" sz="2400" dirty="0"/>
              <a:t>the height of an athlete who weighs 60 kg.</a:t>
            </a:r>
          </a:p>
        </p:txBody>
      </p:sp>
      <p:graphicFrame>
        <p:nvGraphicFramePr>
          <p:cNvPr id="5" name="Table 4"/>
          <p:cNvGraphicFramePr>
            <a:graphicFrameLocks noGrp="1"/>
          </p:cNvGraphicFramePr>
          <p:nvPr>
            <p:extLst>
              <p:ext uri="{D42A27DB-BD31-4B8C-83A1-F6EECF244321}">
                <p14:modId xmlns:p14="http://schemas.microsoft.com/office/powerpoint/2010/main" val="4203537967"/>
              </p:ext>
            </p:extLst>
          </p:nvPr>
        </p:nvGraphicFramePr>
        <p:xfrm>
          <a:off x="291846" y="2101984"/>
          <a:ext cx="5181325" cy="1280160"/>
        </p:xfrm>
        <a:graphic>
          <a:graphicData uri="http://schemas.openxmlformats.org/drawingml/2006/table">
            <a:tbl>
              <a:tblPr firstRow="1" bandRow="1">
                <a:tableStyleId>{5940675A-B579-460E-94D1-54222C63F5DA}</a:tableStyleId>
              </a:tblPr>
              <a:tblGrid>
                <a:gridCol w="895778"/>
                <a:gridCol w="535940"/>
                <a:gridCol w="535940"/>
                <a:gridCol w="535940"/>
                <a:gridCol w="535940"/>
                <a:gridCol w="535940"/>
                <a:gridCol w="535940"/>
                <a:gridCol w="535940"/>
                <a:gridCol w="533967"/>
              </a:tblGrid>
              <a:tr h="343781">
                <a:tc>
                  <a:txBody>
                    <a:bodyPr/>
                    <a:lstStyle/>
                    <a:p>
                      <a:pPr algn="l"/>
                      <a:r>
                        <a:rPr lang="en-US" sz="1800" b="1" dirty="0" smtClean="0">
                          <a:latin typeface="Arial" panose="020B0604020202020204" pitchFamily="34" charset="0"/>
                          <a:cs typeface="Arial" panose="020B0604020202020204" pitchFamily="34" charset="0"/>
                        </a:rPr>
                        <a:t>Height (cm)</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155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166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1800" b="1" dirty="0" smtClean="0">
                          <a:latin typeface="Arial" panose="020B0604020202020204" pitchFamily="34" charset="0"/>
                          <a:cs typeface="Arial" panose="020B0604020202020204" pitchFamily="34" charset="0"/>
                        </a:rPr>
                        <a:t>Weight (kg)</a:t>
                      </a:r>
                      <a:endParaRPr lang="en-US" sz="18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50</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65</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64</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77</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67</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85</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115</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95</a:t>
                      </a:r>
                      <a:endParaRPr lang="en-US" sz="18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67027059"/>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74</a:t>
            </a:r>
            <a:endParaRPr lang="en-GB" sz="1400" b="1" dirty="0">
              <a:latin typeface="Calibri" panose="020F0502020204030204" pitchFamily="34" charset="0"/>
            </a:endParaRPr>
          </a:p>
        </p:txBody>
      </p:sp>
      <p:sp>
        <p:nvSpPr>
          <p:cNvPr id="3" name="Rectangle 2"/>
          <p:cNvSpPr/>
          <p:nvPr/>
        </p:nvSpPr>
        <p:spPr>
          <a:xfrm>
            <a:off x="251518" y="1223749"/>
            <a:ext cx="5256585" cy="4616648"/>
          </a:xfrm>
          <a:prstGeom prst="rect">
            <a:avLst/>
          </a:prstGeom>
        </p:spPr>
        <p:txBody>
          <a:bodyPr wrap="square">
            <a:spAutoFit/>
          </a:bodyPr>
          <a:lstStyle/>
          <a:p>
            <a:pPr marL="514350" indent="-514350">
              <a:buClr>
                <a:srgbClr val="C00000"/>
              </a:buClr>
              <a:buFont typeface="+mj-lt"/>
              <a:buAutoNum type="arabicPeriod" startAt="4"/>
              <a:tabLst>
                <a:tab pos="1079500" algn="l"/>
                <a:tab pos="2743200" algn="l"/>
              </a:tabLst>
            </a:pPr>
            <a:r>
              <a:rPr lang="en-US" sz="2100" b="1" dirty="0">
                <a:solidFill>
                  <a:srgbClr val="FF0000"/>
                </a:solidFill>
              </a:rPr>
              <a:t>STEM</a:t>
            </a:r>
            <a:r>
              <a:rPr lang="en-US" sz="2100" dirty="0">
                <a:solidFill>
                  <a:srgbClr val="FF0000"/>
                </a:solidFill>
              </a:rPr>
              <a:t> </a:t>
            </a:r>
            <a:r>
              <a:rPr lang="en-US" sz="2100" dirty="0"/>
              <a:t>A chemical engineer heats gas inside a sealed tank and measures the temperature (in degrees Kelvin, °K) and pressure (in atmospheres, </a:t>
            </a:r>
            <a:r>
              <a:rPr lang="en-US" sz="2100" dirty="0" err="1"/>
              <a:t>atm</a:t>
            </a:r>
            <a:r>
              <a:rPr lang="en-US" sz="2100" dirty="0"/>
              <a:t>).</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
            </a:r>
            <a:br>
              <a:rPr lang="en-US" sz="2100" dirty="0"/>
            </a:br>
            <a:r>
              <a:rPr lang="en-US" sz="2100" dirty="0"/>
              <a:t>Draw a line of best fit on a scatter graph and use the line </a:t>
            </a:r>
            <a:r>
              <a:rPr lang="en-US" sz="2100" dirty="0" smtClean="0"/>
              <a:t>to:</a:t>
            </a:r>
          </a:p>
          <a:p>
            <a:pPr marL="971550" lvl="1" indent="-457200">
              <a:buClr>
                <a:srgbClr val="C00000"/>
              </a:buClr>
              <a:buFont typeface="+mj-lt"/>
              <a:buAutoNum type="alphaLcPeriod"/>
              <a:tabLst>
                <a:tab pos="1079500" algn="l"/>
                <a:tab pos="2743200" algn="l"/>
              </a:tabLst>
            </a:pPr>
            <a:r>
              <a:rPr lang="en-US" sz="2100" dirty="0" smtClean="0"/>
              <a:t>estimate </a:t>
            </a:r>
            <a:r>
              <a:rPr lang="en-US" sz="2100" dirty="0"/>
              <a:t>the temperature required to create a pressure of 2.8 </a:t>
            </a:r>
            <a:r>
              <a:rPr lang="en-US" sz="2100" dirty="0" err="1"/>
              <a:t>atm</a:t>
            </a:r>
            <a:r>
              <a:rPr lang="en-US" sz="2100" dirty="0"/>
              <a:t> </a:t>
            </a:r>
            <a:endParaRPr lang="en-US" sz="2100" dirty="0" smtClean="0"/>
          </a:p>
          <a:p>
            <a:pPr marL="971550" lvl="1" indent="-457200">
              <a:buClr>
                <a:srgbClr val="C00000"/>
              </a:buClr>
              <a:buFont typeface="+mj-lt"/>
              <a:buAutoNum type="alphaLcPeriod"/>
              <a:tabLst>
                <a:tab pos="1079500" algn="l"/>
                <a:tab pos="2743200" algn="l"/>
              </a:tabLst>
            </a:pPr>
            <a:r>
              <a:rPr lang="en-US" sz="2100" dirty="0" smtClean="0"/>
              <a:t>estimate </a:t>
            </a:r>
            <a:r>
              <a:rPr lang="en-US" sz="2100" dirty="0"/>
              <a:t>the pressure when the temperature is 308°K.</a:t>
            </a:r>
          </a:p>
        </p:txBody>
      </p:sp>
      <p:graphicFrame>
        <p:nvGraphicFramePr>
          <p:cNvPr id="5" name="Table 4"/>
          <p:cNvGraphicFramePr>
            <a:graphicFrameLocks noGrp="1"/>
          </p:cNvGraphicFramePr>
          <p:nvPr>
            <p:extLst>
              <p:ext uri="{D42A27DB-BD31-4B8C-83A1-F6EECF244321}">
                <p14:modId xmlns:p14="http://schemas.microsoft.com/office/powerpoint/2010/main" val="1076933327"/>
              </p:ext>
            </p:extLst>
          </p:nvPr>
        </p:nvGraphicFramePr>
        <p:xfrm>
          <a:off x="291846" y="2708920"/>
          <a:ext cx="5241774" cy="960120"/>
        </p:xfrm>
        <a:graphic>
          <a:graphicData uri="http://schemas.openxmlformats.org/drawingml/2006/table">
            <a:tbl>
              <a:tblPr firstRow="1" bandRow="1">
                <a:tableStyleId>{5940675A-B579-460E-94D1-54222C63F5DA}</a:tableStyleId>
              </a:tblPr>
              <a:tblGrid>
                <a:gridCol w="1111802"/>
                <a:gridCol w="513715"/>
                <a:gridCol w="513715"/>
                <a:gridCol w="513715"/>
                <a:gridCol w="513715"/>
                <a:gridCol w="513715"/>
                <a:gridCol w="513715"/>
                <a:gridCol w="513715"/>
                <a:gridCol w="533967"/>
              </a:tblGrid>
              <a:tr h="343781">
                <a:tc>
                  <a:txBody>
                    <a:bodyPr/>
                    <a:lstStyle/>
                    <a:p>
                      <a:pPr algn="l"/>
                      <a:r>
                        <a:rPr lang="en-US" sz="1700" b="1" dirty="0" smtClean="0">
                          <a:latin typeface="Arial" panose="020B0604020202020204" pitchFamily="34" charset="0"/>
                          <a:cs typeface="Arial" panose="020B0604020202020204" pitchFamily="34" charset="0"/>
                        </a:rPr>
                        <a:t>Temp (</a:t>
                      </a:r>
                      <a:r>
                        <a:rPr lang="en-US" sz="1700" b="1" baseline="30000" dirty="0" smtClean="0">
                          <a:latin typeface="Arial" panose="020B0604020202020204" pitchFamily="34" charset="0"/>
                          <a:cs typeface="Arial" panose="020B0604020202020204" pitchFamily="34" charset="0"/>
                        </a:rPr>
                        <a:t>0</a:t>
                      </a:r>
                      <a:r>
                        <a:rPr lang="en-US" sz="1700" b="1" dirty="0" smtClean="0">
                          <a:latin typeface="Arial" panose="020B0604020202020204" pitchFamily="34" charset="0"/>
                          <a:cs typeface="Arial" panose="020B0604020202020204" pitchFamily="34" charset="0"/>
                        </a:rPr>
                        <a:t>K)</a:t>
                      </a:r>
                      <a:endParaRPr lang="en-US" sz="17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700" dirty="0" smtClean="0">
                          <a:latin typeface="Arial" panose="020B0604020202020204" pitchFamily="34" charset="0"/>
                          <a:cs typeface="Arial" panose="020B0604020202020204" pitchFamily="34" charset="0"/>
                        </a:rPr>
                        <a:t>300</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330</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304</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312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325</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339</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342</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351</a:t>
                      </a:r>
                      <a:endParaRPr lang="en-US" sz="17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1700" b="1" dirty="0" smtClean="0">
                          <a:latin typeface="Arial" panose="020B0604020202020204" pitchFamily="34" charset="0"/>
                          <a:cs typeface="Arial" panose="020B0604020202020204" pitchFamily="34" charset="0"/>
                        </a:rPr>
                        <a:t>Pressure (</a:t>
                      </a:r>
                      <a:r>
                        <a:rPr lang="en-US" sz="1700" b="1" dirty="0" err="1" smtClean="0">
                          <a:latin typeface="Arial" panose="020B0604020202020204" pitchFamily="34" charset="0"/>
                          <a:cs typeface="Arial" panose="020B0604020202020204" pitchFamily="34" charset="0"/>
                        </a:rPr>
                        <a:t>atm</a:t>
                      </a:r>
                      <a:r>
                        <a:rPr lang="en-US" sz="1700" b="1" dirty="0" smtClean="0">
                          <a:latin typeface="Arial" panose="020B0604020202020204" pitchFamily="34" charset="0"/>
                          <a:cs typeface="Arial" panose="020B0604020202020204" pitchFamily="34" charset="0"/>
                        </a:rPr>
                        <a:t>)</a:t>
                      </a:r>
                      <a:endParaRPr lang="en-US" sz="17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latin typeface="Arial" panose="020B0604020202020204" pitchFamily="34" charset="0"/>
                          <a:cs typeface="Arial" panose="020B0604020202020204" pitchFamily="34" charset="0"/>
                        </a:rPr>
                        <a:t>1.4</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1.7</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2.0</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2.2</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2.3</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2.5</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3.0</a:t>
                      </a:r>
                      <a:endParaRPr lang="en-US" sz="17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23753" y="5805264"/>
            <a:ext cx="5204539"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Draw lines on your scatter graph to show how you obtained your estimates.</a:t>
            </a:r>
          </a:p>
        </p:txBody>
      </p:sp>
    </p:spTree>
    <p:extLst>
      <p:ext uri="{BB962C8B-B14F-4D97-AF65-F5344CB8AC3E}">
        <p14:creationId xmlns:p14="http://schemas.microsoft.com/office/powerpoint/2010/main" val="3678763646"/>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74</a:t>
            </a:r>
            <a:endParaRPr lang="en-GB" sz="1400" b="1" dirty="0">
              <a:latin typeface="Calibri" panose="020F0502020204030204" pitchFamily="34" charset="0"/>
            </a:endParaRPr>
          </a:p>
        </p:txBody>
      </p:sp>
      <p:sp>
        <p:nvSpPr>
          <p:cNvPr id="3" name="Rectangle 2"/>
          <p:cNvSpPr/>
          <p:nvPr/>
        </p:nvSpPr>
        <p:spPr>
          <a:xfrm>
            <a:off x="251518" y="1223749"/>
            <a:ext cx="5256585" cy="5355312"/>
          </a:xfrm>
          <a:prstGeom prst="rect">
            <a:avLst/>
          </a:prstGeom>
        </p:spPr>
        <p:txBody>
          <a:bodyPr wrap="square">
            <a:spAutoFit/>
          </a:bodyPr>
          <a:lstStyle/>
          <a:p>
            <a:pPr marL="400050" indent="-400050">
              <a:buClr>
                <a:srgbClr val="C00000"/>
              </a:buClr>
              <a:buFont typeface="+mj-lt"/>
              <a:buAutoNum type="arabicPeriod" startAt="5"/>
              <a:tabLst>
                <a:tab pos="1079500" algn="l"/>
                <a:tab pos="2743200" algn="l"/>
              </a:tabLst>
            </a:pPr>
            <a:r>
              <a:rPr lang="en-US" sz="1900" b="1" dirty="0" smtClean="0">
                <a:solidFill>
                  <a:srgbClr val="FF0000"/>
                </a:solidFill>
              </a:rPr>
              <a:t>Real </a:t>
            </a:r>
            <a:r>
              <a:rPr lang="en-US" sz="1900" b="1" dirty="0">
                <a:solidFill>
                  <a:srgbClr val="FF0000"/>
                </a:solidFill>
              </a:rPr>
              <a:t>/ Reasoning </a:t>
            </a:r>
            <a:r>
              <a:rPr lang="en-US" sz="1900" dirty="0"/>
              <a:t>The table shows the height and shoe size of a group of male college students: </a:t>
            </a:r>
            <a:endParaRPr lang="en-US" sz="1900" dirty="0" smtClean="0"/>
          </a:p>
          <a:p>
            <a:pPr marL="742950" lvl="1" indent="-342900">
              <a:buClr>
                <a:srgbClr val="C00000"/>
              </a:buClr>
              <a:buFont typeface="+mj-lt"/>
              <a:buAutoNum type="alphaLcPeriod"/>
              <a:tabLst>
                <a:tab pos="1079500" algn="l"/>
                <a:tab pos="2743200" algn="l"/>
              </a:tabLst>
            </a:pPr>
            <a:r>
              <a:rPr lang="en-US" sz="1900" dirty="0" smtClean="0"/>
              <a:t>Draw </a:t>
            </a:r>
            <a:r>
              <a:rPr lang="en-US" sz="1900" dirty="0"/>
              <a:t>a line of best fit on a scatter graph and use it to estimate</a:t>
            </a:r>
          </a:p>
          <a:p>
            <a:pPr marL="1200150" lvl="2" indent="-400050">
              <a:buClr>
                <a:srgbClr val="C00000"/>
              </a:buClr>
              <a:buFont typeface="+mj-lt"/>
              <a:buAutoNum type="romanLcPeriod"/>
              <a:tabLst>
                <a:tab pos="2743200" algn="l"/>
              </a:tabLst>
            </a:pPr>
            <a:r>
              <a:rPr lang="en-US" sz="1900" dirty="0" smtClean="0"/>
              <a:t>the </a:t>
            </a:r>
            <a:r>
              <a:rPr lang="en-US" sz="1900" dirty="0"/>
              <a:t>shoe size of someone who is 175 cm </a:t>
            </a:r>
            <a:r>
              <a:rPr lang="en-US" sz="1900" dirty="0" smtClean="0"/>
              <a:t>tall</a:t>
            </a:r>
          </a:p>
          <a:p>
            <a:pPr marL="1200150" lvl="2" indent="-400050">
              <a:buClr>
                <a:srgbClr val="C00000"/>
              </a:buClr>
              <a:buFont typeface="+mj-lt"/>
              <a:buAutoNum type="romanLcPeriod"/>
              <a:tabLst>
                <a:tab pos="2743200" algn="l"/>
              </a:tabLst>
            </a:pPr>
            <a:r>
              <a:rPr lang="en-US" sz="1900" dirty="0" smtClean="0"/>
              <a:t>the </a:t>
            </a:r>
            <a:r>
              <a:rPr lang="en-US" sz="1900" dirty="0"/>
              <a:t>height of someone with shoe size </a:t>
            </a:r>
            <a:r>
              <a:rPr lang="en-US" sz="1900" dirty="0" smtClean="0"/>
              <a:t>7</a:t>
            </a:r>
          </a:p>
          <a:p>
            <a:pPr marL="1200150" lvl="2" indent="-400050">
              <a:buClr>
                <a:srgbClr val="C00000"/>
              </a:buClr>
              <a:buFont typeface="+mj-lt"/>
              <a:buAutoNum type="romanLcPeriod"/>
              <a:tabLst>
                <a:tab pos="2743200" algn="l"/>
              </a:tabLst>
            </a:pPr>
            <a:r>
              <a:rPr lang="en-US" sz="1900" dirty="0" smtClean="0"/>
              <a:t>the </a:t>
            </a:r>
            <a:r>
              <a:rPr lang="en-US" sz="1900" dirty="0"/>
              <a:t>height of someone with shoe size 13.5.</a:t>
            </a:r>
          </a:p>
          <a:p>
            <a:pPr marL="742950" lvl="1" indent="-342900">
              <a:buClr>
                <a:srgbClr val="C00000"/>
              </a:buClr>
              <a:buFont typeface="+mj-lt"/>
              <a:buAutoNum type="alphaLcPeriod"/>
              <a:tabLst>
                <a:tab pos="1079500" algn="l"/>
                <a:tab pos="2743200" algn="l"/>
              </a:tabLst>
            </a:pPr>
            <a:r>
              <a:rPr lang="en-US" sz="1900" dirty="0" smtClean="0"/>
              <a:t>Which </a:t>
            </a:r>
            <a:r>
              <a:rPr lang="en-US" sz="1900" dirty="0"/>
              <a:t>of these estimates do you think is the least </a:t>
            </a:r>
            <a:r>
              <a:rPr lang="en-US" sz="1900" dirty="0" smtClean="0"/>
              <a:t>reliable?</a:t>
            </a:r>
            <a:br>
              <a:rPr lang="en-US" sz="1900" dirty="0" smtClean="0"/>
            </a:br>
            <a:r>
              <a:rPr lang="en-US" sz="1900" dirty="0" smtClean="0"/>
              <a:t>Give </a:t>
            </a:r>
            <a:r>
              <a:rPr lang="en-US" sz="1900" dirty="0"/>
              <a:t>a reason for your </a:t>
            </a:r>
            <a:r>
              <a:rPr lang="en-US" sz="1900" dirty="0" smtClean="0"/>
              <a:t>answer.</a:t>
            </a:r>
          </a:p>
          <a:p>
            <a:pPr lvl="1">
              <a:buClr>
                <a:srgbClr val="C00000"/>
              </a:buClr>
              <a:tabLst>
                <a:tab pos="1079500" algn="l"/>
                <a:tab pos="2743200" algn="l"/>
              </a:tabLst>
            </a:pPr>
            <a:r>
              <a:rPr lang="en-US" sz="1900" b="1" dirty="0" smtClean="0">
                <a:solidFill>
                  <a:srgbClr val="FF0000"/>
                </a:solidFill>
              </a:rPr>
              <a:t>Discussion </a:t>
            </a:r>
            <a:r>
              <a:rPr lang="en-US" sz="1900" dirty="0"/>
              <a:t>As a general rule, is it better to use a line of best fit to make predictions about values inside or outside the existing range of data points?</a:t>
            </a:r>
          </a:p>
        </p:txBody>
      </p:sp>
      <p:graphicFrame>
        <p:nvGraphicFramePr>
          <p:cNvPr id="5" name="Table 4"/>
          <p:cNvGraphicFramePr>
            <a:graphicFrameLocks noGrp="1"/>
          </p:cNvGraphicFramePr>
          <p:nvPr>
            <p:extLst>
              <p:ext uri="{D42A27DB-BD31-4B8C-83A1-F6EECF244321}">
                <p14:modId xmlns:p14="http://schemas.microsoft.com/office/powerpoint/2010/main" val="210626019"/>
              </p:ext>
            </p:extLst>
          </p:nvPr>
        </p:nvGraphicFramePr>
        <p:xfrm>
          <a:off x="5648702" y="1268760"/>
          <a:ext cx="3103423" cy="3888432"/>
        </p:xfrm>
        <a:graphic>
          <a:graphicData uri="http://schemas.openxmlformats.org/drawingml/2006/table">
            <a:tbl>
              <a:tblPr firstRow="1" bandRow="1">
                <a:tableStyleId>{5940675A-B579-460E-94D1-54222C63F5DA}</a:tableStyleId>
              </a:tblPr>
              <a:tblGrid>
                <a:gridCol w="1659602"/>
                <a:gridCol w="1443821"/>
              </a:tblGrid>
              <a:tr h="432048">
                <a:tc>
                  <a:txBody>
                    <a:bodyPr/>
                    <a:lstStyle/>
                    <a:p>
                      <a:pPr algn="l"/>
                      <a:r>
                        <a:rPr lang="en-US" sz="2000" b="1" dirty="0" smtClean="0">
                          <a:latin typeface="Arial" panose="020B0604020202020204" pitchFamily="34" charset="0"/>
                          <a:cs typeface="Arial" panose="020B0604020202020204" pitchFamily="34" charset="0"/>
                        </a:rPr>
                        <a:t>Height (cm)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Shoe Size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432048">
                <a:tc>
                  <a:txBody>
                    <a:bodyPr/>
                    <a:lstStyle/>
                    <a:p>
                      <a:pPr algn="ctr"/>
                      <a:r>
                        <a:rPr lang="en-US" sz="2000" b="0" dirty="0" smtClean="0">
                          <a:latin typeface="Arial" panose="020B0604020202020204" pitchFamily="34" charset="0"/>
                          <a:cs typeface="Arial" panose="020B0604020202020204" pitchFamily="34" charset="0"/>
                        </a:rPr>
                        <a:t>158</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168</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164</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167</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8.5</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174</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8.5</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178</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173</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10.5</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gn="ctr"/>
                      <a:r>
                        <a:rPr lang="en-US" sz="2000" b="0" dirty="0" smtClean="0">
                          <a:latin typeface="Arial" panose="020B0604020202020204" pitchFamily="34" charset="0"/>
                          <a:cs typeface="Arial" panose="020B0604020202020204" pitchFamily="34" charset="0"/>
                        </a:rPr>
                        <a:t>185</a:t>
                      </a:r>
                      <a:endParaRPr lang="en-US" sz="2000" b="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717" y="6021288"/>
            <a:ext cx="548640" cy="548640"/>
          </a:xfrm>
          <a:prstGeom prst="rect">
            <a:avLst/>
          </a:prstGeom>
        </p:spPr>
      </p:pic>
    </p:spTree>
    <p:extLst>
      <p:ext uri="{BB962C8B-B14F-4D97-AF65-F5344CB8AC3E}">
        <p14:creationId xmlns:p14="http://schemas.microsoft.com/office/powerpoint/2010/main" val="3735787634"/>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74</a:t>
            </a:r>
            <a:endParaRPr lang="en-GB" sz="1400" b="1" dirty="0">
              <a:latin typeface="Calibri" panose="020F0502020204030204" pitchFamily="34" charset="0"/>
            </a:endParaRPr>
          </a:p>
        </p:txBody>
      </p:sp>
      <p:sp>
        <p:nvSpPr>
          <p:cNvPr id="3" name="Rectangle 2"/>
          <p:cNvSpPr/>
          <p:nvPr/>
        </p:nvSpPr>
        <p:spPr>
          <a:xfrm>
            <a:off x="243878" y="3573016"/>
            <a:ext cx="5696274" cy="2203680"/>
          </a:xfrm>
          <a:prstGeom prst="rect">
            <a:avLst/>
          </a:prstGeom>
        </p:spPr>
        <p:txBody>
          <a:bodyPr wrap="square">
            <a:spAutoFit/>
          </a:bodyPr>
          <a:lstStyle/>
          <a:p>
            <a:pPr marL="342900" indent="-342900">
              <a:buClr>
                <a:srgbClr val="C00000"/>
              </a:buClr>
              <a:buFont typeface="+mj-lt"/>
              <a:buAutoNum type="arabicPeriod" startAt="6"/>
              <a:tabLst>
                <a:tab pos="1079500" algn="l"/>
                <a:tab pos="2743200" algn="l"/>
              </a:tabLst>
            </a:pPr>
            <a:r>
              <a:rPr lang="en-US" sz="1960" b="1" dirty="0" smtClean="0">
                <a:solidFill>
                  <a:srgbClr val="FF0000"/>
                </a:solidFill>
              </a:rPr>
              <a:t>Real </a:t>
            </a:r>
            <a:r>
              <a:rPr lang="en-US" sz="1960" b="1" dirty="0">
                <a:solidFill>
                  <a:srgbClr val="FF0000"/>
                </a:solidFill>
              </a:rPr>
              <a:t>/ Reasoning </a:t>
            </a:r>
            <a:r>
              <a:rPr lang="en-US" sz="1960" dirty="0"/>
              <a:t>Jack and Joe perform an identical experiment in a science lesson. Their results are shown on the scatter </a:t>
            </a:r>
            <a:r>
              <a:rPr lang="en-US" sz="1960" dirty="0" smtClean="0"/>
              <a:t>graphs: </a:t>
            </a:r>
          </a:p>
          <a:p>
            <a:pPr marL="742950" lvl="1" indent="-342900">
              <a:buClr>
                <a:srgbClr val="C00000"/>
              </a:buClr>
              <a:buFont typeface="+mj-lt"/>
              <a:buAutoNum type="alphaLcPeriod"/>
              <a:tabLst>
                <a:tab pos="1079500" algn="l"/>
                <a:tab pos="2743200" algn="l"/>
              </a:tabLst>
            </a:pPr>
            <a:r>
              <a:rPr lang="en-US" sz="1960" dirty="0"/>
              <a:t>Use the given lines of best fit to work out two estimates for the value of </a:t>
            </a:r>
            <a:r>
              <a:rPr lang="en-US" sz="1960" i="1" dirty="0"/>
              <a:t>y</a:t>
            </a:r>
            <a:r>
              <a:rPr lang="en-US" sz="1960" dirty="0"/>
              <a:t> at </a:t>
            </a:r>
            <a:r>
              <a:rPr lang="en-US" sz="1960" i="1" dirty="0"/>
              <a:t>x</a:t>
            </a:r>
            <a:r>
              <a:rPr lang="en-US" sz="1960" dirty="0"/>
              <a:t> = 3. </a:t>
            </a:r>
            <a:endParaRPr lang="en-US" sz="1960" dirty="0" smtClean="0"/>
          </a:p>
          <a:p>
            <a:pPr marL="742950" lvl="1" indent="-342900">
              <a:buClr>
                <a:srgbClr val="C00000"/>
              </a:buClr>
              <a:buFont typeface="+mj-lt"/>
              <a:buAutoNum type="alphaLcPeriod"/>
              <a:tabLst>
                <a:tab pos="1079500" algn="l"/>
                <a:tab pos="2743200" algn="l"/>
              </a:tabLst>
            </a:pPr>
            <a:r>
              <a:rPr lang="en-US" sz="1960" dirty="0" smtClean="0"/>
              <a:t>Which </a:t>
            </a:r>
            <a:r>
              <a:rPr lang="en-US" sz="1960" dirty="0"/>
              <a:t>of the estimates is likely to be more reliable? Give two reasons for your answer.</a:t>
            </a:r>
          </a:p>
        </p:txBody>
      </p:sp>
      <p:grpSp>
        <p:nvGrpSpPr>
          <p:cNvPr id="7" name="Group 6"/>
          <p:cNvGrpSpPr/>
          <p:nvPr/>
        </p:nvGrpSpPr>
        <p:grpSpPr>
          <a:xfrm>
            <a:off x="251520" y="1224335"/>
            <a:ext cx="5645974" cy="2256348"/>
            <a:chOff x="150161" y="6494199"/>
            <a:chExt cx="5645974" cy="2256348"/>
          </a:xfrm>
        </p:grpSpPr>
        <p:sp>
          <p:nvSpPr>
            <p:cNvPr id="8" name="Rectangle 7"/>
            <p:cNvSpPr/>
            <p:nvPr/>
          </p:nvSpPr>
          <p:spPr>
            <a:xfrm flipH="1">
              <a:off x="150161" y="6673055"/>
              <a:ext cx="5645974" cy="207749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900" dirty="0">
                  <a:solidFill>
                    <a:schemeClr val="tx1"/>
                  </a:solidFill>
                  <a:latin typeface="Arial" panose="020B0604020202020204" pitchFamily="34" charset="0"/>
                  <a:cs typeface="Arial" panose="020B0604020202020204" pitchFamily="34" charset="0"/>
                </a:rPr>
                <a:t>Using a line of best fit to predict data values within the range of the data given is called </a:t>
              </a:r>
              <a:r>
                <a:rPr lang="en-US" sz="1900" b="1" dirty="0">
                  <a:solidFill>
                    <a:srgbClr val="FF0000"/>
                  </a:solidFill>
                  <a:latin typeface="Arial" panose="020B0604020202020204" pitchFamily="34" charset="0"/>
                  <a:cs typeface="Arial" panose="020B0604020202020204" pitchFamily="34" charset="0"/>
                </a:rPr>
                <a:t>interpolation</a:t>
              </a:r>
              <a:r>
                <a:rPr lang="en-US" sz="1900" dirty="0">
                  <a:solidFill>
                    <a:srgbClr val="FF0000"/>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and is usually reasonably accurate.</a:t>
              </a:r>
            </a:p>
            <a:p>
              <a:r>
                <a:rPr lang="en-US" sz="1900" dirty="0">
                  <a:solidFill>
                    <a:schemeClr val="tx1"/>
                  </a:solidFill>
                  <a:latin typeface="Arial" panose="020B0604020202020204" pitchFamily="34" charset="0"/>
                  <a:cs typeface="Arial" panose="020B0604020202020204" pitchFamily="34" charset="0"/>
                </a:rPr>
                <a:t>Using a line of best fit to predict data values outside the range of the data given is called </a:t>
              </a:r>
              <a:r>
                <a:rPr lang="en-US" sz="1900" b="1" dirty="0">
                  <a:solidFill>
                    <a:srgbClr val="FF0000"/>
                  </a:solidFill>
                  <a:latin typeface="Arial" panose="020B0604020202020204" pitchFamily="34" charset="0"/>
                  <a:cs typeface="Arial" panose="020B0604020202020204" pitchFamily="34" charset="0"/>
                </a:rPr>
                <a:t>extrapolation</a:t>
              </a:r>
              <a:r>
                <a:rPr lang="en-US" sz="1900" dirty="0">
                  <a:solidFill>
                    <a:srgbClr val="FF0000"/>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and many not be accurate.</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8</a:t>
              </a:r>
              <a:endParaRPr lang="en-US" sz="2000" b="1" dirty="0">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84168" y="3573017"/>
            <a:ext cx="2741262" cy="220368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4168" y="1263601"/>
            <a:ext cx="2741262" cy="223056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8270" y="1145229"/>
            <a:ext cx="548640" cy="548640"/>
          </a:xfrm>
          <a:prstGeom prst="rect">
            <a:avLst/>
          </a:prstGeom>
        </p:spPr>
      </p:pic>
      <p:sp>
        <p:nvSpPr>
          <p:cNvPr id="12" name="Rectangle 11"/>
          <p:cNvSpPr/>
          <p:nvPr/>
        </p:nvSpPr>
        <p:spPr>
          <a:xfrm flipH="1">
            <a:off x="243878" y="5951021"/>
            <a:ext cx="8581551"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Q6b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The points on one diagram are very close to the line of best fit. On the other diagram the points are more scattered.</a:t>
            </a:r>
          </a:p>
        </p:txBody>
      </p:sp>
    </p:spTree>
    <p:extLst>
      <p:ext uri="{BB962C8B-B14F-4D97-AF65-F5344CB8AC3E}">
        <p14:creationId xmlns:p14="http://schemas.microsoft.com/office/powerpoint/2010/main" val="92796704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61</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822107"/>
              </a:xfrm>
              <a:prstGeom prst="rect">
                <a:avLst/>
              </a:prstGeom>
            </p:spPr>
            <p:txBody>
              <a:bodyPr wrap="square">
                <a:spAutoFit/>
              </a:bodyPr>
              <a:lstStyle/>
              <a:p>
                <a:pPr>
                  <a:buClr>
                    <a:srgbClr val="C00000"/>
                  </a:buClr>
                  <a:tabLst>
                    <a:tab pos="1079500" algn="l"/>
                    <a:tab pos="2743200" algn="l"/>
                  </a:tabLst>
                </a:pPr>
                <a:r>
                  <a:rPr lang="en-US" sz="3200" b="1" dirty="0" smtClean="0">
                    <a:solidFill>
                      <a:srgbClr val="FF0000"/>
                    </a:solidFill>
                  </a:rPr>
                  <a:t>Numerical </a:t>
                </a:r>
                <a:r>
                  <a:rPr lang="en-US" sz="3200" b="1" dirty="0">
                    <a:solidFill>
                      <a:srgbClr val="FF0000"/>
                    </a:solidFill>
                  </a:rPr>
                  <a:t>fluency</a:t>
                </a:r>
              </a:p>
              <a:p>
                <a:pPr marL="457200" indent="-457200">
                  <a:buClr>
                    <a:srgbClr val="C00000"/>
                  </a:buClr>
                  <a:buFont typeface="+mj-lt"/>
                  <a:buAutoNum type="arabicPeriod"/>
                  <a:tabLst>
                    <a:tab pos="1079500" algn="l"/>
                    <a:tab pos="2743200" algn="l"/>
                  </a:tabLst>
                </a:pPr>
                <a:r>
                  <a:rPr lang="en-US" sz="3200" dirty="0" smtClean="0"/>
                  <a:t>Workout</a:t>
                </a:r>
                <a:endParaRPr lang="en-US" sz="3200" dirty="0"/>
              </a:p>
              <a:p>
                <a:pPr marL="971550" lvl="1" indent="-514350">
                  <a:buClr>
                    <a:srgbClr val="C00000"/>
                  </a:buClr>
                  <a:buFont typeface="+mj-lt"/>
                  <a:buAutoNum type="alphaLcPeriod"/>
                  <a:tabLst>
                    <a:tab pos="2743200" algn="l"/>
                  </a:tabLst>
                </a:pPr>
                <a:r>
                  <a:rPr lang="en-US" sz="3200" dirty="0" smtClean="0"/>
                  <a:t>0 x 4 + 1 x 2 + 2 x 5 + 3 x 2 + 4 x 1 </a:t>
                </a:r>
              </a:p>
              <a:p>
                <a:pPr marL="971550" lvl="1" indent="-514350">
                  <a:buClr>
                    <a:srgbClr val="C00000"/>
                  </a:buClr>
                  <a:buFont typeface="+mj-lt"/>
                  <a:buAutoNum type="alphaLcPeriod"/>
                  <a:tabLst>
                    <a:tab pos="2743200" algn="l"/>
                  </a:tabLst>
                </a:pPr>
                <a:r>
                  <a:rPr lang="en-US" sz="3200" dirty="0" smtClean="0"/>
                  <a:t>½(11 </a:t>
                </a:r>
                <a:r>
                  <a:rPr lang="en-US" sz="3200" dirty="0"/>
                  <a:t>+ </a:t>
                </a:r>
                <a:r>
                  <a:rPr lang="en-US" sz="3200" dirty="0" smtClean="0"/>
                  <a:t>16)</a:t>
                </a:r>
              </a:p>
              <a:p>
                <a:pPr marL="971550" lvl="1" indent="-514350">
                  <a:buClr>
                    <a:srgbClr val="C00000"/>
                  </a:buClr>
                  <a:buFont typeface="+mj-lt"/>
                  <a:buAutoNum type="alphaLcPeriod"/>
                  <a:tabLst>
                    <a:tab pos="2743200" algn="l"/>
                  </a:tabLst>
                </a:pPr>
                <a14:m>
                  <m:oMath xmlns:m="http://schemas.openxmlformats.org/officeDocument/2006/math">
                    <m:f>
                      <m:fPr>
                        <m:ctrlPr>
                          <a:rPr lang="en-US" sz="2400" i="1">
                            <a:latin typeface="Cambria Math" panose="02040503050406030204" pitchFamily="18" charset="0"/>
                          </a:rPr>
                        </m:ctrlPr>
                      </m:fPr>
                      <m:num>
                        <m:r>
                          <m:rPr>
                            <m:nor/>
                          </m:rPr>
                          <a:rPr lang="en-US" sz="2400" dirty="0"/>
                          <m:t>8 </m:t>
                        </m:r>
                        <m:r>
                          <m:rPr>
                            <m:nor/>
                          </m:rPr>
                          <a:rPr lang="en-US" sz="2400" dirty="0"/>
                          <m:t>x</m:t>
                        </m:r>
                        <m:r>
                          <m:rPr>
                            <m:nor/>
                          </m:rPr>
                          <a:rPr lang="en-US" sz="2400" dirty="0"/>
                          <m:t> 2 + 7 </m:t>
                        </m:r>
                        <m:r>
                          <m:rPr>
                            <m:nor/>
                          </m:rPr>
                          <a:rPr lang="en-US" sz="2400" dirty="0"/>
                          <m:t>x</m:t>
                        </m:r>
                        <m:r>
                          <m:rPr>
                            <m:nor/>
                          </m:rPr>
                          <a:rPr lang="en-US" sz="2400" dirty="0"/>
                          <m:t> 3 + 3 </m:t>
                        </m:r>
                        <m:r>
                          <m:rPr>
                            <m:nor/>
                          </m:rPr>
                          <a:rPr lang="en-US" sz="2400" dirty="0"/>
                          <m:t>x</m:t>
                        </m:r>
                        <m:r>
                          <m:rPr>
                            <m:nor/>
                          </m:rPr>
                          <a:rPr lang="en-US" sz="2400" dirty="0"/>
                          <m:t> 4 + 2 </m:t>
                        </m:r>
                        <m:r>
                          <m:rPr>
                            <m:nor/>
                          </m:rPr>
                          <a:rPr lang="en-US" sz="2400" dirty="0"/>
                          <m:t>x</m:t>
                        </m:r>
                        <m:r>
                          <m:rPr>
                            <m:nor/>
                          </m:rPr>
                          <a:rPr lang="en-US" sz="2400" dirty="0"/>
                          <m:t> 5</m:t>
                        </m:r>
                      </m:num>
                      <m:den>
                        <m:r>
                          <a:rPr lang="en-US" sz="2400">
                            <a:latin typeface="Cambria Math" panose="02040503050406030204" pitchFamily="18" charset="0"/>
                          </a:rPr>
                          <m:t>8 + 7 + 3 + 2 </m:t>
                        </m:r>
                      </m:den>
                    </m:f>
                  </m:oMath>
                </a14:m>
                <a:endParaRPr lang="en-US" sz="3200" dirty="0"/>
              </a:p>
              <a:p>
                <a:pPr marL="457200" indent="-457200">
                  <a:buClr>
                    <a:srgbClr val="C00000"/>
                  </a:buClr>
                  <a:buFont typeface="+mj-lt"/>
                  <a:buAutoNum type="arabicPeriod"/>
                  <a:tabLst>
                    <a:tab pos="1079500" algn="l"/>
                    <a:tab pos="2743200" algn="l"/>
                  </a:tabLst>
                </a:pPr>
                <a:r>
                  <a:rPr lang="en-US" sz="3200" dirty="0" smtClean="0"/>
                  <a:t>Write </a:t>
                </a:r>
                <a:r>
                  <a:rPr lang="en-US" sz="3200" dirty="0"/>
                  <a:t>the number that is halfway between </a:t>
                </a:r>
                <a:endParaRPr lang="en-US" sz="3200" dirty="0" smtClean="0"/>
              </a:p>
              <a:p>
                <a:pPr marL="914400" lvl="1" indent="-457200">
                  <a:buClr>
                    <a:srgbClr val="C00000"/>
                  </a:buClr>
                  <a:buFont typeface="+mj-lt"/>
                  <a:buAutoNum type="alphaLcPeriod"/>
                  <a:tabLst>
                    <a:tab pos="2743200" algn="l"/>
                  </a:tabLst>
                </a:pPr>
                <a:r>
                  <a:rPr lang="en-US" sz="3200" dirty="0" smtClean="0"/>
                  <a:t>10 and </a:t>
                </a:r>
                <a:r>
                  <a:rPr lang="en-US" sz="3200" dirty="0"/>
                  <a:t>12 </a:t>
                </a:r>
                <a:r>
                  <a:rPr lang="en-US" sz="3200" dirty="0" smtClean="0">
                    <a:solidFill>
                      <a:srgbClr val="C00000"/>
                    </a:solidFill>
                  </a:rPr>
                  <a:t>	</a:t>
                </a:r>
              </a:p>
              <a:p>
                <a:pPr marL="914400" lvl="1" indent="-457200">
                  <a:buClr>
                    <a:srgbClr val="C00000"/>
                  </a:buClr>
                  <a:buFont typeface="+mj-lt"/>
                  <a:buAutoNum type="alphaLcPeriod"/>
                  <a:tabLst>
                    <a:tab pos="2743200" algn="l"/>
                  </a:tabLst>
                </a:pPr>
                <a:r>
                  <a:rPr lang="en-US" sz="3200" dirty="0" smtClean="0"/>
                  <a:t>11 </a:t>
                </a:r>
                <a:r>
                  <a:rPr lang="en-US" sz="3200" dirty="0"/>
                  <a:t>and 17 </a:t>
                </a:r>
                <a:endParaRPr lang="en-US" sz="3200" dirty="0" smtClean="0"/>
              </a:p>
              <a:p>
                <a:pPr marL="971550" lvl="1" indent="-514350">
                  <a:buClr>
                    <a:srgbClr val="C00000"/>
                  </a:buClr>
                  <a:buFont typeface="+mj-lt"/>
                  <a:buAutoNum type="alphaLcPeriod" startAt="3"/>
                  <a:tabLst>
                    <a:tab pos="2743200" algn="l"/>
                  </a:tabLst>
                </a:pPr>
                <a:r>
                  <a:rPr lang="en-US" sz="3200" dirty="0" smtClean="0"/>
                  <a:t>1 and 6</a:t>
                </a:r>
                <a:endParaRPr lang="en-US" sz="32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822107"/>
              </a:xfrm>
              <a:prstGeom prst="rect">
                <a:avLst/>
              </a:prstGeom>
              <a:blipFill rotWithShape="0">
                <a:blip r:embed="rId4"/>
                <a:stretch>
                  <a:fillRect l="-2897" t="-1361" r="-1506"/>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75</a:t>
            </a:r>
            <a:endParaRPr lang="en-GB" sz="1400" b="1" dirty="0">
              <a:latin typeface="Calibri" panose="020F0502020204030204" pitchFamily="34" charset="0"/>
            </a:endParaRPr>
          </a:p>
        </p:txBody>
      </p:sp>
      <p:sp>
        <p:nvSpPr>
          <p:cNvPr id="3" name="Rectangle 2"/>
          <p:cNvSpPr/>
          <p:nvPr/>
        </p:nvSpPr>
        <p:spPr>
          <a:xfrm>
            <a:off x="243878" y="2348880"/>
            <a:ext cx="8581550" cy="4336572"/>
          </a:xfrm>
          <a:prstGeom prst="rect">
            <a:avLst/>
          </a:prstGeom>
        </p:spPr>
        <p:txBody>
          <a:bodyPr wrap="square">
            <a:spAutoFit/>
          </a:bodyPr>
          <a:lstStyle/>
          <a:p>
            <a:pPr marL="342900" indent="-342900">
              <a:buClr>
                <a:srgbClr val="C00000"/>
              </a:buClr>
              <a:buFont typeface="+mj-lt"/>
              <a:buAutoNum type="arabicPeriod" startAt="7"/>
              <a:tabLst>
                <a:tab pos="1079500" algn="l"/>
                <a:tab pos="2743200" algn="l"/>
              </a:tabLst>
            </a:pPr>
            <a:r>
              <a:rPr lang="en-US" sz="1770" b="1" dirty="0" smtClean="0">
                <a:solidFill>
                  <a:srgbClr val="FF0000"/>
                </a:solidFill>
              </a:rPr>
              <a:t>STEM / </a:t>
            </a:r>
            <a:r>
              <a:rPr lang="en-US" sz="1770" b="1" dirty="0">
                <a:solidFill>
                  <a:srgbClr val="FF0000"/>
                </a:solidFill>
              </a:rPr>
              <a:t>Reasoning </a:t>
            </a:r>
            <a:r>
              <a:rPr lang="en-US" sz="1770" dirty="0" smtClean="0"/>
              <a:t>An </a:t>
            </a:r>
            <a:r>
              <a:rPr lang="en-US" sz="1770" dirty="0"/>
              <a:t>elastic rope is suspended from the ceiling and stretched vertically by hanging weights on the end. The table shows the </a:t>
            </a:r>
            <a:r>
              <a:rPr lang="en-US" sz="1770" dirty="0" smtClean="0"/>
              <a:t>weight, W </a:t>
            </a:r>
            <a:r>
              <a:rPr lang="en-US" sz="1770" dirty="0"/>
              <a:t>(in </a:t>
            </a:r>
            <a:r>
              <a:rPr lang="en-US" sz="1770" dirty="0" err="1"/>
              <a:t>newtons</a:t>
            </a:r>
            <a:r>
              <a:rPr lang="en-US" sz="1770" dirty="0"/>
              <a:t>), and </a:t>
            </a:r>
            <a:r>
              <a:rPr lang="en-US" sz="1770" dirty="0" smtClean="0"/>
              <a:t>length, </a:t>
            </a:r>
            <a:r>
              <a:rPr lang="en-US" sz="1770" i="1" dirty="0" smtClean="0"/>
              <a:t>L</a:t>
            </a:r>
            <a:r>
              <a:rPr lang="en-US" sz="1770" dirty="0" smtClean="0"/>
              <a:t> </a:t>
            </a:r>
            <a:r>
              <a:rPr lang="en-US" sz="1770" dirty="0"/>
              <a:t>(in cm), of the elastic</a:t>
            </a:r>
            <a:r>
              <a:rPr lang="en-US" sz="1770" dirty="0" smtClean="0"/>
              <a:t>.</a:t>
            </a:r>
            <a:br>
              <a:rPr lang="en-US" sz="1770" dirty="0" smtClean="0"/>
            </a:br>
            <a:r>
              <a:rPr lang="en-US" sz="2800" dirty="0" smtClean="0"/>
              <a:t/>
            </a:r>
            <a:br>
              <a:rPr lang="en-US" sz="2800" dirty="0" smtClean="0"/>
            </a:br>
            <a:r>
              <a:rPr lang="en-US" sz="1770" dirty="0" smtClean="0"/>
              <a:t/>
            </a:r>
            <a:br>
              <a:rPr lang="en-US" sz="1770" dirty="0" smtClean="0"/>
            </a:br>
            <a:endParaRPr lang="en-US" sz="1770" dirty="0" smtClean="0"/>
          </a:p>
          <a:p>
            <a:pPr marL="914400" lvl="1" indent="-457200">
              <a:buClr>
                <a:srgbClr val="C00000"/>
              </a:buClr>
              <a:buFont typeface="+mj-lt"/>
              <a:buAutoNum type="alphaLcPeriod"/>
              <a:tabLst>
                <a:tab pos="1079500" algn="l"/>
                <a:tab pos="2743200" algn="l"/>
              </a:tabLst>
            </a:pPr>
            <a:r>
              <a:rPr lang="en-US" sz="1770" dirty="0" smtClean="0"/>
              <a:t>Draw </a:t>
            </a:r>
            <a:r>
              <a:rPr lang="en-US" sz="1770" dirty="0"/>
              <a:t>a scatter graph for this data, </a:t>
            </a:r>
            <a:endParaRPr lang="en-US" sz="1770" dirty="0" smtClean="0"/>
          </a:p>
          <a:p>
            <a:pPr marL="914400" lvl="1" indent="-457200">
              <a:buClr>
                <a:srgbClr val="C00000"/>
              </a:buClr>
              <a:buFont typeface="+mj-lt"/>
              <a:buAutoNum type="alphaLcPeriod"/>
              <a:tabLst>
                <a:tab pos="1079500" algn="l"/>
                <a:tab pos="2743200" algn="l"/>
              </a:tabLst>
            </a:pPr>
            <a:r>
              <a:rPr lang="en-US" sz="1770" dirty="0" smtClean="0"/>
              <a:t>Why </a:t>
            </a:r>
            <a:r>
              <a:rPr lang="en-US" sz="1770" dirty="0"/>
              <a:t>is the last point classified as an outlier? Suggest a </a:t>
            </a:r>
            <a:r>
              <a:rPr lang="en-US" sz="1770" dirty="0" smtClean="0"/>
              <a:t/>
            </a:r>
            <a:br>
              <a:rPr lang="en-US" sz="1770" dirty="0" smtClean="0"/>
            </a:br>
            <a:r>
              <a:rPr lang="en-US" sz="1770" dirty="0" smtClean="0"/>
              <a:t>possible </a:t>
            </a:r>
            <a:r>
              <a:rPr lang="en-US" sz="1770" dirty="0"/>
              <a:t>reason for this, </a:t>
            </a:r>
            <a:endParaRPr lang="en-US" sz="1770" dirty="0" smtClean="0"/>
          </a:p>
          <a:p>
            <a:pPr marL="914400" lvl="1" indent="-457200">
              <a:buClr>
                <a:srgbClr val="C00000"/>
              </a:buClr>
              <a:buFont typeface="+mj-lt"/>
              <a:buAutoNum type="alphaLcPeriod"/>
              <a:tabLst>
                <a:tab pos="1079500" algn="l"/>
                <a:tab pos="2743200" algn="l"/>
              </a:tabLst>
            </a:pPr>
            <a:r>
              <a:rPr lang="en-US" sz="1770" dirty="0" smtClean="0"/>
              <a:t>Draw </a:t>
            </a:r>
            <a:r>
              <a:rPr lang="en-US" sz="1770" dirty="0"/>
              <a:t>a line of best fit passing close to the remaining </a:t>
            </a:r>
            <a:r>
              <a:rPr lang="en-US" sz="1770" dirty="0" smtClean="0"/>
              <a:t>eight </a:t>
            </a:r>
            <a:r>
              <a:rPr lang="en-US" sz="1770" dirty="0"/>
              <a:t>points, </a:t>
            </a:r>
            <a:endParaRPr lang="en-US" sz="1770" dirty="0" smtClean="0"/>
          </a:p>
          <a:p>
            <a:pPr marL="914400" lvl="1" indent="-457200">
              <a:buClr>
                <a:srgbClr val="C00000"/>
              </a:buClr>
              <a:buFont typeface="+mj-lt"/>
              <a:buAutoNum type="alphaLcPeriod"/>
              <a:tabLst>
                <a:tab pos="1079500" algn="l"/>
                <a:tab pos="2743200" algn="l"/>
              </a:tabLst>
            </a:pPr>
            <a:r>
              <a:rPr lang="en-US" sz="1770" dirty="0" smtClean="0"/>
              <a:t>Use </a:t>
            </a:r>
            <a:r>
              <a:rPr lang="en-US" sz="1770" dirty="0"/>
              <a:t>the line to estimate the length of the elastic when a mass of 7 N is suspended, </a:t>
            </a:r>
            <a:endParaRPr lang="en-US" sz="1770" dirty="0" smtClean="0"/>
          </a:p>
          <a:p>
            <a:pPr marL="914400" lvl="1" indent="-457200">
              <a:buClr>
                <a:srgbClr val="C00000"/>
              </a:buClr>
              <a:buFont typeface="+mj-lt"/>
              <a:buAutoNum type="alphaLcPeriod"/>
              <a:tabLst>
                <a:tab pos="1079500" algn="l"/>
                <a:tab pos="2743200" algn="l"/>
              </a:tabLst>
            </a:pPr>
            <a:r>
              <a:rPr lang="en-US" sz="1770" dirty="0" smtClean="0"/>
              <a:t>Estimate </a:t>
            </a:r>
            <a:r>
              <a:rPr lang="en-US" sz="1770" dirty="0"/>
              <a:t>the length of the elastic when it is not stretched.</a:t>
            </a:r>
          </a:p>
          <a:p>
            <a:pPr lvl="1">
              <a:buClr>
                <a:srgbClr val="C00000"/>
              </a:buClr>
              <a:tabLst>
                <a:tab pos="1079500" algn="l"/>
                <a:tab pos="2743200" algn="l"/>
              </a:tabLst>
            </a:pPr>
            <a:r>
              <a:rPr lang="en-US" sz="1770" b="1" dirty="0">
                <a:solidFill>
                  <a:srgbClr val="FF0000"/>
                </a:solidFill>
              </a:rPr>
              <a:t>Reflect</a:t>
            </a:r>
            <a:r>
              <a:rPr lang="en-US" sz="1770" dirty="0"/>
              <a:t> A lot of the questions in </a:t>
            </a:r>
            <a:r>
              <a:rPr lang="en-US" sz="1770" dirty="0" smtClean="0"/>
              <a:t>this </a:t>
            </a:r>
            <a:r>
              <a:rPr lang="en-US" sz="1770" dirty="0"/>
              <a:t>lesson ask you to estimate.</a:t>
            </a:r>
          </a:p>
          <a:p>
            <a:pPr marL="914400" lvl="1" indent="-457200">
              <a:buClr>
                <a:srgbClr val="C00000"/>
              </a:buClr>
              <a:buFont typeface="+mj-lt"/>
              <a:buAutoNum type="alphaLcPeriod" startAt="6"/>
              <a:tabLst>
                <a:tab pos="1079500" algn="l"/>
                <a:tab pos="2743200" algn="l"/>
              </a:tabLst>
            </a:pPr>
            <a:r>
              <a:rPr lang="en-US" sz="1770" dirty="0"/>
              <a:t>Write a definition of the word 'estimate' in your own words.</a:t>
            </a:r>
          </a:p>
        </p:txBody>
      </p:sp>
      <p:grpSp>
        <p:nvGrpSpPr>
          <p:cNvPr id="7" name="Group 6"/>
          <p:cNvGrpSpPr/>
          <p:nvPr/>
        </p:nvGrpSpPr>
        <p:grpSpPr>
          <a:xfrm>
            <a:off x="251519" y="1224335"/>
            <a:ext cx="8573909" cy="1062175"/>
            <a:chOff x="150160" y="6494199"/>
            <a:chExt cx="8573909" cy="1062175"/>
          </a:xfrm>
        </p:grpSpPr>
        <p:sp>
          <p:nvSpPr>
            <p:cNvPr id="8" name="Rectangle 7"/>
            <p:cNvSpPr/>
            <p:nvPr/>
          </p:nvSpPr>
          <p:spPr>
            <a:xfrm flipH="1">
              <a:off x="150160" y="6673055"/>
              <a:ext cx="8573909" cy="8833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780" dirty="0">
                  <a:solidFill>
                    <a:schemeClr val="tx1"/>
                  </a:solidFill>
                  <a:latin typeface="Arial" panose="020B0604020202020204" pitchFamily="34" charset="0"/>
                  <a:cs typeface="Arial" panose="020B0604020202020204" pitchFamily="34" charset="0"/>
                </a:rPr>
                <a:t>Individual points which are outside the overall pattern of a scatter graph are called </a:t>
              </a:r>
              <a:r>
                <a:rPr lang="en-US" sz="1780" b="1" dirty="0">
                  <a:solidFill>
                    <a:srgbClr val="FF0000"/>
                  </a:solidFill>
                  <a:latin typeface="Arial" panose="020B0604020202020204" pitchFamily="34" charset="0"/>
                  <a:cs typeface="Arial" panose="020B0604020202020204" pitchFamily="34" charset="0"/>
                </a:rPr>
                <a:t>outliers</a:t>
              </a:r>
              <a:r>
                <a:rPr lang="en-US" sz="1780" dirty="0">
                  <a:solidFill>
                    <a:schemeClr val="tx1"/>
                  </a:solidFill>
                  <a:latin typeface="Arial" panose="020B0604020202020204" pitchFamily="34" charset="0"/>
                  <a:cs typeface="Arial" panose="020B0604020202020204" pitchFamily="34" charset="0"/>
                </a:rPr>
                <a:t>. If they are likely to be from incorrect readings you can ignore them.</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70" b="1" dirty="0" smtClean="0">
                  <a:latin typeface="Arial" panose="020B0604020202020204" pitchFamily="34" charset="0"/>
                  <a:cs typeface="Arial" panose="020B0604020202020204" pitchFamily="34" charset="0"/>
                </a:rPr>
                <a:t>Key Point 9</a:t>
              </a:r>
              <a:endParaRPr lang="en-US" sz="1770" b="1" dirty="0">
                <a:latin typeface="Arial" panose="020B0604020202020204" pitchFamily="34" charset="0"/>
                <a:cs typeface="Arial" panose="020B0604020202020204" pitchFamily="34" charset="0"/>
              </a:endParaRPr>
            </a:p>
          </p:txBody>
        </p:sp>
      </p:grpSp>
      <p:sp>
        <p:nvSpPr>
          <p:cNvPr id="12" name="Rectangle 11"/>
          <p:cNvSpPr/>
          <p:nvPr/>
        </p:nvSpPr>
        <p:spPr>
          <a:xfrm flipH="1">
            <a:off x="7111083" y="3002176"/>
            <a:ext cx="1714344"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Q7e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When the elastic is not stretched, no weight is suspended.</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4163108957"/>
              </p:ext>
            </p:extLst>
          </p:nvPr>
        </p:nvGraphicFramePr>
        <p:xfrm>
          <a:off x="683568" y="3356992"/>
          <a:ext cx="6261735" cy="762000"/>
        </p:xfrm>
        <a:graphic>
          <a:graphicData uri="http://schemas.openxmlformats.org/drawingml/2006/table">
            <a:tbl>
              <a:tblPr firstRow="1" bandRow="1">
                <a:tableStyleId>{5940675A-B579-460E-94D1-54222C63F5DA}</a:tableStyleId>
              </a:tblPr>
              <a:tblGrid>
                <a:gridCol w="819200"/>
                <a:gridCol w="626861"/>
                <a:gridCol w="626861"/>
                <a:gridCol w="626861"/>
                <a:gridCol w="626861"/>
                <a:gridCol w="626861"/>
                <a:gridCol w="626861"/>
                <a:gridCol w="626861"/>
                <a:gridCol w="626861"/>
                <a:gridCol w="427647"/>
              </a:tblGrid>
              <a:tr h="343781">
                <a:tc>
                  <a:txBody>
                    <a:bodyPr/>
                    <a:lstStyle/>
                    <a:p>
                      <a:pPr algn="l"/>
                      <a:r>
                        <a:rPr lang="en-US" sz="1900" b="1" i="1" dirty="0" smtClean="0">
                          <a:latin typeface="Arial" panose="020B0604020202020204" pitchFamily="34" charset="0"/>
                          <a:cs typeface="Arial" panose="020B0604020202020204" pitchFamily="34" charset="0"/>
                        </a:rPr>
                        <a:t>W</a:t>
                      </a:r>
                      <a:r>
                        <a:rPr lang="en-US" sz="1900" b="1" dirty="0" smtClean="0">
                          <a:latin typeface="Arial" panose="020B0604020202020204" pitchFamily="34" charset="0"/>
                          <a:cs typeface="Arial" panose="020B0604020202020204" pitchFamily="34" charset="0"/>
                        </a:rPr>
                        <a:t> (</a:t>
                      </a:r>
                      <a:r>
                        <a:rPr lang="en-US" sz="1900" b="1" i="0" dirty="0" smtClean="0">
                          <a:latin typeface="Arial" panose="020B0604020202020204" pitchFamily="34" charset="0"/>
                          <a:cs typeface="Arial" panose="020B0604020202020204" pitchFamily="34" charset="0"/>
                        </a:rPr>
                        <a:t>N</a:t>
                      </a:r>
                      <a:r>
                        <a:rPr lang="en-US" sz="1900" b="1"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6.5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9</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1900" b="1" i="1" dirty="0" smtClean="0">
                          <a:latin typeface="Arial" panose="020B0604020202020204" pitchFamily="34" charset="0"/>
                          <a:cs typeface="Arial" panose="020B0604020202020204" pitchFamily="34" charset="0"/>
                        </a:rPr>
                        <a:t>L</a:t>
                      </a:r>
                      <a:r>
                        <a:rPr lang="en-US" sz="1900" b="1" dirty="0" smtClean="0">
                          <a:latin typeface="Arial" panose="020B0604020202020204" pitchFamily="34" charset="0"/>
                          <a:cs typeface="Arial" panose="020B0604020202020204" pitchFamily="34" charset="0"/>
                        </a:rPr>
                        <a:t> (cm)</a:t>
                      </a:r>
                      <a:endParaRPr lang="en-US" sz="1900" b="1"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12.4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14.8</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18.6</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20.4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21.2</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24.5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29.4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30.4</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0920422"/>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75</a:t>
            </a:r>
            <a:endParaRPr lang="en-GB" sz="1400" b="1" dirty="0">
              <a:latin typeface="Calibri" panose="020F0502020204030204" pitchFamily="34" charset="0"/>
            </a:endParaRPr>
          </a:p>
        </p:txBody>
      </p:sp>
      <p:sp>
        <p:nvSpPr>
          <p:cNvPr id="3" name="Rectangle 2"/>
          <p:cNvSpPr/>
          <p:nvPr/>
        </p:nvSpPr>
        <p:spPr>
          <a:xfrm>
            <a:off x="243878" y="2348880"/>
            <a:ext cx="8581550" cy="4401205"/>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000" dirty="0" smtClean="0">
                <a:solidFill>
                  <a:srgbClr val="FF0000"/>
                </a:solidFill>
              </a:rPr>
              <a:t>Modelling </a:t>
            </a:r>
            <a:r>
              <a:rPr lang="en-US" sz="2000" dirty="0"/>
              <a:t>The table shows the age, x, and mass, y, of a sample of 11 boys</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914400" lvl="1" indent="-457200">
              <a:buClr>
                <a:srgbClr val="C00000"/>
              </a:buClr>
              <a:buFont typeface="+mj-lt"/>
              <a:buAutoNum type="alphaLcPeriod"/>
              <a:tabLst>
                <a:tab pos="1079500" algn="l"/>
                <a:tab pos="2743200" algn="l"/>
              </a:tabLst>
            </a:pPr>
            <a:r>
              <a:rPr lang="en-US" sz="2000" dirty="0" smtClean="0"/>
              <a:t>Draw </a:t>
            </a:r>
            <a:r>
              <a:rPr lang="en-US" sz="2000" dirty="0"/>
              <a:t>a scatter graph of this data.</a:t>
            </a:r>
          </a:p>
          <a:p>
            <a:pPr marL="914400" lvl="1" indent="-457200">
              <a:buClr>
                <a:srgbClr val="C00000"/>
              </a:buClr>
              <a:buFont typeface="+mj-lt"/>
              <a:buAutoNum type="alphaLcPeriod"/>
              <a:tabLst>
                <a:tab pos="1079500" algn="l"/>
                <a:tab pos="2743200" algn="l"/>
              </a:tabLst>
            </a:pPr>
            <a:r>
              <a:rPr lang="en-US" sz="2000" dirty="0" smtClean="0"/>
              <a:t>Assuming </a:t>
            </a:r>
            <a:r>
              <a:rPr lang="en-US" sz="2000" dirty="0"/>
              <a:t>that weight can be modelled using a line of best fit:</a:t>
            </a:r>
          </a:p>
          <a:p>
            <a:pPr marL="1257300" lvl="2" indent="-342900">
              <a:buClr>
                <a:srgbClr val="C00000"/>
              </a:buClr>
              <a:buFont typeface="+mj-lt"/>
              <a:buAutoNum type="romanLcPeriod"/>
              <a:tabLst>
                <a:tab pos="1079500" algn="l"/>
                <a:tab pos="2743200" algn="l"/>
              </a:tabLst>
            </a:pPr>
            <a:r>
              <a:rPr lang="en-US" sz="2000" dirty="0" smtClean="0"/>
              <a:t>estimate </a:t>
            </a:r>
            <a:r>
              <a:rPr lang="en-US" sz="2000" dirty="0"/>
              <a:t>the weight of a 15-year-old </a:t>
            </a:r>
            <a:endParaRPr lang="en-US" sz="2000" dirty="0" smtClean="0"/>
          </a:p>
          <a:p>
            <a:pPr marL="1257300" lvl="2" indent="-342900">
              <a:buClr>
                <a:srgbClr val="C00000"/>
              </a:buClr>
              <a:buFont typeface="+mj-lt"/>
              <a:buAutoNum type="romanLcPeriod"/>
              <a:tabLst>
                <a:tab pos="1079500" algn="l"/>
                <a:tab pos="2743200" algn="l"/>
              </a:tabLst>
            </a:pPr>
            <a:r>
              <a:rPr lang="en-US" sz="2000" dirty="0" smtClean="0"/>
              <a:t>estimate </a:t>
            </a:r>
            <a:r>
              <a:rPr lang="en-US" sz="2000" dirty="0"/>
              <a:t>the weight of a 24-year-old. </a:t>
            </a:r>
            <a:endParaRPr lang="en-US" sz="2000" dirty="0" smtClean="0"/>
          </a:p>
          <a:p>
            <a:pPr marL="800100" lvl="1" indent="-342900">
              <a:buClr>
                <a:srgbClr val="C00000"/>
              </a:buClr>
              <a:buFont typeface="+mj-lt"/>
              <a:buAutoNum type="alphaLcPeriod"/>
              <a:tabLst>
                <a:tab pos="1079500" algn="l"/>
                <a:tab pos="2743200" algn="l"/>
              </a:tabLst>
            </a:pPr>
            <a:r>
              <a:rPr lang="en-US" sz="2000" dirty="0" smtClean="0"/>
              <a:t>Which </a:t>
            </a:r>
            <a:r>
              <a:rPr lang="en-US" sz="2000" dirty="0"/>
              <a:t>of the answers in part </a:t>
            </a:r>
            <a:r>
              <a:rPr lang="en-US" sz="2000" b="1" dirty="0"/>
              <a:t>b</a:t>
            </a:r>
            <a:r>
              <a:rPr lang="en-US" sz="2000" dirty="0"/>
              <a:t> is likely to be the more reliable? </a:t>
            </a:r>
            <a:endParaRPr lang="en-US" sz="2000" dirty="0" smtClean="0"/>
          </a:p>
          <a:p>
            <a:pPr marL="800100" lvl="1" indent="-342900">
              <a:buClr>
                <a:srgbClr val="C00000"/>
              </a:buClr>
              <a:buFont typeface="+mj-lt"/>
              <a:buAutoNum type="alphaLcPeriod"/>
              <a:tabLst>
                <a:tab pos="1079500" algn="l"/>
                <a:tab pos="2743200" algn="l"/>
              </a:tabLst>
            </a:pPr>
            <a:r>
              <a:rPr lang="en-US" sz="2000" dirty="0" smtClean="0"/>
              <a:t>By </a:t>
            </a:r>
            <a:r>
              <a:rPr lang="en-US" sz="2000" dirty="0"/>
              <a:t>drawing a smooth curve close to the data points, make new estimates of the weights in part </a:t>
            </a:r>
            <a:r>
              <a:rPr lang="en-US" sz="2000" b="1" dirty="0"/>
              <a:t>b</a:t>
            </a:r>
            <a:r>
              <a:rPr lang="en-US" sz="2000" dirty="0"/>
              <a:t>.</a:t>
            </a:r>
          </a:p>
          <a:p>
            <a:pPr marL="800100" lvl="1" indent="-342900">
              <a:buClr>
                <a:srgbClr val="C00000"/>
              </a:buClr>
              <a:buFont typeface="+mj-lt"/>
              <a:buAutoNum type="alphaLcPeriod"/>
              <a:tabLst>
                <a:tab pos="1079500" algn="l"/>
                <a:tab pos="2743200" algn="l"/>
              </a:tabLst>
            </a:pPr>
            <a:r>
              <a:rPr lang="en-US" sz="2000" dirty="0" smtClean="0"/>
              <a:t>Which </a:t>
            </a:r>
            <a:r>
              <a:rPr lang="en-US" sz="2000" dirty="0"/>
              <a:t>of the two models is the more accurate? Give a reason for your answer.</a:t>
            </a:r>
          </a:p>
        </p:txBody>
      </p:sp>
      <p:grpSp>
        <p:nvGrpSpPr>
          <p:cNvPr id="7" name="Group 6"/>
          <p:cNvGrpSpPr/>
          <p:nvPr/>
        </p:nvGrpSpPr>
        <p:grpSpPr>
          <a:xfrm>
            <a:off x="251519" y="1224335"/>
            <a:ext cx="8573909" cy="1062175"/>
            <a:chOff x="150160" y="6494199"/>
            <a:chExt cx="8573909" cy="1062175"/>
          </a:xfrm>
        </p:grpSpPr>
        <p:sp>
          <p:nvSpPr>
            <p:cNvPr id="8" name="Rectangle 7"/>
            <p:cNvSpPr/>
            <p:nvPr/>
          </p:nvSpPr>
          <p:spPr>
            <a:xfrm flipH="1">
              <a:off x="150160" y="6673055"/>
              <a:ext cx="8573909" cy="8833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1780" dirty="0">
                  <a:solidFill>
                    <a:schemeClr val="tx1"/>
                  </a:solidFill>
                  <a:latin typeface="Arial" panose="020B0604020202020204" pitchFamily="34" charset="0"/>
                  <a:cs typeface="Arial" panose="020B0604020202020204" pitchFamily="34" charset="0"/>
                </a:rPr>
                <a:t>Individual points which are outside the overall pattern of a scatter graph are called </a:t>
              </a:r>
              <a:r>
                <a:rPr lang="en-US" sz="1780" b="1" dirty="0">
                  <a:solidFill>
                    <a:srgbClr val="FF0000"/>
                  </a:solidFill>
                  <a:latin typeface="Arial" panose="020B0604020202020204" pitchFamily="34" charset="0"/>
                  <a:cs typeface="Arial" panose="020B0604020202020204" pitchFamily="34" charset="0"/>
                </a:rPr>
                <a:t>outliers</a:t>
              </a:r>
              <a:r>
                <a:rPr lang="en-US" sz="1780" dirty="0">
                  <a:solidFill>
                    <a:schemeClr val="tx1"/>
                  </a:solidFill>
                  <a:latin typeface="Arial" panose="020B0604020202020204" pitchFamily="34" charset="0"/>
                  <a:cs typeface="Arial" panose="020B0604020202020204" pitchFamily="34" charset="0"/>
                </a:rPr>
                <a:t>. If they are likely to be from incorrect readings you can ignore them.</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70" b="1" dirty="0" smtClean="0">
                  <a:latin typeface="Arial" panose="020B0604020202020204" pitchFamily="34" charset="0"/>
                  <a:cs typeface="Arial" panose="020B0604020202020204" pitchFamily="34" charset="0"/>
                </a:rPr>
                <a:t>Key Point 9</a:t>
              </a:r>
              <a:endParaRPr lang="en-US" sz="1770" b="1" dirty="0">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693480580"/>
              </p:ext>
            </p:extLst>
          </p:nvPr>
        </p:nvGraphicFramePr>
        <p:xfrm>
          <a:off x="755576" y="3068960"/>
          <a:ext cx="7994881" cy="762000"/>
        </p:xfrm>
        <a:graphic>
          <a:graphicData uri="http://schemas.openxmlformats.org/drawingml/2006/table">
            <a:tbl>
              <a:tblPr firstRow="1" bandRow="1">
                <a:tableStyleId>{5940675A-B579-460E-94D1-54222C63F5DA}</a:tableStyleId>
              </a:tblPr>
              <a:tblGrid>
                <a:gridCol w="1137774"/>
                <a:gridCol w="486652"/>
                <a:gridCol w="704181"/>
                <a:gridCol w="704181"/>
                <a:gridCol w="704181"/>
                <a:gridCol w="704181"/>
                <a:gridCol w="704181"/>
                <a:gridCol w="704181"/>
                <a:gridCol w="704181"/>
                <a:gridCol w="480396"/>
                <a:gridCol w="480396"/>
                <a:gridCol w="480396"/>
              </a:tblGrid>
              <a:tr h="343781">
                <a:tc>
                  <a:txBody>
                    <a:bodyPr/>
                    <a:lstStyle/>
                    <a:p>
                      <a:pPr algn="l"/>
                      <a:r>
                        <a:rPr lang="en-US" sz="1900" b="1" i="1" dirty="0" smtClean="0">
                          <a:latin typeface="Arial" panose="020B0604020202020204" pitchFamily="34" charset="0"/>
                          <a:cs typeface="Arial" panose="020B0604020202020204" pitchFamily="34" charset="0"/>
                        </a:rPr>
                        <a:t>x </a:t>
                      </a:r>
                      <a:r>
                        <a:rPr lang="en-US" sz="1900" b="1" i="0" dirty="0" smtClean="0">
                          <a:latin typeface="Arial" panose="020B0604020202020204" pitchFamily="34" charset="0"/>
                          <a:cs typeface="Arial" panose="020B0604020202020204" pitchFamily="34" charset="0"/>
                        </a:rPr>
                        <a:t>(years)</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1900" b="1" i="1" dirty="0" smtClean="0">
                          <a:latin typeface="Arial" panose="020B0604020202020204" pitchFamily="34" charset="0"/>
                          <a:cs typeface="Arial" panose="020B0604020202020204" pitchFamily="34" charset="0"/>
                        </a:rPr>
                        <a:t>Y </a:t>
                      </a:r>
                      <a:r>
                        <a:rPr lang="en-US" sz="1900" b="1" i="0" dirty="0" smtClean="0">
                          <a:latin typeface="Arial" panose="020B0604020202020204" pitchFamily="34" charset="0"/>
                          <a:cs typeface="Arial" panose="020B0604020202020204" pitchFamily="34" charset="0"/>
                        </a:rPr>
                        <a:t>(kg)</a:t>
                      </a:r>
                      <a:endParaRPr lang="en-US" sz="1900" b="1" i="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16</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25</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33</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60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67</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71</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72</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8667488"/>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3.4 </a:t>
            </a:r>
            <a:r>
              <a:rPr lang="en-GB" sz="4000" dirty="0"/>
              <a:t>– </a:t>
            </a:r>
            <a:r>
              <a:rPr lang="en-GB" sz="4000" dirty="0" smtClean="0"/>
              <a:t>Line of Best Fit</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75</a:t>
            </a:r>
            <a:endParaRPr lang="en-GB" sz="1400" b="1" dirty="0">
              <a:latin typeface="Calibri" panose="020F0502020204030204" pitchFamily="34" charset="0"/>
            </a:endParaRPr>
          </a:p>
        </p:txBody>
      </p:sp>
      <p:grpSp>
        <p:nvGrpSpPr>
          <p:cNvPr id="10" name="Group 9"/>
          <p:cNvGrpSpPr/>
          <p:nvPr/>
        </p:nvGrpSpPr>
        <p:grpSpPr>
          <a:xfrm>
            <a:off x="251520" y="1251199"/>
            <a:ext cx="8501559" cy="4227721"/>
            <a:chOff x="3483872" y="1089030"/>
            <a:chExt cx="5264592" cy="4227721"/>
          </a:xfrm>
        </p:grpSpPr>
        <p:sp>
          <p:nvSpPr>
            <p:cNvPr id="11" name="Round Diagonal Corner Rectangle 10"/>
            <p:cNvSpPr/>
            <p:nvPr/>
          </p:nvSpPr>
          <p:spPr>
            <a:xfrm>
              <a:off x="3491880" y="1089030"/>
              <a:ext cx="5256584" cy="4227721"/>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538413" y="1666250"/>
              <a:ext cx="5146090" cy="3631763"/>
            </a:xfrm>
            <a:prstGeom prst="rect">
              <a:avLst/>
            </a:prstGeom>
          </p:spPr>
          <p:txBody>
            <a:bodyPr wrap="square">
              <a:spAutoFit/>
            </a:bodyPr>
            <a:lstStyle/>
            <a:p>
              <a:pPr>
                <a:spcAft>
                  <a:spcPts val="0"/>
                </a:spcAft>
                <a:tabLst>
                  <a:tab pos="4972050" algn="r"/>
                </a:tabLst>
              </a:pPr>
              <a:r>
                <a:rPr lang="en-US" sz="2400" dirty="0"/>
                <a:t>The table shows the distance, </a:t>
              </a:r>
              <a:r>
                <a:rPr lang="en-US" sz="2400" i="1" dirty="0"/>
                <a:t>d</a:t>
              </a:r>
              <a:r>
                <a:rPr lang="en-US" sz="2400" dirty="0"/>
                <a:t>, of ten apartments from a city centre and the monthly rent, </a:t>
              </a:r>
              <a:r>
                <a:rPr lang="en-US" sz="2400" i="1" dirty="0"/>
                <a:t>M</a:t>
              </a:r>
              <a:r>
                <a:rPr lang="en-US" sz="2400" dirty="0"/>
                <a:t>, for </a:t>
              </a:r>
              <a:r>
                <a:rPr lang="en-US" sz="2400" dirty="0" smtClean="0"/>
                <a:t>each</a:t>
              </a:r>
              <a:br>
                <a:rPr lang="en-US" sz="2400" dirty="0" smtClean="0"/>
              </a:br>
              <a:r>
                <a:rPr lang="en-US" sz="1400" dirty="0" smtClean="0"/>
                <a:t/>
              </a:r>
              <a:br>
                <a:rPr lang="en-US" sz="1400" dirty="0" smtClean="0"/>
              </a:br>
              <a:r>
                <a:rPr lang="en-US" sz="2400" dirty="0" smtClean="0"/>
                <a:t/>
              </a:r>
              <a:br>
                <a:rPr lang="en-US" sz="2400" dirty="0" smtClean="0"/>
              </a:br>
              <a:endParaRPr lang="en-US" sz="2400" dirty="0"/>
            </a:p>
            <a:p>
              <a:pPr marL="342900" indent="-342900">
                <a:spcAft>
                  <a:spcPts val="0"/>
                </a:spcAft>
                <a:buClr>
                  <a:srgbClr val="C00000"/>
                </a:buClr>
                <a:buFont typeface="+mj-lt"/>
                <a:buAutoNum type="alphaLcPeriod"/>
                <a:tabLst>
                  <a:tab pos="8115300" algn="r"/>
                </a:tabLst>
              </a:pPr>
              <a:r>
                <a:rPr lang="en-US" sz="2400" dirty="0"/>
                <a:t>Plot the points on a scatter graph.</a:t>
              </a:r>
            </a:p>
            <a:p>
              <a:pPr marL="342900" indent="-342900">
                <a:spcAft>
                  <a:spcPts val="0"/>
                </a:spcAft>
                <a:buClr>
                  <a:srgbClr val="C00000"/>
                </a:buClr>
                <a:buFont typeface="+mj-lt"/>
                <a:buAutoNum type="alphaLcPeriod"/>
                <a:tabLst>
                  <a:tab pos="8115300" algn="r"/>
                </a:tabLst>
              </a:pPr>
              <a:r>
                <a:rPr lang="en-US" sz="2400" dirty="0" smtClean="0"/>
                <a:t>Describe </a:t>
              </a:r>
              <a:r>
                <a:rPr lang="en-US" sz="2400" dirty="0"/>
                <a:t>the relationship between the distance from the city centre and monthly rent.</a:t>
              </a:r>
            </a:p>
            <a:p>
              <a:pPr marL="342900" indent="-342900">
                <a:spcAft>
                  <a:spcPts val="0"/>
                </a:spcAft>
                <a:buClr>
                  <a:srgbClr val="C00000"/>
                </a:buClr>
                <a:buFont typeface="+mj-lt"/>
                <a:buAutoNum type="alphaLcPeriod"/>
                <a:tabLst>
                  <a:tab pos="8115300" algn="r"/>
                </a:tabLst>
              </a:pPr>
              <a:r>
                <a:rPr lang="en-US" sz="2400" dirty="0" smtClean="0"/>
                <a:t>Estimate </a:t>
              </a:r>
              <a:r>
                <a:rPr lang="en-US" sz="2400" dirty="0"/>
                <a:t>the rent of an apartment that is 2.7 km from the city centre</a:t>
              </a:r>
              <a:r>
                <a:rPr lang="en-US" sz="2400" dirty="0" smtClean="0"/>
                <a:t>.	</a:t>
              </a:r>
              <a:r>
                <a:rPr lang="en-US" sz="2400" b="1" dirty="0" smtClean="0"/>
                <a:t>(</a:t>
              </a:r>
              <a:r>
                <a:rPr lang="en-US" sz="2400" b="1" dirty="0"/>
                <a:t>5 marks)</a:t>
              </a:r>
            </a:p>
          </p:txBody>
        </p:sp>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52168"/>
            <a:ext cx="720080" cy="72008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380077908"/>
              </p:ext>
            </p:extLst>
          </p:nvPr>
        </p:nvGraphicFramePr>
        <p:xfrm>
          <a:off x="395533" y="2708920"/>
          <a:ext cx="8254259" cy="762000"/>
        </p:xfrm>
        <a:graphic>
          <a:graphicData uri="http://schemas.openxmlformats.org/drawingml/2006/table">
            <a:tbl>
              <a:tblPr firstRow="1" bandRow="1">
                <a:tableStyleId>{5940675A-B579-460E-94D1-54222C63F5DA}</a:tableStyleId>
              </a:tblPr>
              <a:tblGrid>
                <a:gridCol w="2041369"/>
                <a:gridCol w="621289"/>
                <a:gridCol w="621289"/>
                <a:gridCol w="621289"/>
                <a:gridCol w="621289"/>
                <a:gridCol w="621289"/>
                <a:gridCol w="621289"/>
                <a:gridCol w="621289"/>
                <a:gridCol w="621289"/>
                <a:gridCol w="621289"/>
                <a:gridCol w="621289"/>
              </a:tblGrid>
              <a:tr h="343781">
                <a:tc>
                  <a:txBody>
                    <a:bodyPr/>
                    <a:lstStyle/>
                    <a:p>
                      <a:pPr algn="l"/>
                      <a:r>
                        <a:rPr lang="en-US" sz="1900" b="1" i="0" dirty="0" smtClean="0">
                          <a:latin typeface="Arial" panose="020B0604020202020204" pitchFamily="34" charset="0"/>
                          <a:cs typeface="Arial" panose="020B0604020202020204" pitchFamily="34" charset="0"/>
                        </a:rPr>
                        <a:t>Distance, </a:t>
                      </a:r>
                      <a:r>
                        <a:rPr lang="en-US" sz="1900" b="1" i="1" dirty="0" smtClean="0">
                          <a:latin typeface="Arial" panose="020B0604020202020204" pitchFamily="34" charset="0"/>
                          <a:cs typeface="Arial" panose="020B0604020202020204" pitchFamily="34" charset="0"/>
                        </a:rPr>
                        <a:t>d</a:t>
                      </a:r>
                      <a:r>
                        <a:rPr lang="en-US" sz="1900" b="1" i="0" dirty="0" smtClean="0">
                          <a:latin typeface="Arial" panose="020B0604020202020204" pitchFamily="34" charset="0"/>
                          <a:cs typeface="Arial" panose="020B0604020202020204" pitchFamily="34" charset="0"/>
                        </a:rPr>
                        <a:t> (km)</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0.4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0.8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0.9</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1900" b="1" i="0" dirty="0" smtClean="0">
                          <a:latin typeface="Arial" panose="020B0604020202020204" pitchFamily="34" charset="0"/>
                          <a:cs typeface="Arial" panose="020B0604020202020204" pitchFamily="34" charset="0"/>
                        </a:rPr>
                        <a:t>Rent,</a:t>
                      </a:r>
                      <a:r>
                        <a:rPr lang="en-US" sz="1900" b="1" i="0" baseline="0" dirty="0" smtClean="0">
                          <a:latin typeface="Arial" panose="020B0604020202020204" pitchFamily="34" charset="0"/>
                          <a:cs typeface="Arial" panose="020B0604020202020204" pitchFamily="34" charset="0"/>
                        </a:rPr>
                        <a:t> </a:t>
                      </a:r>
                      <a:r>
                        <a:rPr lang="en-US" sz="1900" b="1" i="1" baseline="0" dirty="0" smtClean="0">
                          <a:latin typeface="Arial" panose="020B0604020202020204" pitchFamily="34" charset="0"/>
                          <a:cs typeface="Arial" panose="020B0604020202020204" pitchFamily="34" charset="0"/>
                        </a:rPr>
                        <a:t>M</a:t>
                      </a:r>
                      <a:r>
                        <a:rPr lang="en-US" sz="1900" b="1" i="0" baseline="0" dirty="0" smtClean="0">
                          <a:latin typeface="Arial" panose="020B0604020202020204" pitchFamily="34" charset="0"/>
                          <a:cs typeface="Arial" panose="020B0604020202020204" pitchFamily="34" charset="0"/>
                        </a:rPr>
                        <a:t> (£)</a:t>
                      </a:r>
                      <a:endParaRPr lang="en-US" sz="1900" b="1" i="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510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470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430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340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400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290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320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140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100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120</a:t>
                      </a:r>
                      <a:endParaRPr lang="en-US" sz="19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Rectangle 16"/>
          <p:cNvSpPr/>
          <p:nvPr/>
        </p:nvSpPr>
        <p:spPr>
          <a:xfrm flipH="1">
            <a:off x="223752" y="5627856"/>
            <a:ext cx="8542258" cy="9694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900" b="1" dirty="0">
                <a:solidFill>
                  <a:schemeClr val="tx1"/>
                </a:solidFill>
                <a:latin typeface="Arial" panose="020B0604020202020204" pitchFamily="34" charset="0"/>
                <a:cs typeface="Arial" panose="020B0604020202020204" pitchFamily="34" charset="0"/>
              </a:rPr>
              <a:t>Exam hint</a:t>
            </a:r>
          </a:p>
          <a:p>
            <a:r>
              <a:rPr lang="en-US" sz="1900" dirty="0">
                <a:solidFill>
                  <a:schemeClr val="tx1"/>
                </a:solidFill>
                <a:latin typeface="Arial" panose="020B0604020202020204" pitchFamily="34" charset="0"/>
                <a:cs typeface="Arial" panose="020B0604020202020204" pitchFamily="34" charset="0"/>
              </a:rPr>
              <a:t>Always draw lines on your diagram for any readings from your graph. If you get the answer wrong, you may still get marks for using the correct method.</a:t>
            </a:r>
          </a:p>
        </p:txBody>
      </p:sp>
    </p:spTree>
    <p:extLst>
      <p:ext uri="{BB962C8B-B14F-4D97-AF65-F5344CB8AC3E}">
        <p14:creationId xmlns:p14="http://schemas.microsoft.com/office/powerpoint/2010/main" val="2422173335"/>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3.5 – Averages</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75</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07539655"/>
              </p:ext>
            </p:extLst>
          </p:nvPr>
        </p:nvGraphicFramePr>
        <p:xfrm>
          <a:off x="251520" y="1268760"/>
          <a:ext cx="8568952" cy="4781872"/>
        </p:xfrm>
        <a:graphic>
          <a:graphicData uri="http://schemas.openxmlformats.org/drawingml/2006/table">
            <a:tbl>
              <a:tblPr firstRow="1" bandRow="1">
                <a:effectLst/>
                <a:tableStyleId>{5940675A-B579-460E-94D1-54222C63F5DA}</a:tableStyleId>
              </a:tblPr>
              <a:tblGrid>
                <a:gridCol w="2142238"/>
                <a:gridCol w="3474386"/>
                <a:gridCol w="2952328"/>
              </a:tblGrid>
              <a:tr h="51360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r>
              <a:tr h="2409304">
                <a:tc gridSpan="2">
                  <a:txBody>
                    <a:bodyPr/>
                    <a:lstStyle/>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Decide which average is best for a set of data.</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Estimate the mean and range from a grouped frequency table.</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Find the modal class and the group containing the median.</a:t>
                      </a:r>
                      <a:endParaRPr lang="en-US" sz="29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a:txBody>
                    <a:bodyPr/>
                    <a:lstStyle/>
                    <a:p>
                      <a:r>
                        <a:rPr lang="en-US" sz="2900" dirty="0" smtClean="0">
                          <a:latin typeface="Arial" panose="020B0604020202020204" pitchFamily="34" charset="0"/>
                          <a:cs typeface="Arial" panose="020B0604020202020204" pitchFamily="34" charset="0"/>
                        </a:rPr>
                        <a:t>You can compare aspects of your lifestyle with averages.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489596">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60392">
                <a:tc gridSpan="3">
                  <a:txBody>
                    <a:bodyPr/>
                    <a:lstStyle/>
                    <a:p>
                      <a:r>
                        <a:rPr kumimoji="0" lang="en-US" sz="2900" kern="1200" dirty="0" smtClean="0">
                          <a:solidFill>
                            <a:schemeClr val="tx1"/>
                          </a:solidFill>
                          <a:latin typeface="Arial" panose="020B0604020202020204" pitchFamily="34" charset="0"/>
                          <a:ea typeface="+mn-ea"/>
                          <a:cs typeface="Arial" panose="020B0604020202020204" pitchFamily="34" charset="0"/>
                        </a:rPr>
                        <a:t>Work out the range of 2, 6, 4, 9, 1 and 14.</a:t>
                      </a:r>
                      <a:endParaRPr kumimoji="0" lang="en-US" sz="2900"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15" name="Rectangle 14"/>
          <p:cNvSpPr/>
          <p:nvPr/>
        </p:nvSpPr>
        <p:spPr>
          <a:xfrm flipH="1">
            <a:off x="196377" y="6165304"/>
            <a:ext cx="8667000"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3.5</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70337"/>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9" y="1223749"/>
            <a:ext cx="4824538" cy="5262979"/>
          </a:xfrm>
          <a:prstGeom prst="rect">
            <a:avLst/>
          </a:prstGeom>
        </p:spPr>
        <p:txBody>
          <a:bodyPr wrap="square">
            <a:spAutoFit/>
          </a:bodyPr>
          <a:lstStyle/>
          <a:p>
            <a:pPr marL="457200" indent="-457200">
              <a:buClr>
                <a:srgbClr val="C00000"/>
              </a:buClr>
              <a:buFont typeface="+mj-lt"/>
              <a:buAutoNum type="arabicPeriod"/>
              <a:tabLst>
                <a:tab pos="1079500" algn="l"/>
                <a:tab pos="2743200" algn="l"/>
              </a:tabLst>
            </a:pPr>
            <a:r>
              <a:rPr lang="en-US" sz="2400" dirty="0" smtClean="0"/>
              <a:t>The </a:t>
            </a:r>
            <a:r>
              <a:rPr lang="en-US" sz="2400" dirty="0"/>
              <a:t>table shows the scores when a dice is rolled</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marL="914400" lvl="1" indent="-457200">
              <a:buClr>
                <a:srgbClr val="C00000"/>
              </a:buClr>
              <a:buFont typeface="+mj-lt"/>
              <a:buAutoNum type="alphaLcPeriod"/>
              <a:tabLst>
                <a:tab pos="1079500" algn="l"/>
                <a:tab pos="2743200" algn="l"/>
              </a:tabLst>
            </a:pPr>
            <a:r>
              <a:rPr lang="en-US" sz="2400" dirty="0" smtClean="0"/>
              <a:t>How </a:t>
            </a:r>
            <a:r>
              <a:rPr lang="en-US" sz="2400" dirty="0"/>
              <a:t>many times is the dice rolled in total? </a:t>
            </a:r>
            <a:endParaRPr lang="en-US" sz="2400" dirty="0" smtClean="0"/>
          </a:p>
          <a:p>
            <a:pPr marL="914400" lvl="1" indent="-457200">
              <a:buClr>
                <a:srgbClr val="C00000"/>
              </a:buClr>
              <a:buFont typeface="+mj-lt"/>
              <a:buAutoNum type="alphaLcPeriod"/>
              <a:tabLst>
                <a:tab pos="1079500" algn="l"/>
                <a:tab pos="2743200" algn="l"/>
              </a:tabLst>
            </a:pPr>
            <a:r>
              <a:rPr lang="en-US" sz="2400" dirty="0" smtClean="0"/>
              <a:t>What </a:t>
            </a:r>
            <a:r>
              <a:rPr lang="en-US" sz="2400" dirty="0"/>
              <a:t>is the modal score?</a:t>
            </a:r>
          </a:p>
          <a:p>
            <a:pPr marL="457200" indent="-457200">
              <a:buClr>
                <a:srgbClr val="C00000"/>
              </a:buClr>
              <a:buFont typeface="+mj-lt"/>
              <a:buAutoNum type="arabicPeriod"/>
              <a:tabLst>
                <a:tab pos="914400" algn="l"/>
                <a:tab pos="2743200" algn="l"/>
              </a:tabLst>
            </a:pPr>
            <a:r>
              <a:rPr lang="en-US" sz="2400" dirty="0" smtClean="0">
                <a:solidFill>
                  <a:srgbClr val="C00000"/>
                </a:solidFill>
              </a:rPr>
              <a:t>a.</a:t>
            </a:r>
            <a:r>
              <a:rPr lang="en-US" sz="2400" dirty="0" smtClean="0"/>
              <a:t> 	Write </a:t>
            </a:r>
            <a:r>
              <a:rPr lang="en-US" sz="2400" dirty="0"/>
              <a:t>down the number </a:t>
            </a:r>
            <a:r>
              <a:rPr lang="en-US" sz="2400" dirty="0" smtClean="0"/>
              <a:t>	which </a:t>
            </a:r>
            <a:r>
              <a:rPr lang="en-US" sz="2400" dirty="0"/>
              <a:t>is halfway between </a:t>
            </a:r>
            <a:r>
              <a:rPr lang="en-US" sz="2400" dirty="0" smtClean="0"/>
              <a:t>	11 </a:t>
            </a:r>
            <a:r>
              <a:rPr lang="en-US" sz="2400" dirty="0"/>
              <a:t>and 20. </a:t>
            </a:r>
            <a:endParaRPr lang="en-US" sz="2400" dirty="0" smtClean="0"/>
          </a:p>
          <a:p>
            <a:pPr marL="914400" lvl="1" indent="-457200">
              <a:buClr>
                <a:srgbClr val="C00000"/>
              </a:buClr>
              <a:buFont typeface="+mj-lt"/>
              <a:buAutoNum type="alphaLcPeriod" startAt="2"/>
              <a:tabLst>
                <a:tab pos="857250" algn="l"/>
                <a:tab pos="2743200" algn="l"/>
              </a:tabLst>
            </a:pPr>
            <a:r>
              <a:rPr lang="en-US" sz="2400" dirty="0" smtClean="0"/>
              <a:t>What </a:t>
            </a:r>
            <a:r>
              <a:rPr lang="en-US" sz="2400" dirty="0"/>
              <a:t>is the middle value </a:t>
            </a:r>
            <a:r>
              <a:rPr lang="en-US" sz="2400" dirty="0" smtClean="0"/>
              <a:t>in </a:t>
            </a:r>
            <a:r>
              <a:rPr lang="en-US" sz="2400" dirty="0"/>
              <a:t>the </a:t>
            </a:r>
            <a:r>
              <a:rPr lang="en-US" sz="2400" dirty="0" smtClean="0"/>
              <a:t>interval </a:t>
            </a:r>
            <a:r>
              <a:rPr lang="en-US" sz="2400" dirty="0"/>
              <a:t>120 </a:t>
            </a:r>
            <a:r>
              <a:rPr lang="en-US" sz="2400" dirty="0" smtClean="0"/>
              <a:t>≤ </a:t>
            </a:r>
            <a:r>
              <a:rPr lang="en-US" sz="2400" dirty="0"/>
              <a:t>&lt; 40?</a:t>
            </a:r>
          </a:p>
        </p:txBody>
      </p:sp>
      <p:graphicFrame>
        <p:nvGraphicFramePr>
          <p:cNvPr id="7" name="Table 6"/>
          <p:cNvGraphicFramePr>
            <a:graphicFrameLocks noGrp="1"/>
          </p:cNvGraphicFramePr>
          <p:nvPr>
            <p:extLst>
              <p:ext uri="{D42A27DB-BD31-4B8C-83A1-F6EECF244321}">
                <p14:modId xmlns:p14="http://schemas.microsoft.com/office/powerpoint/2010/main" val="400382508"/>
              </p:ext>
            </p:extLst>
          </p:nvPr>
        </p:nvGraphicFramePr>
        <p:xfrm>
          <a:off x="323530" y="2370584"/>
          <a:ext cx="4752531" cy="914400"/>
        </p:xfrm>
        <a:graphic>
          <a:graphicData uri="http://schemas.openxmlformats.org/drawingml/2006/table">
            <a:tbl>
              <a:tblPr firstRow="1" bandRow="1">
                <a:tableStyleId>{5940675A-B579-460E-94D1-54222C63F5DA}</a:tableStyleId>
              </a:tblPr>
              <a:tblGrid>
                <a:gridCol w="1681659"/>
                <a:gridCol w="511812"/>
                <a:gridCol w="511812"/>
                <a:gridCol w="511812"/>
                <a:gridCol w="511812"/>
                <a:gridCol w="511812"/>
                <a:gridCol w="511812"/>
              </a:tblGrid>
              <a:tr h="343781">
                <a:tc>
                  <a:txBody>
                    <a:bodyPr/>
                    <a:lstStyle/>
                    <a:p>
                      <a:pPr algn="l"/>
                      <a:r>
                        <a:rPr lang="en-US" sz="2400" b="1" i="0" dirty="0" smtClean="0">
                          <a:latin typeface="Arial" panose="020B0604020202020204" pitchFamily="34" charset="0"/>
                          <a:cs typeface="Arial" panose="020B0604020202020204" pitchFamily="34" charset="0"/>
                        </a:rPr>
                        <a:t>Score</a:t>
                      </a:r>
                      <a:endParaRPr lang="en-US" sz="24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2400" b="1" i="0" dirty="0" smtClean="0">
                          <a:latin typeface="Arial" panose="020B0604020202020204" pitchFamily="34" charset="0"/>
                          <a:cs typeface="Arial" panose="020B0604020202020204" pitchFamily="34" charset="0"/>
                        </a:rPr>
                        <a:t>Frequency</a:t>
                      </a:r>
                      <a:endParaRPr lang="en-US" sz="2400" b="1" i="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Flowchart: Delay 7"/>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723080"/>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8" y="1223749"/>
            <a:ext cx="5256585" cy="3985706"/>
          </a:xfrm>
          <a:prstGeom prst="rect">
            <a:avLst/>
          </a:prstGeom>
        </p:spPr>
        <p:txBody>
          <a:bodyPr wrap="square">
            <a:spAutoFit/>
          </a:bodyPr>
          <a:lstStyle/>
          <a:p>
            <a:pPr marL="457200" indent="-457200">
              <a:buClr>
                <a:srgbClr val="C00000"/>
              </a:buClr>
              <a:buFont typeface="+mj-lt"/>
              <a:buAutoNum type="arabicPeriod" startAt="3"/>
              <a:tabLst>
                <a:tab pos="1079500" algn="l"/>
                <a:tab pos="2743200" algn="l"/>
              </a:tabLst>
            </a:pPr>
            <a:r>
              <a:rPr lang="en-US" sz="2300" b="1" dirty="0">
                <a:solidFill>
                  <a:srgbClr val="FF0000"/>
                </a:solidFill>
              </a:rPr>
              <a:t>Real / Finance </a:t>
            </a:r>
            <a:r>
              <a:rPr lang="en-US" sz="2300" dirty="0"/>
              <a:t>The annual salaries of staff who work in a cake £12000, £12000, £15000, £18000, £40000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Work </a:t>
            </a:r>
            <a:r>
              <a:rPr lang="en-US" sz="2300" dirty="0"/>
              <a:t>out the mean, median and mode of staff salaries,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The </a:t>
            </a:r>
            <a:r>
              <a:rPr lang="en-US" sz="2300" dirty="0"/>
              <a:t>company wishes to quote one of the averages in </a:t>
            </a:r>
            <a:r>
              <a:rPr lang="en-US" sz="2300" dirty="0" smtClean="0"/>
              <a:t>an advertisement </a:t>
            </a:r>
            <a:r>
              <a:rPr lang="en-US" sz="2300" dirty="0"/>
              <a:t>for new </a:t>
            </a:r>
            <a:r>
              <a:rPr lang="en-US" sz="2300" dirty="0" smtClean="0"/>
              <a:t>staff.</a:t>
            </a:r>
            <a:br>
              <a:rPr lang="en-US" sz="2300" dirty="0" smtClean="0"/>
            </a:br>
            <a:r>
              <a:rPr lang="en-US" sz="2300" dirty="0" smtClean="0"/>
              <a:t>Which </a:t>
            </a:r>
            <a:r>
              <a:rPr lang="en-US" sz="2300" dirty="0"/>
              <a:t>of the averages would be the most </a:t>
            </a:r>
            <a:r>
              <a:rPr lang="en-US" sz="2300" dirty="0" smtClean="0"/>
              <a:t>appropriate?</a:t>
            </a:r>
            <a:br>
              <a:rPr lang="en-US" sz="2300" dirty="0" smtClean="0"/>
            </a:br>
            <a:r>
              <a:rPr lang="en-US" sz="2300" dirty="0" smtClean="0"/>
              <a:t>Give </a:t>
            </a:r>
            <a:r>
              <a:rPr lang="en-US" sz="2300" dirty="0"/>
              <a:t>reasons for your answer.</a:t>
            </a:r>
          </a:p>
        </p:txBody>
      </p:sp>
      <p:sp>
        <p:nvSpPr>
          <p:cNvPr id="9" name="Rectangle 8"/>
          <p:cNvSpPr/>
          <p:nvPr/>
        </p:nvSpPr>
        <p:spPr>
          <a:xfrm flipH="1">
            <a:off x="251520" y="5445224"/>
            <a:ext cx="5204539" cy="10618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100" b="1" dirty="0" smtClean="0">
                <a:solidFill>
                  <a:srgbClr val="C00000"/>
                </a:solidFill>
                <a:latin typeface="Arial" panose="020B0604020202020204" pitchFamily="34" charset="0"/>
                <a:cs typeface="Arial" panose="020B0604020202020204" pitchFamily="34" charset="0"/>
              </a:rPr>
              <a:t>Q3b </a:t>
            </a:r>
            <a:r>
              <a:rPr lang="en-US" sz="2100" b="1" dirty="0">
                <a:solidFill>
                  <a:srgbClr val="C00000"/>
                </a:solidFill>
                <a:latin typeface="Arial" panose="020B0604020202020204" pitchFamily="34" charset="0"/>
                <a:cs typeface="Arial" panose="020B0604020202020204" pitchFamily="34" charset="0"/>
              </a:rPr>
              <a:t>hint</a:t>
            </a:r>
            <a:r>
              <a:rPr lang="en-US" sz="2100" dirty="0">
                <a:solidFill>
                  <a:schemeClr val="tx1"/>
                </a:solidFill>
                <a:latin typeface="Arial" panose="020B0604020202020204" pitchFamily="34" charset="0"/>
                <a:cs typeface="Arial" panose="020B0604020202020204" pitchFamily="34" charset="0"/>
              </a:rPr>
              <a:t> - The number quoted in the advert must represent a typical salary that you could reasonably expect to earn.</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789565496"/>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8" y="1223749"/>
            <a:ext cx="5256585" cy="5403018"/>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030" b="1" dirty="0" smtClean="0">
                <a:solidFill>
                  <a:srgbClr val="FF0000"/>
                </a:solidFill>
              </a:rPr>
              <a:t>Reasoning</a:t>
            </a:r>
            <a:r>
              <a:rPr lang="en-US" sz="2030" dirty="0" smtClean="0"/>
              <a:t> </a:t>
            </a:r>
            <a:r>
              <a:rPr lang="en-US" sz="2030" dirty="0"/>
              <a:t>The sizes of shoes sold in a shop during a morning are 5, 5.5</a:t>
            </a:r>
            <a:r>
              <a:rPr lang="en-US" sz="2030" dirty="0" smtClean="0"/>
              <a:t>, 5.5, 6,7</a:t>
            </a:r>
            <a:r>
              <a:rPr lang="en-US" sz="2030" dirty="0"/>
              <a:t>, 7, 7</a:t>
            </a:r>
            <a:r>
              <a:rPr lang="en-US" sz="2030" dirty="0" smtClean="0"/>
              <a:t>, 7</a:t>
            </a:r>
            <a:r>
              <a:rPr lang="en-US" sz="2030" dirty="0"/>
              <a:t>, 8.5</a:t>
            </a:r>
            <a:r>
              <a:rPr lang="en-US" sz="2030" dirty="0" smtClean="0"/>
              <a:t>, 9</a:t>
            </a:r>
            <a:r>
              <a:rPr lang="en-US" sz="2030" dirty="0"/>
              <a:t>, 9</a:t>
            </a:r>
            <a:r>
              <a:rPr lang="en-US" sz="2030" dirty="0" smtClean="0"/>
              <a:t>, 10, 11, 11.5, 12, 13</a:t>
            </a:r>
            <a:endParaRPr lang="en-US" sz="2030" dirty="0"/>
          </a:p>
          <a:p>
            <a:pPr marL="914400" lvl="1" indent="-457200">
              <a:buClr>
                <a:srgbClr val="C00000"/>
              </a:buClr>
              <a:buFont typeface="+mj-lt"/>
              <a:buAutoNum type="alphaLcPeriod"/>
              <a:tabLst>
                <a:tab pos="1079500" algn="l"/>
                <a:tab pos="2743200" algn="l"/>
              </a:tabLst>
            </a:pPr>
            <a:r>
              <a:rPr lang="en-US" sz="2030" dirty="0" smtClean="0"/>
              <a:t>Work </a:t>
            </a:r>
            <a:r>
              <a:rPr lang="en-US" sz="2030" dirty="0"/>
              <a:t>out the mean, median and mode of these shoe sizes.</a:t>
            </a:r>
          </a:p>
          <a:p>
            <a:pPr marL="914400" lvl="1" indent="-457200">
              <a:buClr>
                <a:srgbClr val="C00000"/>
              </a:buClr>
              <a:buFont typeface="+mj-lt"/>
              <a:buAutoNum type="alphaLcPeriod"/>
              <a:tabLst>
                <a:tab pos="1079500" algn="l"/>
                <a:tab pos="2743200" algn="l"/>
              </a:tabLst>
            </a:pPr>
            <a:r>
              <a:rPr lang="en-US" sz="2030" dirty="0" smtClean="0"/>
              <a:t>The </a:t>
            </a:r>
            <a:r>
              <a:rPr lang="en-US" sz="2030" dirty="0"/>
              <a:t>shop manager wishes to buy more stock but is only allowed to buy shoes of one size. Which one of these averages would be the most appropriate to </a:t>
            </a:r>
            <a:r>
              <a:rPr lang="en-US" sz="2030" dirty="0" smtClean="0"/>
              <a:t>use?</a:t>
            </a:r>
            <a:br>
              <a:rPr lang="en-US" sz="2030" dirty="0" smtClean="0"/>
            </a:br>
            <a:r>
              <a:rPr lang="en-US" sz="2030" dirty="0" smtClean="0"/>
              <a:t>Give </a:t>
            </a:r>
            <a:r>
              <a:rPr lang="en-US" sz="2030" dirty="0"/>
              <a:t>reasons for your answer.</a:t>
            </a:r>
          </a:p>
          <a:p>
            <a:pPr lvl="1">
              <a:buClr>
                <a:srgbClr val="C00000"/>
              </a:buClr>
              <a:tabLst>
                <a:tab pos="1079500" algn="l"/>
                <a:tab pos="2743200" algn="l"/>
              </a:tabLst>
            </a:pPr>
            <a:r>
              <a:rPr lang="en-US" sz="2030" b="1" dirty="0">
                <a:solidFill>
                  <a:srgbClr val="FF0000"/>
                </a:solidFill>
              </a:rPr>
              <a:t>Reflect </a:t>
            </a:r>
            <a:r>
              <a:rPr lang="en-US" sz="2030" dirty="0"/>
              <a:t>What do you think the differences are between mean, median and </a:t>
            </a:r>
            <a:r>
              <a:rPr lang="en-US" sz="2030" dirty="0" smtClean="0"/>
              <a:t>mode?</a:t>
            </a:r>
            <a:br>
              <a:rPr lang="en-US" sz="2030" dirty="0" smtClean="0"/>
            </a:br>
            <a:r>
              <a:rPr lang="en-US" sz="2030" dirty="0" smtClean="0"/>
              <a:t>Write </a:t>
            </a:r>
            <a:r>
              <a:rPr lang="en-US" sz="2030" dirty="0"/>
              <a:t>notes in your own words and include an example of when each would be appropriate to use.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730945435"/>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8" y="1196752"/>
            <a:ext cx="5256585" cy="4778231"/>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030" b="1" dirty="0" smtClean="0">
                <a:solidFill>
                  <a:srgbClr val="FF0000"/>
                </a:solidFill>
              </a:rPr>
              <a:t>Real </a:t>
            </a:r>
            <a:r>
              <a:rPr lang="en-US" sz="2030" b="1" dirty="0">
                <a:solidFill>
                  <a:srgbClr val="FF0000"/>
                </a:solidFill>
              </a:rPr>
              <a:t>/ Finance </a:t>
            </a:r>
            <a:r>
              <a:rPr lang="en-US" sz="2030" b="1" dirty="0" smtClean="0">
                <a:solidFill>
                  <a:srgbClr val="FF0000"/>
                </a:solidFill>
              </a:rPr>
              <a:t/>
            </a:r>
            <a:br>
              <a:rPr lang="en-US" sz="2030" b="1" dirty="0" smtClean="0">
                <a:solidFill>
                  <a:srgbClr val="FF0000"/>
                </a:solidFill>
              </a:rPr>
            </a:br>
            <a:r>
              <a:rPr lang="en-US" sz="2030" dirty="0" smtClean="0"/>
              <a:t>The </a:t>
            </a:r>
            <a:r>
              <a:rPr lang="en-US" sz="2030" dirty="0"/>
              <a:t>monthly costs </a:t>
            </a:r>
            <a:r>
              <a:rPr lang="en-US" sz="2030" dirty="0" smtClean="0"/>
              <a:t>of </a:t>
            </a:r>
            <a:r>
              <a:rPr lang="en-US" sz="2030" dirty="0"/>
              <a:t>heating a shop </a:t>
            </a:r>
            <a:r>
              <a:rPr lang="en-US" sz="2030" dirty="0" smtClean="0"/>
              <a:t>in </a:t>
            </a:r>
            <a:r>
              <a:rPr lang="en-US" sz="2030" dirty="0"/>
              <a:t>the winter </a:t>
            </a:r>
            <a:r>
              <a:rPr lang="en-US" sz="2030" dirty="0" smtClean="0"/>
              <a:t>months </a:t>
            </a:r>
            <a:r>
              <a:rPr lang="en-US" sz="2030" dirty="0"/>
              <a:t>are shown </a:t>
            </a:r>
            <a:r>
              <a:rPr lang="en-US" sz="2030" dirty="0" smtClean="0"/>
              <a:t>in </a:t>
            </a:r>
            <a:r>
              <a:rPr lang="en-US" sz="2030" dirty="0"/>
              <a:t>the table, </a:t>
            </a:r>
            <a:endParaRPr lang="en-US" sz="2030" dirty="0" smtClean="0"/>
          </a:p>
          <a:p>
            <a:pPr marL="742950" lvl="1" indent="-285750">
              <a:buClr>
                <a:srgbClr val="C00000"/>
              </a:buClr>
              <a:buFont typeface="+mj-lt"/>
              <a:buAutoNum type="alphaLcPeriod"/>
              <a:tabLst>
                <a:tab pos="1079500" algn="l"/>
                <a:tab pos="2743200" algn="l"/>
              </a:tabLst>
            </a:pPr>
            <a:r>
              <a:rPr lang="en-US" sz="2030" dirty="0" smtClean="0"/>
              <a:t>Work </a:t>
            </a:r>
            <a:r>
              <a:rPr lang="en-US" sz="2030" dirty="0"/>
              <a:t>out the </a:t>
            </a:r>
            <a:r>
              <a:rPr lang="en-US" sz="2030" dirty="0" smtClean="0"/>
              <a:t>mean</a:t>
            </a:r>
            <a:r>
              <a:rPr lang="en-US" sz="2030" dirty="0"/>
              <a:t>, median </a:t>
            </a:r>
            <a:r>
              <a:rPr lang="en-US" sz="2030" dirty="0" smtClean="0"/>
              <a:t>and </a:t>
            </a:r>
            <a:r>
              <a:rPr lang="en-US" sz="2030" dirty="0"/>
              <a:t>mode of heating costs, </a:t>
            </a:r>
            <a:endParaRPr lang="en-US" sz="2030" dirty="0" smtClean="0"/>
          </a:p>
          <a:p>
            <a:pPr marL="742950" lvl="1" indent="-285750">
              <a:buClr>
                <a:srgbClr val="C00000"/>
              </a:buClr>
              <a:buFont typeface="+mj-lt"/>
              <a:buAutoNum type="alphaLcPeriod"/>
              <a:tabLst>
                <a:tab pos="1079500" algn="l"/>
                <a:tab pos="2743200" algn="l"/>
              </a:tabLst>
            </a:pPr>
            <a:r>
              <a:rPr lang="en-US" sz="2030" dirty="0" smtClean="0"/>
              <a:t>The </a:t>
            </a:r>
            <a:r>
              <a:rPr lang="en-US" sz="2030" dirty="0"/>
              <a:t>shop must provide a report of expenses and </a:t>
            </a:r>
            <a:r>
              <a:rPr lang="en-US" sz="2030" dirty="0" smtClean="0"/>
              <a:t>overheads to </a:t>
            </a:r>
            <a:r>
              <a:rPr lang="en-US" sz="2030" dirty="0"/>
              <a:t>its </a:t>
            </a:r>
            <a:r>
              <a:rPr lang="en-US" sz="2030" dirty="0" smtClean="0"/>
              <a:t>accountant.</a:t>
            </a:r>
            <a:br>
              <a:rPr lang="en-US" sz="2030" dirty="0" smtClean="0"/>
            </a:br>
            <a:r>
              <a:rPr lang="en-US" sz="2030" dirty="0" smtClean="0"/>
              <a:t>Which </a:t>
            </a:r>
            <a:r>
              <a:rPr lang="en-US" sz="2030" dirty="0"/>
              <a:t>of the </a:t>
            </a:r>
            <a:r>
              <a:rPr lang="en-US" sz="2030" dirty="0" smtClean="0"/>
              <a:t>averages </a:t>
            </a:r>
            <a:r>
              <a:rPr lang="en-US" sz="2030" dirty="0"/>
              <a:t>is the </a:t>
            </a:r>
            <a:r>
              <a:rPr lang="en-US" sz="2030" dirty="0" smtClean="0"/>
              <a:t>most appropriate to </a:t>
            </a:r>
            <a:br>
              <a:rPr lang="en-US" sz="2030" dirty="0" smtClean="0"/>
            </a:br>
            <a:r>
              <a:rPr lang="en-US" sz="2030" dirty="0" smtClean="0"/>
              <a:t>provide </a:t>
            </a:r>
            <a:r>
              <a:rPr lang="en-US" sz="2030" dirty="0"/>
              <a:t>in the </a:t>
            </a:r>
            <a:r>
              <a:rPr lang="en-US" sz="2030" dirty="0" smtClean="0"/>
              <a:t/>
            </a:r>
            <a:br>
              <a:rPr lang="en-US" sz="2030" dirty="0" smtClean="0"/>
            </a:br>
            <a:r>
              <a:rPr lang="en-US" sz="2030" dirty="0" smtClean="0"/>
              <a:t>report</a:t>
            </a:r>
            <a:r>
              <a:rPr lang="en-US" sz="2030" dirty="0"/>
              <a:t>? Give </a:t>
            </a:r>
            <a:r>
              <a:rPr lang="en-US" sz="2030" dirty="0" smtClean="0"/>
              <a:t/>
            </a:r>
            <a:br>
              <a:rPr lang="en-US" sz="2030" dirty="0" smtClean="0"/>
            </a:br>
            <a:r>
              <a:rPr lang="en-US" sz="2030" dirty="0" smtClean="0"/>
              <a:t>reasons </a:t>
            </a:r>
            <a:r>
              <a:rPr lang="en-US" sz="2030" dirty="0"/>
              <a:t>for </a:t>
            </a:r>
            <a:r>
              <a:rPr lang="en-US" sz="2030" dirty="0" smtClean="0"/>
              <a:t/>
            </a:r>
            <a:br>
              <a:rPr lang="en-US" sz="2030" dirty="0" smtClean="0"/>
            </a:br>
            <a:r>
              <a:rPr lang="en-US" sz="2030" dirty="0" smtClean="0"/>
              <a:t>your </a:t>
            </a:r>
            <a:r>
              <a:rPr lang="en-US" sz="2030" dirty="0"/>
              <a:t>answer.</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77793243"/>
              </p:ext>
            </p:extLst>
          </p:nvPr>
        </p:nvGraphicFramePr>
        <p:xfrm>
          <a:off x="3131841" y="4365104"/>
          <a:ext cx="2376263" cy="2194560"/>
        </p:xfrm>
        <a:graphic>
          <a:graphicData uri="http://schemas.openxmlformats.org/drawingml/2006/table">
            <a:tbl>
              <a:tblPr firstRow="1" bandRow="1">
                <a:tableStyleId>{5940675A-B579-460E-94D1-54222C63F5DA}</a:tableStyleId>
              </a:tblPr>
              <a:tblGrid>
                <a:gridCol w="864096"/>
                <a:gridCol w="1512167"/>
              </a:tblGrid>
              <a:tr h="312367">
                <a:tc>
                  <a:txBody>
                    <a:bodyPr/>
                    <a:lstStyle/>
                    <a:p>
                      <a:pPr algn="ctr"/>
                      <a:r>
                        <a:rPr lang="en-US" sz="1800" b="1" dirty="0" smtClean="0">
                          <a:latin typeface="Arial" panose="020B0604020202020204" pitchFamily="34" charset="0"/>
                          <a:cs typeface="Arial" panose="020B0604020202020204" pitchFamily="34" charset="0"/>
                        </a:rPr>
                        <a:t>Month</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Heating Cost</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58801">
                <a:tc>
                  <a:txBody>
                    <a:bodyPr/>
                    <a:lstStyle/>
                    <a:p>
                      <a:pPr algn="ctr"/>
                      <a:r>
                        <a:rPr lang="en-US" sz="1800" dirty="0" smtClean="0">
                          <a:latin typeface="Arial" panose="020B0604020202020204" pitchFamily="34" charset="0"/>
                          <a:cs typeface="Arial" panose="020B0604020202020204" pitchFamily="34" charset="0"/>
                        </a:rPr>
                        <a:t>Nov</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Dec</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Jan</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£270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Feb</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£240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Mar</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12695342"/>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8" y="1196752"/>
            <a:ext cx="5256585" cy="5447645"/>
          </a:xfrm>
          <a:prstGeom prst="rect">
            <a:avLst/>
          </a:prstGeom>
        </p:spPr>
        <p:txBody>
          <a:bodyPr wrap="square">
            <a:spAutoFit/>
          </a:bodyPr>
          <a:lstStyle/>
          <a:p>
            <a:pPr marL="457200" indent="-457200">
              <a:buClr>
                <a:srgbClr val="C00000"/>
              </a:buClr>
              <a:buFont typeface="+mj-lt"/>
              <a:buAutoNum type="arabicPeriod" startAt="6"/>
              <a:tabLst>
                <a:tab pos="1079500" algn="l"/>
                <a:tab pos="2743200" algn="l"/>
              </a:tabLst>
            </a:pPr>
            <a:r>
              <a:rPr lang="en-US" sz="2900" b="1" dirty="0" smtClean="0">
                <a:solidFill>
                  <a:srgbClr val="FF0000"/>
                </a:solidFill>
              </a:rPr>
              <a:t>R</a:t>
            </a:r>
            <a:r>
              <a:rPr lang="en-US" sz="2900" b="1" dirty="0">
                <a:solidFill>
                  <a:srgbClr val="FF0000"/>
                </a:solidFill>
              </a:rPr>
              <a:t>easoning</a:t>
            </a:r>
            <a:r>
              <a:rPr lang="en-US" sz="2900" dirty="0" smtClean="0"/>
              <a:t> State whether it is better to use the mean, median or mode for these data sets. Give reasons for your answers.</a:t>
            </a:r>
          </a:p>
          <a:p>
            <a:pPr marL="914400" lvl="1" indent="-457200">
              <a:buClr>
                <a:srgbClr val="C00000"/>
              </a:buClr>
              <a:buFont typeface="+mj-lt"/>
              <a:buAutoNum type="alphaLcPeriod"/>
              <a:tabLst>
                <a:tab pos="1079500" algn="l"/>
                <a:tab pos="2743200" algn="l"/>
              </a:tabLst>
            </a:pPr>
            <a:r>
              <a:rPr lang="en-US" sz="2900" dirty="0" smtClean="0"/>
              <a:t>Time </a:t>
            </a:r>
            <a:r>
              <a:rPr lang="en-US" sz="2900" dirty="0"/>
              <a:t>taken for five people to perform a task (in seconds</a:t>
            </a:r>
            <a:r>
              <a:rPr lang="en-US" sz="2900" dirty="0" smtClean="0"/>
              <a:t>): 6, 25</a:t>
            </a:r>
            <a:r>
              <a:rPr lang="en-US" sz="2900" dirty="0"/>
              <a:t>, 26, 30</a:t>
            </a:r>
            <a:r>
              <a:rPr lang="en-US" sz="2900" dirty="0" smtClean="0"/>
              <a:t>, 30</a:t>
            </a:r>
            <a:r>
              <a:rPr lang="en-US" sz="2900" dirty="0"/>
              <a:t>.</a:t>
            </a:r>
          </a:p>
          <a:p>
            <a:pPr marL="914400" lvl="1" indent="-457200">
              <a:buClr>
                <a:srgbClr val="C00000"/>
              </a:buClr>
              <a:buFont typeface="+mj-lt"/>
              <a:buAutoNum type="alphaLcPeriod"/>
              <a:tabLst>
                <a:tab pos="1079500" algn="l"/>
                <a:tab pos="2743200" algn="l"/>
              </a:tabLst>
            </a:pPr>
            <a:r>
              <a:rPr lang="en-US" sz="2900" dirty="0" smtClean="0"/>
              <a:t>Car </a:t>
            </a:r>
            <a:r>
              <a:rPr lang="en-US" sz="2900" dirty="0"/>
              <a:t>colour: red, red, grey, black, black, black, blue.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618876876"/>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76</a:t>
            </a:r>
            <a:endParaRPr lang="en-GB" sz="1400" b="1" dirty="0">
              <a:latin typeface="Calibri" panose="020F0502020204030204" pitchFamily="34" charset="0"/>
            </a:endParaRPr>
          </a:p>
        </p:txBody>
      </p:sp>
      <p:sp>
        <p:nvSpPr>
          <p:cNvPr id="3" name="Rectangle 2"/>
          <p:cNvSpPr/>
          <p:nvPr/>
        </p:nvSpPr>
        <p:spPr>
          <a:xfrm>
            <a:off x="251518" y="1196752"/>
            <a:ext cx="5256585" cy="3139321"/>
          </a:xfrm>
          <a:prstGeom prst="rect">
            <a:avLst/>
          </a:prstGeom>
        </p:spPr>
        <p:txBody>
          <a:bodyPr wrap="square">
            <a:spAutoFit/>
          </a:bodyPr>
          <a:lstStyle/>
          <a:p>
            <a:pPr marL="400050" indent="-400050">
              <a:buClr>
                <a:srgbClr val="C00000"/>
              </a:buClr>
              <a:buFont typeface="+mj-lt"/>
              <a:buAutoNum type="arabicPeriod" startAt="7"/>
              <a:tabLst>
                <a:tab pos="1079500" algn="l"/>
                <a:tab pos="2743200" algn="l"/>
              </a:tabLst>
            </a:pPr>
            <a:r>
              <a:rPr lang="en-US" sz="2150" dirty="0" smtClean="0"/>
              <a:t>Identify </a:t>
            </a:r>
            <a:r>
              <a:rPr lang="en-US" sz="2150" dirty="0"/>
              <a:t>the outliers of the da ta sets </a:t>
            </a:r>
            <a:r>
              <a:rPr lang="en-US" sz="2150" dirty="0" smtClean="0"/>
              <a:t>and find </a:t>
            </a:r>
            <a:r>
              <a:rPr lang="en-US" sz="2150" dirty="0"/>
              <a:t>the range of </a:t>
            </a:r>
            <a:r>
              <a:rPr lang="en-US" sz="2150" dirty="0" smtClean="0"/>
              <a:t>each</a:t>
            </a:r>
            <a:r>
              <a:rPr lang="en-US" sz="2150" dirty="0"/>
              <a:t>. </a:t>
            </a:r>
            <a:endParaRPr lang="en-US" sz="2150" dirty="0" smtClean="0"/>
          </a:p>
          <a:p>
            <a:pPr marL="857250" lvl="1" indent="-457200">
              <a:buClr>
                <a:srgbClr val="C00000"/>
              </a:buClr>
              <a:buFont typeface="+mj-lt"/>
              <a:buAutoNum type="alphaLcPeriod"/>
              <a:tabLst>
                <a:tab pos="1079500" algn="l"/>
                <a:tab pos="2743200" algn="l"/>
              </a:tabLst>
            </a:pPr>
            <a:r>
              <a:rPr lang="en-US" sz="2150" dirty="0" smtClean="0"/>
              <a:t>The </a:t>
            </a:r>
            <a:r>
              <a:rPr lang="en-US" sz="2150" dirty="0"/>
              <a:t>masses of six members of a local </a:t>
            </a:r>
            <a:r>
              <a:rPr lang="en-US" sz="2150" dirty="0" smtClean="0"/>
              <a:t>wrestling team: 7 </a:t>
            </a:r>
            <a:r>
              <a:rPr lang="en-US" sz="2150" dirty="0"/>
              <a:t>kg, 76 kg, 82 kg, 89 kg, 96 kg, 101 kg </a:t>
            </a:r>
            <a:endParaRPr lang="en-US" sz="2150" dirty="0" smtClean="0"/>
          </a:p>
          <a:p>
            <a:pPr marL="857250" lvl="1" indent="-457200">
              <a:buClr>
                <a:srgbClr val="C00000"/>
              </a:buClr>
              <a:buFont typeface="+mj-lt"/>
              <a:buAutoNum type="alphaLcPeriod"/>
              <a:tabLst>
                <a:tab pos="1079500" algn="l"/>
                <a:tab pos="2743200" algn="l"/>
              </a:tabLst>
            </a:pPr>
            <a:r>
              <a:rPr lang="en-US" sz="2150" dirty="0" smtClean="0"/>
              <a:t>The </a:t>
            </a:r>
            <a:r>
              <a:rPr lang="en-US" sz="2150" dirty="0"/>
              <a:t>salaries of the six people who work in a small restaurant: £14000, £15000, £15000, £17500, £19000, £38000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223753" y="4279449"/>
            <a:ext cx="5204539"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Q7a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Is it possible for someone in the team to weigh 7 kg?</a:t>
            </a:r>
          </a:p>
        </p:txBody>
      </p:sp>
      <p:sp>
        <p:nvSpPr>
          <p:cNvPr id="8" name="Rectangle 7"/>
          <p:cNvSpPr/>
          <p:nvPr/>
        </p:nvSpPr>
        <p:spPr>
          <a:xfrm flipH="1">
            <a:off x="251520" y="5848236"/>
            <a:ext cx="5153009" cy="677108"/>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900" b="1" dirty="0" smtClean="0">
                <a:solidFill>
                  <a:schemeClr val="accent3">
                    <a:lumMod val="50000"/>
                  </a:schemeClr>
                </a:solidFill>
                <a:latin typeface="Arial" panose="020B0604020202020204" pitchFamily="34" charset="0"/>
                <a:cs typeface="Arial" panose="020B0604020202020204" pitchFamily="34" charset="0"/>
              </a:rPr>
              <a:t>Q7 strategy hint</a:t>
            </a:r>
            <a:r>
              <a:rPr lang="en-US" sz="1900" dirty="0" smtClean="0">
                <a:solidFill>
                  <a:schemeClr val="accent3">
                    <a:lumMod val="50000"/>
                  </a:schemeClr>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 Think about whether you should include the outlier in your calculations.</a:t>
            </a:r>
          </a:p>
        </p:txBody>
      </p:sp>
      <p:sp>
        <p:nvSpPr>
          <p:cNvPr id="9" name="Rectangle 8"/>
          <p:cNvSpPr/>
          <p:nvPr/>
        </p:nvSpPr>
        <p:spPr>
          <a:xfrm flipH="1">
            <a:off x="231557" y="5056148"/>
            <a:ext cx="5204539" cy="67710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900" b="1" dirty="0" smtClean="0">
                <a:solidFill>
                  <a:srgbClr val="C00000"/>
                </a:solidFill>
                <a:latin typeface="Arial" panose="020B0604020202020204" pitchFamily="34" charset="0"/>
                <a:cs typeface="Arial" panose="020B0604020202020204" pitchFamily="34" charset="0"/>
              </a:rPr>
              <a:t>Q7b </a:t>
            </a:r>
            <a:r>
              <a:rPr lang="en-US" sz="1900" b="1" dirty="0">
                <a:solidFill>
                  <a:srgbClr val="C00000"/>
                </a:solidFill>
                <a:latin typeface="Arial" panose="020B0604020202020204" pitchFamily="34" charset="0"/>
                <a:cs typeface="Arial" panose="020B0604020202020204" pitchFamily="34" charset="0"/>
              </a:rPr>
              <a:t>hint</a:t>
            </a:r>
            <a:r>
              <a:rPr lang="en-US" sz="1900" dirty="0">
                <a:solidFill>
                  <a:schemeClr val="tx1"/>
                </a:solidFill>
                <a:latin typeface="Arial" panose="020B0604020202020204" pitchFamily="34" charset="0"/>
                <a:cs typeface="Arial" panose="020B0604020202020204" pitchFamily="34" charset="0"/>
              </a:rPr>
              <a:t> - Who might be earning £</a:t>
            </a:r>
            <a:r>
              <a:rPr lang="en-US" sz="1900" dirty="0" smtClean="0">
                <a:solidFill>
                  <a:schemeClr val="tx1"/>
                </a:solidFill>
                <a:latin typeface="Arial" panose="020B0604020202020204" pitchFamily="34" charset="0"/>
                <a:cs typeface="Arial" panose="020B0604020202020204" pitchFamily="34" charset="0"/>
              </a:rPr>
              <a:t>38,000 </a:t>
            </a:r>
            <a:r>
              <a:rPr lang="en-US" sz="1900" dirty="0">
                <a:solidFill>
                  <a:schemeClr val="tx1"/>
                </a:solidFill>
                <a:latin typeface="Arial" panose="020B0604020202020204" pitchFamily="34" charset="0"/>
                <a:cs typeface="Arial" panose="020B0604020202020204" pitchFamily="34" charset="0"/>
              </a:rPr>
              <a:t>in a restaurant? It is likely that this figure is correct.</a:t>
            </a:r>
          </a:p>
        </p:txBody>
      </p:sp>
    </p:spTree>
    <p:extLst>
      <p:ext uri="{BB962C8B-B14F-4D97-AF65-F5344CB8AC3E}">
        <p14:creationId xmlns:p14="http://schemas.microsoft.com/office/powerpoint/2010/main" val="164291050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61</a:t>
            </a:r>
            <a:endParaRPr lang="en-GB" sz="1400" b="1" dirty="0">
              <a:latin typeface="Calibri" panose="020F0502020204030204" pitchFamily="34" charset="0"/>
            </a:endParaRPr>
          </a:p>
        </p:txBody>
      </p:sp>
      <p:sp>
        <p:nvSpPr>
          <p:cNvPr id="3" name="Rectangle 2"/>
          <p:cNvSpPr/>
          <p:nvPr/>
        </p:nvSpPr>
        <p:spPr>
          <a:xfrm>
            <a:off x="251520" y="1196752"/>
            <a:ext cx="5256584" cy="5509200"/>
          </a:xfrm>
          <a:prstGeom prst="rect">
            <a:avLst/>
          </a:prstGeom>
        </p:spPr>
        <p:txBody>
          <a:bodyPr wrap="square">
            <a:spAutoFit/>
          </a:bodyPr>
          <a:lstStyle/>
          <a:p>
            <a:pPr marL="457200" indent="-457200">
              <a:buClr>
                <a:srgbClr val="C00000"/>
              </a:buClr>
              <a:tabLst>
                <a:tab pos="1079500" algn="l"/>
                <a:tab pos="2743200" algn="l"/>
              </a:tabLst>
            </a:pPr>
            <a:r>
              <a:rPr lang="en-US" sz="2200" b="1" dirty="0" smtClean="0">
                <a:solidFill>
                  <a:srgbClr val="FF0000"/>
                </a:solidFill>
              </a:rPr>
              <a:t>Fluency with Data</a:t>
            </a:r>
            <a:endParaRPr lang="en-US" sz="2200" b="1" dirty="0">
              <a:solidFill>
                <a:srgbClr val="FF0000"/>
              </a:solidFill>
            </a:endParaRPr>
          </a:p>
          <a:p>
            <a:pPr marL="457200" indent="-457200">
              <a:buClr>
                <a:srgbClr val="C00000"/>
              </a:buClr>
              <a:buFont typeface="+mj-lt"/>
              <a:buAutoNum type="arabicPeriod" startAt="3"/>
              <a:tabLst>
                <a:tab pos="1079500" algn="l"/>
                <a:tab pos="2743200" algn="l"/>
              </a:tabLst>
            </a:pPr>
            <a:r>
              <a:rPr lang="en-US" sz="2200" dirty="0"/>
              <a:t>The table shows the times of trains from York to London</a:t>
            </a:r>
            <a:r>
              <a:rPr lang="en-US" sz="2200" dirty="0" smtClean="0"/>
              <a:t>.</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a:p>
            <a:pPr marL="914400" lvl="1" indent="-457200">
              <a:buClr>
                <a:srgbClr val="C00000"/>
              </a:buClr>
              <a:buFont typeface="+mj-lt"/>
              <a:buAutoNum type="alphaLcPeriod"/>
              <a:tabLst>
                <a:tab pos="1079500" algn="l"/>
                <a:tab pos="2743200" algn="l"/>
              </a:tabLst>
            </a:pPr>
            <a:r>
              <a:rPr lang="en-US" sz="2200" dirty="0" smtClean="0"/>
              <a:t>How </a:t>
            </a:r>
            <a:r>
              <a:rPr lang="en-US" sz="2200" dirty="0"/>
              <a:t>long does the 09:30 train take to get to London? Give your answer in hours and minutes.</a:t>
            </a:r>
          </a:p>
          <a:p>
            <a:pPr marL="914400" lvl="1" indent="-457200">
              <a:buClr>
                <a:srgbClr val="C00000"/>
              </a:buClr>
              <a:buFont typeface="+mj-lt"/>
              <a:buAutoNum type="alphaLcPeriod"/>
              <a:tabLst>
                <a:tab pos="1079500" algn="l"/>
                <a:tab pos="2743200" algn="l"/>
              </a:tabLst>
            </a:pPr>
            <a:r>
              <a:rPr lang="en-US" sz="2200" dirty="0" smtClean="0"/>
              <a:t>What </a:t>
            </a:r>
            <a:r>
              <a:rPr lang="en-US" sz="2200" dirty="0"/>
              <a:t>time does the 14:06 train arrive in London? Give your answer as an am/pm time.</a:t>
            </a:r>
          </a:p>
          <a:p>
            <a:pPr marL="914400" lvl="1" indent="-457200">
              <a:buClr>
                <a:srgbClr val="C00000"/>
              </a:buClr>
              <a:buFont typeface="+mj-lt"/>
              <a:buAutoNum type="alphaLcPeriod"/>
              <a:tabLst>
                <a:tab pos="1079500" algn="l"/>
                <a:tab pos="2743200" algn="l"/>
              </a:tabLst>
            </a:pPr>
            <a:r>
              <a:rPr lang="en-US" sz="2200" dirty="0" smtClean="0"/>
              <a:t>Mary arrives </a:t>
            </a:r>
            <a:r>
              <a:rPr lang="en-US" sz="2200" dirty="0"/>
              <a:t>at York station at 9:20 a m. Which train does she catch to London?</a:t>
            </a:r>
            <a:endParaRPr lang="en-US" sz="2200" dirty="0" smtClean="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82516291"/>
              </p:ext>
            </p:extLst>
          </p:nvPr>
        </p:nvGraphicFramePr>
        <p:xfrm>
          <a:off x="285056" y="2312288"/>
          <a:ext cx="5223048" cy="1188720"/>
        </p:xfrm>
        <a:graphic>
          <a:graphicData uri="http://schemas.openxmlformats.org/drawingml/2006/table">
            <a:tbl>
              <a:tblPr firstRow="1" bandRow="1">
                <a:tableStyleId>{5940675A-B579-460E-94D1-54222C63F5DA}</a:tableStyleId>
              </a:tblPr>
              <a:tblGrid>
                <a:gridCol w="1138244"/>
                <a:gridCol w="1021201"/>
                <a:gridCol w="1021201"/>
                <a:gridCol w="1021201"/>
                <a:gridCol w="1021201"/>
              </a:tblGrid>
              <a:tr h="370840">
                <a:tc>
                  <a:txBody>
                    <a:bodyPr/>
                    <a:lstStyle/>
                    <a:p>
                      <a:r>
                        <a:rPr lang="en-US" sz="2000" b="1" dirty="0" smtClean="0">
                          <a:latin typeface="Arial" panose="020B0604020202020204" pitchFamily="34" charset="0"/>
                          <a:cs typeface="Arial" panose="020B0604020202020204" pitchFamily="34" charset="0"/>
                        </a:rPr>
                        <a:t>Train</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A</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B</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C</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D</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Depart</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09:30</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10:01</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10:59</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14:06</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Arrive</a:t>
                      </a:r>
                      <a:endParaRPr lang="en-US" sz="20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11:42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12:23</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12:51</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18:11</a:t>
                      </a:r>
                      <a:endParaRPr lang="en-U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379479227"/>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77</a:t>
            </a:r>
            <a:endParaRPr lang="en-GB" sz="1400" b="1" dirty="0">
              <a:latin typeface="Calibri" panose="020F0502020204030204" pitchFamily="34" charset="0"/>
            </a:endParaRPr>
          </a:p>
        </p:txBody>
      </p:sp>
      <p:sp>
        <p:nvSpPr>
          <p:cNvPr id="3" name="Rectangle 2"/>
          <p:cNvSpPr/>
          <p:nvPr/>
        </p:nvSpPr>
        <p:spPr>
          <a:xfrm>
            <a:off x="251518" y="1196752"/>
            <a:ext cx="5256585" cy="4393510"/>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150" b="1" dirty="0">
                <a:solidFill>
                  <a:srgbClr val="FF0000"/>
                </a:solidFill>
              </a:rPr>
              <a:t>STEM / Finance </a:t>
            </a:r>
            <a:r>
              <a:rPr lang="en-US" sz="2150" dirty="0"/>
              <a:t>Identify the outliers of the data sets. Calculate a sensible value of the range. Give a reason why the outlier has been included or excluded in your calculation, </a:t>
            </a:r>
            <a:endParaRPr lang="en-US" sz="2150" dirty="0" smtClean="0"/>
          </a:p>
          <a:p>
            <a:pPr marL="914400" lvl="1" indent="-457200">
              <a:buClr>
                <a:srgbClr val="C00000"/>
              </a:buClr>
              <a:buFont typeface="+mj-lt"/>
              <a:buAutoNum type="alphaLcPeriod"/>
              <a:tabLst>
                <a:tab pos="1079500" algn="l"/>
                <a:tab pos="2743200" algn="l"/>
              </a:tabLst>
            </a:pPr>
            <a:r>
              <a:rPr lang="en-US" sz="2150" dirty="0" smtClean="0"/>
              <a:t>Nine </a:t>
            </a:r>
            <a:r>
              <a:rPr lang="en-US" sz="2150" dirty="0"/>
              <a:t>temperature readings (in °C) recorded during a science </a:t>
            </a:r>
            <a:r>
              <a:rPr lang="en-US" sz="2150" dirty="0" smtClean="0"/>
              <a:t>experiment: 34, 44, 30, 27, 500, 30, 40</a:t>
            </a:r>
            <a:r>
              <a:rPr lang="en-US" sz="2150" dirty="0"/>
              <a:t>, 45, 2.9</a:t>
            </a:r>
          </a:p>
          <a:p>
            <a:pPr marL="914400" lvl="1" indent="-457200">
              <a:buClr>
                <a:srgbClr val="C00000"/>
              </a:buClr>
              <a:buFont typeface="+mj-lt"/>
              <a:buAutoNum type="alphaLcPeriod"/>
              <a:tabLst>
                <a:tab pos="1079500" algn="l"/>
                <a:tab pos="2743200" algn="l"/>
              </a:tabLst>
            </a:pPr>
            <a:r>
              <a:rPr lang="en-US" sz="2150" dirty="0" smtClean="0"/>
              <a:t>The </a:t>
            </a:r>
            <a:r>
              <a:rPr lang="en-US" sz="2150" dirty="0"/>
              <a:t>profit or loss made by a firm during the last six years: </a:t>
            </a:r>
            <a:r>
              <a:rPr lang="en-US" sz="2150" dirty="0" smtClean="0"/>
              <a:t>£</a:t>
            </a:r>
            <a:r>
              <a:rPr lang="en-US" sz="2150" dirty="0"/>
              <a:t>100000, -£250000, £50000, £75000, £150000, -£25000</a:t>
            </a:r>
          </a:p>
        </p:txBody>
      </p:sp>
      <p:sp>
        <p:nvSpPr>
          <p:cNvPr id="7" name="Rectangle 6"/>
          <p:cNvSpPr/>
          <p:nvPr/>
        </p:nvSpPr>
        <p:spPr>
          <a:xfrm flipH="1">
            <a:off x="223753" y="5694347"/>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The </a:t>
            </a:r>
            <a:r>
              <a:rPr lang="en-US" sz="2400" dirty="0" smtClean="0">
                <a:solidFill>
                  <a:schemeClr val="tx1"/>
                </a:solidFill>
                <a:latin typeface="Arial" panose="020B0604020202020204" pitchFamily="34" charset="0"/>
                <a:cs typeface="Arial" panose="020B0604020202020204" pitchFamily="34" charset="0"/>
              </a:rPr>
              <a:t>negative numbers </a:t>
            </a:r>
            <a:r>
              <a:rPr lang="en-US" sz="2400" dirty="0">
                <a:solidFill>
                  <a:schemeClr val="tx1"/>
                </a:solidFill>
                <a:latin typeface="Arial" panose="020B0604020202020204" pitchFamily="34" charset="0"/>
                <a:cs typeface="Arial" panose="020B0604020202020204" pitchFamily="34" charset="0"/>
              </a:rPr>
              <a:t>indicate a loss.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51592"/>
          </a:xfrm>
          <a:prstGeom prst="rect">
            <a:avLst/>
          </a:prstGeom>
        </p:spPr>
      </p:pic>
    </p:spTree>
    <p:extLst>
      <p:ext uri="{BB962C8B-B14F-4D97-AF65-F5344CB8AC3E}">
        <p14:creationId xmlns:p14="http://schemas.microsoft.com/office/powerpoint/2010/main" val="3393234979"/>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flipH="1">
                <a:off x="238559" y="1447165"/>
                <a:ext cx="8581913" cy="5103320"/>
              </a:xfrm>
              <a:prstGeom prst="rect">
                <a:avLst/>
              </a:prstGeom>
              <a:solidFill>
                <a:schemeClr val="accent5">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smtClean="0">
                    <a:solidFill>
                      <a:schemeClr val="tx1"/>
                    </a:solidFill>
                    <a:latin typeface="Arial" panose="020B0604020202020204" pitchFamily="34" charset="0"/>
                    <a:cs typeface="Arial" panose="020B0604020202020204" pitchFamily="34" charset="0"/>
                  </a:rPr>
                  <a:t>The table shows the times, </a:t>
                </a:r>
                <a:r>
                  <a:rPr lang="en-US" sz="2100" i="1" dirty="0">
                    <a:solidFill>
                      <a:schemeClr val="tx1"/>
                    </a:solidFill>
                    <a:latin typeface="Arial" panose="020B0604020202020204" pitchFamily="34" charset="0"/>
                    <a:cs typeface="Arial" panose="020B0604020202020204" pitchFamily="34" charset="0"/>
                  </a:rPr>
                  <a:t>T</a:t>
                </a:r>
                <a:r>
                  <a:rPr lang="en-US" sz="2100" dirty="0">
                    <a:solidFill>
                      <a:schemeClr val="tx1"/>
                    </a:solidFill>
                    <a:latin typeface="Arial" panose="020B0604020202020204" pitchFamily="34" charset="0"/>
                    <a:cs typeface="Arial" panose="020B0604020202020204" pitchFamily="34" charset="0"/>
                  </a:rPr>
                  <a:t>, taken for 100 people </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to </a:t>
                </a:r>
                <a:r>
                  <a:rPr lang="en-US" sz="2100" dirty="0">
                    <a:solidFill>
                      <a:schemeClr val="tx1"/>
                    </a:solidFill>
                    <a:latin typeface="Arial" panose="020B0604020202020204" pitchFamily="34" charset="0"/>
                    <a:cs typeface="Arial" panose="020B0604020202020204" pitchFamily="34" charset="0"/>
                  </a:rPr>
                  <a:t>queue for a rollercoaster at a theme park.</a:t>
                </a:r>
              </a:p>
              <a:p>
                <a:pPr marL="457200" indent="-457200">
                  <a:buClr>
                    <a:srgbClr val="C00000"/>
                  </a:buClr>
                  <a:buFont typeface="+mj-lt"/>
                  <a:buAutoNum type="alphaLcPeriod"/>
                </a:pPr>
                <a:r>
                  <a:rPr lang="en-US" sz="2100" dirty="0">
                    <a:solidFill>
                      <a:schemeClr val="tx1"/>
                    </a:solidFill>
                    <a:latin typeface="Arial" panose="020B0604020202020204" pitchFamily="34" charset="0"/>
                    <a:cs typeface="Arial" panose="020B0604020202020204" pitchFamily="34" charset="0"/>
                  </a:rPr>
                  <a:t>Estimate the mean waiting time.</a:t>
                </a:r>
              </a:p>
              <a:p>
                <a:pPr marL="457200" indent="-457200">
                  <a:buClr>
                    <a:srgbClr val="C00000"/>
                  </a:buClr>
                  <a:buFont typeface="+mj-lt"/>
                  <a:buAutoNum type="alphaLcPeriod"/>
                </a:pPr>
                <a:r>
                  <a:rPr lang="en-US" sz="2100" dirty="0">
                    <a:solidFill>
                      <a:schemeClr val="tx1"/>
                    </a:solidFill>
                    <a:latin typeface="Arial" panose="020B0604020202020204" pitchFamily="34" charset="0"/>
                    <a:cs typeface="Arial" panose="020B0604020202020204" pitchFamily="34" charset="0"/>
                  </a:rPr>
                  <a:t>Explain why the mean is only an estimate</a:t>
                </a:r>
                <a:r>
                  <a:rPr lang="en-US" sz="2100" dirty="0" smtClean="0">
                    <a:solidFill>
                      <a:schemeClr val="tx1"/>
                    </a:solidFill>
                    <a:latin typeface="Arial" panose="020B0604020202020204" pitchFamily="34" charset="0"/>
                    <a:cs typeface="Arial" panose="020B0604020202020204" pitchFamily="34" charset="0"/>
                  </a:rPr>
                  <a:t>.</a:t>
                </a:r>
                <a:br>
                  <a:rPr lang="en-US" sz="2100" dirty="0" smtClean="0">
                    <a:solidFill>
                      <a:schemeClr val="tx1"/>
                    </a:solidFill>
                    <a:latin typeface="Arial" panose="020B0604020202020204" pitchFamily="34" charset="0"/>
                    <a:cs typeface="Arial" panose="020B0604020202020204" pitchFamily="34" charset="0"/>
                  </a:rPr>
                </a:br>
                <a:endParaRPr lang="en-US" sz="2100" dirty="0">
                  <a:solidFill>
                    <a:schemeClr val="tx1"/>
                  </a:solidFill>
                  <a:latin typeface="Arial" panose="020B0604020202020204" pitchFamily="34" charset="0"/>
                  <a:cs typeface="Arial" panose="020B0604020202020204" pitchFamily="34" charset="0"/>
                </a:endParaRPr>
              </a:p>
              <a:p>
                <a:pPr>
                  <a:buClr>
                    <a:srgbClr val="C00000"/>
                  </a:buClr>
                </a:pPr>
                <a:endParaRPr lang="en-US" sz="2100" dirty="0" smtClean="0">
                  <a:solidFill>
                    <a:schemeClr val="tx1"/>
                  </a:solidFill>
                  <a:latin typeface="Arial" panose="020B0604020202020204" pitchFamily="34" charset="0"/>
                  <a:cs typeface="Arial" panose="020B0604020202020204" pitchFamily="34" charset="0"/>
                </a:endParaRPr>
              </a:p>
              <a:p>
                <a:pPr marL="457200" indent="-457200">
                  <a:buClr>
                    <a:srgbClr val="C00000"/>
                  </a:buClr>
                  <a:buFont typeface="+mj-lt"/>
                  <a:buAutoNum type="alphaLcPeriod"/>
                </a:pPr>
                <a:r>
                  <a:rPr lang="en-US" sz="2100" dirty="0" smtClean="0">
                    <a:solidFill>
                      <a:schemeClr val="tx1"/>
                    </a:solidFill>
                    <a:latin typeface="Comic Sans MS" panose="030F0702030302020204" pitchFamily="66" charset="0"/>
                    <a:cs typeface="Arial" panose="020B0604020202020204" pitchFamily="34" charset="0"/>
                  </a:rPr>
                  <a:t> </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rgbClr val="FF0000"/>
                    </a:solidFill>
                    <a:latin typeface="Comic Sans MS" panose="030F0702030302020204" pitchFamily="66" charset="0"/>
                    <a:cs typeface="Arial" panose="020B0604020202020204" pitchFamily="34" charset="0"/>
                  </a:rPr>
                  <a:t>Mean = </a:t>
                </a:r>
                <a14:m>
                  <m:oMath xmlns:m="http://schemas.openxmlformats.org/officeDocument/2006/math">
                    <m:f>
                      <m:fPr>
                        <m:ctrlPr>
                          <a:rPr lang="en-US" sz="2400" i="1">
                            <a:solidFill>
                              <a:srgbClr val="FF0000"/>
                            </a:solidFill>
                            <a:latin typeface="Cambria Math" panose="02040503050406030204" pitchFamily="18" charset="0"/>
                            <a:cs typeface="Arial" panose="020B0604020202020204" pitchFamily="34" charset="0"/>
                          </a:rPr>
                        </m:ctrlPr>
                      </m:fPr>
                      <m:num>
                        <m:r>
                          <a:rPr lang="en-US" sz="2400" b="0" i="1" smtClean="0">
                            <a:solidFill>
                              <a:srgbClr val="FF0000"/>
                            </a:solidFill>
                            <a:latin typeface="Cambria Math" panose="02040503050406030204" pitchFamily="18" charset="0"/>
                            <a:cs typeface="Arial" panose="020B0604020202020204" pitchFamily="34" charset="0"/>
                          </a:rPr>
                          <m:t>𝑠𝑢𝑚</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𝑜𝑓</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𝑤𝑎𝑖𝑡𝑖𝑛𝑔</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𝑡𝑖𝑚𝑒𝑠</m:t>
                        </m:r>
                      </m:num>
                      <m:den>
                        <m:r>
                          <a:rPr lang="en-US" sz="2400" b="0" i="1" smtClean="0">
                            <a:solidFill>
                              <a:srgbClr val="FF0000"/>
                            </a:solidFill>
                            <a:latin typeface="Cambria Math" panose="02040503050406030204" pitchFamily="18" charset="0"/>
                            <a:cs typeface="Arial" panose="020B0604020202020204" pitchFamily="34" charset="0"/>
                          </a:rPr>
                          <m:t>𝑡𝑜𝑡𝑎𝑙</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𝑛𝑢𝑚𝑏𝑒𝑟</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𝑜𝑓</m:t>
                        </m:r>
                        <m:r>
                          <a:rPr lang="en-US" sz="2400" b="0" i="1" smtClean="0">
                            <a:solidFill>
                              <a:srgbClr val="FF0000"/>
                            </a:solidFill>
                            <a:latin typeface="Cambria Math" panose="02040503050406030204" pitchFamily="18" charset="0"/>
                            <a:cs typeface="Arial" panose="020B0604020202020204" pitchFamily="34" charset="0"/>
                          </a:rPr>
                          <m:t> </m:t>
                        </m:r>
                        <m:r>
                          <a:rPr lang="en-US" sz="2400" b="0" i="1" smtClean="0">
                            <a:solidFill>
                              <a:srgbClr val="FF0000"/>
                            </a:solidFill>
                            <a:latin typeface="Cambria Math" panose="02040503050406030204" pitchFamily="18" charset="0"/>
                            <a:cs typeface="Arial" panose="020B0604020202020204" pitchFamily="34" charset="0"/>
                          </a:rPr>
                          <m:t>𝑝𝑒𝑜𝑝𝑙𝑒</m:t>
                        </m:r>
                      </m:den>
                    </m:f>
                  </m:oMath>
                </a14:m>
                <a:r>
                  <a:rPr lang="en-US" sz="2100" dirty="0" smtClean="0">
                    <a:solidFill>
                      <a:srgbClr val="FF0000"/>
                    </a:solidFill>
                    <a:latin typeface="Comic Sans MS" panose="030F0702030302020204" pitchFamily="66" charset="0"/>
                    <a:cs typeface="Arial" panose="020B0604020202020204" pitchFamily="34" charset="0"/>
                  </a:rPr>
                  <a:t> = </a:t>
                </a:r>
                <a14:m>
                  <m:oMath xmlns:m="http://schemas.openxmlformats.org/officeDocument/2006/math">
                    <m:f>
                      <m:fPr>
                        <m:ctrlPr>
                          <a:rPr lang="en-US" sz="2400" i="1" smtClean="0">
                            <a:solidFill>
                              <a:srgbClr val="FF0000"/>
                            </a:solidFill>
                            <a:latin typeface="Cambria Math" panose="02040503050406030204" pitchFamily="18" charset="0"/>
                            <a:cs typeface="Arial" panose="020B0604020202020204" pitchFamily="34" charset="0"/>
                          </a:rPr>
                        </m:ctrlPr>
                      </m:fPr>
                      <m:num>
                        <m:r>
                          <a:rPr lang="en-US" sz="2400" b="0" i="1" smtClean="0">
                            <a:solidFill>
                              <a:srgbClr val="FF0000"/>
                            </a:solidFill>
                            <a:latin typeface="Cambria Math" panose="02040503050406030204" pitchFamily="18" charset="0"/>
                            <a:cs typeface="Arial" panose="020B0604020202020204" pitchFamily="34" charset="0"/>
                          </a:rPr>
                          <m:t>3340</m:t>
                        </m:r>
                      </m:num>
                      <m:den>
                        <m:r>
                          <a:rPr lang="en-US" sz="2400" b="0" i="1" smtClean="0">
                            <a:solidFill>
                              <a:srgbClr val="FF0000"/>
                            </a:solidFill>
                            <a:latin typeface="Cambria Math" panose="02040503050406030204" pitchFamily="18" charset="0"/>
                            <a:cs typeface="Arial" panose="020B0604020202020204" pitchFamily="34" charset="0"/>
                          </a:rPr>
                          <m:t>100</m:t>
                        </m:r>
                      </m:den>
                    </m:f>
                  </m:oMath>
                </a14:m>
                <a:r>
                  <a:rPr lang="en-US" sz="2100" dirty="0" smtClean="0">
                    <a:solidFill>
                      <a:srgbClr val="FF0000"/>
                    </a:solidFill>
                    <a:latin typeface="Comic Sans MS" panose="030F0702030302020204" pitchFamily="66" charset="0"/>
                    <a:cs typeface="Arial" panose="020B0604020202020204" pitchFamily="34" charset="0"/>
                  </a:rPr>
                  <a:t> = 33.4 minutes</a:t>
                </a:r>
                <a:br>
                  <a:rPr lang="en-US" sz="2100" dirty="0" smtClean="0">
                    <a:solidFill>
                      <a:srgbClr val="FF0000"/>
                    </a:solidFill>
                    <a:latin typeface="Comic Sans MS" panose="030F0702030302020204" pitchFamily="66" charset="0"/>
                    <a:cs typeface="Arial" panose="020B0604020202020204" pitchFamily="34" charset="0"/>
                  </a:rPr>
                </a:br>
                <a:r>
                  <a:rPr lang="en-US" sz="2100" dirty="0" smtClean="0">
                    <a:solidFill>
                      <a:srgbClr val="FF0000"/>
                    </a:solidFill>
                    <a:latin typeface="Comic Sans MS" panose="030F0702030302020204" pitchFamily="66" charset="0"/>
                    <a:cs typeface="Arial" panose="020B0604020202020204" pitchFamily="34" charset="0"/>
                  </a:rPr>
                  <a:t>The </a:t>
                </a:r>
                <a:r>
                  <a:rPr lang="en-US" sz="2100" dirty="0">
                    <a:solidFill>
                      <a:srgbClr val="FF0000"/>
                    </a:solidFill>
                    <a:latin typeface="Comic Sans MS" panose="030F0702030302020204" pitchFamily="66" charset="0"/>
                    <a:cs typeface="Arial" panose="020B0604020202020204" pitchFamily="34" charset="0"/>
                  </a:rPr>
                  <a:t>mean is an estimate because we don't know </a:t>
                </a:r>
                <a:r>
                  <a:rPr lang="en-US" sz="2100" dirty="0" smtClean="0">
                    <a:solidFill>
                      <a:srgbClr val="FF0000"/>
                    </a:solidFill>
                    <a:latin typeface="Comic Sans MS" panose="030F0702030302020204" pitchFamily="66" charset="0"/>
                    <a:cs typeface="Arial" panose="020B0604020202020204" pitchFamily="34" charset="0"/>
                  </a:rPr>
                  <a:t/>
                </a:r>
                <a:br>
                  <a:rPr lang="en-US" sz="2100" dirty="0" smtClean="0">
                    <a:solidFill>
                      <a:srgbClr val="FF0000"/>
                    </a:solidFill>
                    <a:latin typeface="Comic Sans MS" panose="030F0702030302020204" pitchFamily="66" charset="0"/>
                    <a:cs typeface="Arial" panose="020B0604020202020204" pitchFamily="34" charset="0"/>
                  </a:rPr>
                </a:br>
                <a:r>
                  <a:rPr lang="en-US" sz="2100" dirty="0" smtClean="0">
                    <a:solidFill>
                      <a:srgbClr val="FF0000"/>
                    </a:solidFill>
                    <a:latin typeface="Comic Sans MS" panose="030F0702030302020204" pitchFamily="66" charset="0"/>
                    <a:cs typeface="Arial" panose="020B0604020202020204" pitchFamily="34" charset="0"/>
                  </a:rPr>
                  <a:t>the </a:t>
                </a:r>
                <a:r>
                  <a:rPr lang="en-US" sz="2100" dirty="0">
                    <a:solidFill>
                      <a:srgbClr val="FF0000"/>
                    </a:solidFill>
                    <a:latin typeface="Comic Sans MS" panose="030F0702030302020204" pitchFamily="66" charset="0"/>
                    <a:cs typeface="Arial" panose="020B0604020202020204" pitchFamily="34" charset="0"/>
                  </a:rPr>
                  <a:t>exact times taken. </a:t>
                </a:r>
                <a:endParaRPr lang="en-US" sz="2100" dirty="0" smtClean="0">
                  <a:solidFill>
                    <a:schemeClr val="tx1"/>
                  </a:solidFill>
                  <a:latin typeface="Comic Sans MS" panose="030F0702030302020204" pitchFamily="66" charset="0"/>
                  <a:cs typeface="Arial" panose="020B0604020202020204" pitchFamily="34" charset="0"/>
                </a:endParaRPr>
              </a:p>
              <a:p>
                <a:pPr marL="457200">
                  <a:buClr>
                    <a:srgbClr val="C00000"/>
                  </a:buClr>
                </a:pPr>
                <a:r>
                  <a:rPr lang="en-US" sz="2100" b="1" dirty="0" smtClean="0">
                    <a:solidFill>
                      <a:srgbClr val="FF0000"/>
                    </a:solidFill>
                    <a:latin typeface="Comic Sans MS" panose="030F0702030302020204" pitchFamily="66" charset="0"/>
                    <a:cs typeface="Arial" panose="020B0604020202020204" pitchFamily="34" charset="0"/>
                  </a:rPr>
                  <a:t>Discussion</a:t>
                </a:r>
                <a:r>
                  <a:rPr lang="en-US" sz="2100" dirty="0" smtClean="0">
                    <a:solidFill>
                      <a:srgbClr val="FF0000"/>
                    </a:solidFill>
                    <a:latin typeface="Comic Sans MS" panose="030F0702030302020204" pitchFamily="66" charset="0"/>
                    <a:cs typeface="Arial" panose="020B0604020202020204" pitchFamily="34" charset="0"/>
                  </a:rPr>
                  <a:t> </a:t>
                </a:r>
                <a:r>
                  <a:rPr lang="en-US" sz="2100" dirty="0">
                    <a:solidFill>
                      <a:schemeClr val="tx1"/>
                    </a:solidFill>
                    <a:latin typeface="Comic Sans MS" panose="030F0702030302020204" pitchFamily="66" charset="0"/>
                    <a:cs typeface="Arial" panose="020B0604020202020204" pitchFamily="34" charset="0"/>
                  </a:rPr>
                  <a:t>What </a:t>
                </a:r>
                <a:r>
                  <a:rPr lang="en-US" sz="2100" dirty="0" smtClean="0">
                    <a:solidFill>
                      <a:schemeClr val="tx1"/>
                    </a:solidFill>
                    <a:latin typeface="Comic Sans MS" panose="030F0702030302020204" pitchFamily="66" charset="0"/>
                    <a:cs typeface="Arial" panose="020B0604020202020204" pitchFamily="34" charset="0"/>
                  </a:rPr>
                  <a:t>assumptions </a:t>
                </a:r>
                <a:r>
                  <a:rPr lang="en-US" sz="2100" dirty="0">
                    <a:solidFill>
                      <a:schemeClr val="tx1"/>
                    </a:solidFill>
                    <a:latin typeface="Comic Sans MS" panose="030F0702030302020204" pitchFamily="66" charset="0"/>
                    <a:cs typeface="Arial" panose="020B0604020202020204" pitchFamily="34" charset="0"/>
                  </a:rPr>
                  <a:t>have been made about the data?</a:t>
                </a:r>
              </a:p>
            </p:txBody>
          </p:sp>
        </mc:Choice>
        <mc:Fallback xmlns="">
          <p:sp>
            <p:nvSpPr>
              <p:cNvPr id="8" name="Rectangle 7"/>
              <p:cNvSpPr>
                <a:spLocks noRot="1" noChangeAspect="1" noMove="1" noResize="1" noEditPoints="1" noAdjustHandles="1" noChangeArrowheads="1" noChangeShapeType="1" noTextEdit="1"/>
              </p:cNvSpPr>
              <p:nvPr/>
            </p:nvSpPr>
            <p:spPr>
              <a:xfrm flipH="1">
                <a:off x="238559" y="1447165"/>
                <a:ext cx="8581913" cy="5103320"/>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9" name="Pentagon 8"/>
          <p:cNvSpPr/>
          <p:nvPr/>
        </p:nvSpPr>
        <p:spPr>
          <a:xfrm>
            <a:off x="251520" y="1234875"/>
            <a:ext cx="2084615" cy="392053"/>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Example 3</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1560" y="3140968"/>
            <a:ext cx="6624736" cy="1708309"/>
          </a:xfrm>
          <a:prstGeom prst="rect">
            <a:avLst/>
          </a:prstGeom>
        </p:spPr>
      </p:pic>
      <p:sp>
        <p:nvSpPr>
          <p:cNvPr id="7" name="Rectangle 6"/>
          <p:cNvSpPr/>
          <p:nvPr/>
        </p:nvSpPr>
        <p:spPr>
          <a:xfrm flipH="1">
            <a:off x="6732241" y="1509752"/>
            <a:ext cx="2016223" cy="163121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The third column gives an estimate of the waiting time in each class.</a:t>
            </a:r>
          </a:p>
        </p:txBody>
      </p:sp>
      <p:sp>
        <p:nvSpPr>
          <p:cNvPr id="13" name="Rectangle 12"/>
          <p:cNvSpPr/>
          <p:nvPr/>
        </p:nvSpPr>
        <p:spPr>
          <a:xfrm flipH="1">
            <a:off x="7236296" y="3212976"/>
            <a:ext cx="1512168" cy="255454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The </a:t>
            </a:r>
            <a:r>
              <a:rPr lang="en-US" sz="2000" dirty="0" smtClean="0">
                <a:solidFill>
                  <a:schemeClr val="tx1"/>
                </a:solidFill>
                <a:latin typeface="Arial" panose="020B0604020202020204" pitchFamily="34" charset="0"/>
                <a:cs typeface="Arial" panose="020B0604020202020204" pitchFamily="34" charset="0"/>
              </a:rPr>
              <a:t>fourth column </a:t>
            </a:r>
            <a:r>
              <a:rPr lang="en-US" sz="2000" dirty="0">
                <a:solidFill>
                  <a:schemeClr val="tx1"/>
                </a:solidFill>
                <a:latin typeface="Arial" panose="020B0604020202020204" pitchFamily="34" charset="0"/>
                <a:cs typeface="Arial" panose="020B0604020202020204" pitchFamily="34" charset="0"/>
              </a:rPr>
              <a:t>gives an estimate of the </a:t>
            </a:r>
            <a:r>
              <a:rPr lang="en-US" sz="2000" dirty="0" smtClean="0">
                <a:solidFill>
                  <a:schemeClr val="tx1"/>
                </a:solidFill>
                <a:latin typeface="Arial" panose="020B0604020202020204" pitchFamily="34" charset="0"/>
                <a:cs typeface="Arial" panose="020B0604020202020204" pitchFamily="34" charset="0"/>
              </a:rPr>
              <a:t>total waiting </a:t>
            </a:r>
            <a:r>
              <a:rPr lang="en-US" sz="2000" dirty="0">
                <a:solidFill>
                  <a:schemeClr val="tx1"/>
                </a:solidFill>
                <a:latin typeface="Arial" panose="020B0604020202020204" pitchFamily="34" charset="0"/>
                <a:cs typeface="Arial" panose="020B0604020202020204" pitchFamily="34" charset="0"/>
              </a:rPr>
              <a:t>time in each class.</a:t>
            </a:r>
          </a:p>
        </p:txBody>
      </p:sp>
      <p:cxnSp>
        <p:nvCxnSpPr>
          <p:cNvPr id="14" name="Straight Arrow Connector 13"/>
          <p:cNvCxnSpPr>
            <a:stCxn id="7" idx="3"/>
          </p:cNvCxnSpPr>
          <p:nvPr/>
        </p:nvCxnSpPr>
        <p:spPr>
          <a:xfrm flipH="1">
            <a:off x="4788024" y="2325360"/>
            <a:ext cx="1944217" cy="887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16216" y="3429000"/>
            <a:ext cx="7200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425001"/>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77</a:t>
            </a:r>
            <a:endParaRPr lang="en-GB" sz="1400" b="1" dirty="0">
              <a:latin typeface="Calibri" panose="020F0502020204030204" pitchFamily="34" charset="0"/>
            </a:endParaRPr>
          </a:p>
        </p:txBody>
      </p:sp>
      <p:sp>
        <p:nvSpPr>
          <p:cNvPr id="3" name="Rectangle 2"/>
          <p:cNvSpPr/>
          <p:nvPr/>
        </p:nvSpPr>
        <p:spPr>
          <a:xfrm>
            <a:off x="265064" y="1196752"/>
            <a:ext cx="8555408" cy="4093428"/>
          </a:xfrm>
          <a:prstGeom prst="rect">
            <a:avLst/>
          </a:prstGeom>
        </p:spPr>
        <p:txBody>
          <a:bodyPr wrap="square">
            <a:spAutoFit/>
          </a:bodyPr>
          <a:lstStyle/>
          <a:p>
            <a:pPr marL="457200" indent="-457200">
              <a:buClr>
                <a:srgbClr val="C00000"/>
              </a:buClr>
              <a:buFont typeface="+mj-lt"/>
              <a:buAutoNum type="arabicPeriod" startAt="9"/>
              <a:tabLst>
                <a:tab pos="1079500" algn="l"/>
                <a:tab pos="2743200" algn="l"/>
              </a:tabLst>
            </a:pPr>
            <a:r>
              <a:rPr lang="en-US" sz="2000" b="1" dirty="0" smtClean="0">
                <a:solidFill>
                  <a:srgbClr val="FF0000"/>
                </a:solidFill>
              </a:rPr>
              <a:t>Real </a:t>
            </a:r>
            <a:r>
              <a:rPr lang="en-US" sz="2000" dirty="0"/>
              <a:t>The grouped frequency table shows the length of Kate's </a:t>
            </a:r>
            <a:r>
              <a:rPr lang="en-US" sz="2000" dirty="0" smtClean="0"/>
              <a:t/>
            </a:r>
            <a:br>
              <a:rPr lang="en-US" sz="2000" dirty="0" smtClean="0"/>
            </a:br>
            <a:r>
              <a:rPr lang="en-US" sz="2000" dirty="0" smtClean="0"/>
              <a:t>phone </a:t>
            </a:r>
            <a:r>
              <a:rPr lang="en-US" sz="2000" dirty="0"/>
              <a:t>calls during the last month</a:t>
            </a:r>
            <a:r>
              <a:rPr lang="en-US" sz="2000" dirty="0" smtClean="0"/>
              <a:t>.</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100" dirty="0" smtClean="0"/>
          </a:p>
          <a:p>
            <a:pPr marL="857250" lvl="1" indent="-400050">
              <a:buClr>
                <a:srgbClr val="C00000"/>
              </a:buClr>
              <a:buFont typeface="+mj-lt"/>
              <a:buAutoNum type="alphaLcPeriod"/>
              <a:tabLst>
                <a:tab pos="1079500" algn="l"/>
                <a:tab pos="2743200" algn="l"/>
              </a:tabLst>
            </a:pPr>
            <a:r>
              <a:rPr lang="en-US" sz="2000" dirty="0" smtClean="0"/>
              <a:t>Copy </a:t>
            </a:r>
            <a:r>
              <a:rPr lang="en-US" sz="2000" dirty="0"/>
              <a:t>and complete the table to estimate the mean length of phone calls, </a:t>
            </a:r>
            <a:endParaRPr lang="en-US" sz="2000" dirty="0" smtClean="0"/>
          </a:p>
          <a:p>
            <a:pPr marL="857250" lvl="1" indent="-400050">
              <a:buClr>
                <a:srgbClr val="C00000"/>
              </a:buClr>
              <a:buFont typeface="+mj-lt"/>
              <a:buAutoNum type="alphaLcPeriod"/>
              <a:tabLst>
                <a:tab pos="1079500" algn="l"/>
                <a:tab pos="2743200" algn="l"/>
              </a:tabLst>
            </a:pPr>
            <a:r>
              <a:rPr lang="en-US" sz="2000" dirty="0" smtClean="0"/>
              <a:t>A </a:t>
            </a:r>
            <a:r>
              <a:rPr lang="en-US" sz="2000" dirty="0"/>
              <a:t>call costs 0.05 p/min. Estimate the total cost of these calls.</a:t>
            </a:r>
          </a:p>
        </p:txBody>
      </p:sp>
      <p:graphicFrame>
        <p:nvGraphicFramePr>
          <p:cNvPr id="8" name="Table 7"/>
          <p:cNvGraphicFramePr>
            <a:graphicFrameLocks noGrp="1"/>
          </p:cNvGraphicFramePr>
          <p:nvPr>
            <p:extLst>
              <p:ext uri="{D42A27DB-BD31-4B8C-83A1-F6EECF244321}">
                <p14:modId xmlns:p14="http://schemas.microsoft.com/office/powerpoint/2010/main" val="1364953505"/>
              </p:ext>
            </p:extLst>
          </p:nvPr>
        </p:nvGraphicFramePr>
        <p:xfrm>
          <a:off x="357064" y="1916832"/>
          <a:ext cx="8395061" cy="2194560"/>
        </p:xfrm>
        <a:graphic>
          <a:graphicData uri="http://schemas.openxmlformats.org/drawingml/2006/table">
            <a:tbl>
              <a:tblPr firstRow="1" bandRow="1">
                <a:tableStyleId>{5940675A-B579-460E-94D1-54222C63F5DA}</a:tableStyleId>
              </a:tblPr>
              <a:tblGrid>
                <a:gridCol w="2098764"/>
                <a:gridCol w="2215364"/>
                <a:gridCol w="1865569"/>
                <a:gridCol w="2215364"/>
              </a:tblGrid>
              <a:tr h="312367">
                <a:tc>
                  <a:txBody>
                    <a:bodyPr/>
                    <a:lstStyle/>
                    <a:p>
                      <a:pPr algn="ctr"/>
                      <a:r>
                        <a:rPr lang="en-US" sz="1800" b="1" dirty="0" smtClean="0">
                          <a:latin typeface="Arial" panose="020B0604020202020204" pitchFamily="34" charset="0"/>
                          <a:cs typeface="Arial" panose="020B0604020202020204" pitchFamily="34" charset="0"/>
                        </a:rPr>
                        <a:t>Time, </a:t>
                      </a:r>
                      <a:r>
                        <a:rPr lang="en-US" sz="1800" b="1" i="1" dirty="0" smtClean="0">
                          <a:latin typeface="Arial" panose="020B0604020202020204" pitchFamily="34" charset="0"/>
                          <a:cs typeface="Arial" panose="020B0604020202020204" pitchFamily="34" charset="0"/>
                        </a:rPr>
                        <a:t>T</a:t>
                      </a:r>
                      <a:r>
                        <a:rPr lang="en-US" sz="1800" b="1" dirty="0" smtClean="0">
                          <a:latin typeface="Arial" panose="020B0604020202020204" pitchFamily="34" charset="0"/>
                          <a:cs typeface="Arial" panose="020B0604020202020204" pitchFamily="34" charset="0"/>
                        </a:rPr>
                        <a:t> (mins)</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 </a:t>
                      </a:r>
                      <a:r>
                        <a:rPr lang="en-US" sz="1800" b="1" i="1" dirty="0" smtClean="0">
                          <a:latin typeface="Arial" panose="020B0604020202020204" pitchFamily="34" charset="0"/>
                          <a:cs typeface="Arial" panose="020B0604020202020204" pitchFamily="34" charset="0"/>
                        </a:rPr>
                        <a:t>f</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Midpoint, </a:t>
                      </a:r>
                      <a:r>
                        <a:rPr lang="en-US" sz="1800" b="1" i="1" dirty="0" smtClean="0">
                          <a:latin typeface="Arial" panose="020B0604020202020204" pitchFamily="34" charset="0"/>
                          <a:cs typeface="Arial" panose="020B0604020202020204" pitchFamily="34" charset="0"/>
                        </a:rPr>
                        <a:t>x</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i="1" dirty="0" err="1" smtClean="0">
                          <a:latin typeface="Arial" panose="020B0604020202020204" pitchFamily="34" charset="0"/>
                          <a:cs typeface="Arial" panose="020B0604020202020204" pitchFamily="34" charset="0"/>
                        </a:rPr>
                        <a:t>xf</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58801">
                <a:tc>
                  <a:txBody>
                    <a:bodyPr/>
                    <a:lstStyle/>
                    <a:p>
                      <a:pPr algn="ctr"/>
                      <a:r>
                        <a:rPr lang="en-US" sz="1800" dirty="0" smtClean="0">
                          <a:latin typeface="Arial" panose="020B0604020202020204" pitchFamily="34" charset="0"/>
                          <a:cs typeface="Arial" panose="020B0604020202020204" pitchFamily="34" charset="0"/>
                        </a:rPr>
                        <a:t>0 ≤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&lt; 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 x 27 = 54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4 ≤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&lt; 10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10 ≤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&lt; 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1800" dirty="0" smtClean="0">
                          <a:latin typeface="Arial" panose="020B0604020202020204" pitchFamily="34" charset="0"/>
                          <a:cs typeface="Arial" panose="020B0604020202020204" pitchFamily="34" charset="0"/>
                        </a:rPr>
                        <a:t>20 ≤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&lt; 60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l"/>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1" name="Group 10"/>
          <p:cNvGrpSpPr/>
          <p:nvPr/>
        </p:nvGrpSpPr>
        <p:grpSpPr>
          <a:xfrm>
            <a:off x="294180" y="5157192"/>
            <a:ext cx="8526292" cy="1448563"/>
            <a:chOff x="150164" y="6494199"/>
            <a:chExt cx="8526292" cy="1448563"/>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8526292" cy="1269707"/>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smtClean="0">
                      <a:solidFill>
                        <a:schemeClr val="tx1"/>
                      </a:solidFill>
                      <a:latin typeface="Arial" panose="020B0604020202020204" pitchFamily="34" charset="0"/>
                      <a:cs typeface="Arial" panose="020B0604020202020204" pitchFamily="34" charset="0"/>
                    </a:rPr>
                    <a:t>If the total frequency in a grouped frequency table is n, then the median lies in the class containing the </a:t>
                  </a:r>
                  <a14:m>
                    <m:oMath xmlns:m="http://schemas.openxmlformats.org/officeDocument/2006/math">
                      <m:f>
                        <m:fPr>
                          <m:ctrlPr>
                            <a:rPr lang="en-US" i="1" smtClean="0">
                              <a:solidFill>
                                <a:schemeClr val="tx1"/>
                              </a:solidFill>
                              <a:latin typeface="Cambria Math" panose="02040503050406030204" pitchFamily="18" charset="0"/>
                              <a:cs typeface="Arial" panose="020B0604020202020204" pitchFamily="34" charset="0"/>
                            </a:rPr>
                          </m:ctrlPr>
                        </m:fPr>
                        <m:num>
                          <m:r>
                            <a:rPr lang="en-US" b="0" i="1" smtClean="0">
                              <a:solidFill>
                                <a:schemeClr val="tx1"/>
                              </a:solidFill>
                              <a:latin typeface="Cambria Math" panose="02040503050406030204" pitchFamily="18" charset="0"/>
                              <a:cs typeface="Arial" panose="020B0604020202020204" pitchFamily="34" charset="0"/>
                            </a:rPr>
                            <m:t>𝑛</m:t>
                          </m:r>
                          <m:r>
                            <a:rPr lang="en-US" b="0" i="1" smtClean="0">
                              <a:solidFill>
                                <a:schemeClr val="tx1"/>
                              </a:solidFill>
                              <a:latin typeface="Cambria Math" panose="02040503050406030204" pitchFamily="18" charset="0"/>
                              <a:cs typeface="Arial" panose="020B0604020202020204" pitchFamily="34" charset="0"/>
                            </a:rPr>
                            <m:t>+1</m:t>
                          </m:r>
                        </m:num>
                        <m:den>
                          <m:r>
                            <a:rPr lang="en-US" b="0" i="1" smtClean="0">
                              <a:solidFill>
                                <a:schemeClr val="tx1"/>
                              </a:solidFill>
                              <a:latin typeface="Cambria Math" panose="02040503050406030204" pitchFamily="18" charset="0"/>
                              <a:cs typeface="Arial" panose="020B0604020202020204" pitchFamily="34" charset="0"/>
                            </a:rPr>
                            <m:t>2</m:t>
                          </m:r>
                        </m:den>
                      </m:f>
                    </m:oMath>
                  </a14:m>
                  <a:r>
                    <a:rPr lang="en-US" dirty="0" err="1">
                      <a:solidFill>
                        <a:schemeClr val="tx1"/>
                      </a:solidFill>
                      <a:latin typeface="Arial" panose="020B0604020202020204" pitchFamily="34" charset="0"/>
                      <a:cs typeface="Arial" panose="020B0604020202020204" pitchFamily="34" charset="0"/>
                    </a:rPr>
                    <a:t>th</a:t>
                  </a:r>
                  <a:r>
                    <a:rPr lang="en-US" dirty="0">
                      <a:solidFill>
                        <a:schemeClr val="tx1"/>
                      </a:solidFill>
                      <a:latin typeface="Arial" panose="020B0604020202020204" pitchFamily="34" charset="0"/>
                      <a:cs typeface="Arial" panose="020B0604020202020204" pitchFamily="34" charset="0"/>
                    </a:rPr>
                    <a:t> item of </a:t>
                  </a:r>
                  <a:r>
                    <a:rPr lang="en-US" dirty="0" smtClean="0">
                      <a:solidFill>
                        <a:schemeClr val="tx1"/>
                      </a:solidFill>
                      <a:latin typeface="Arial" panose="020B0604020202020204" pitchFamily="34" charset="0"/>
                      <a:cs typeface="Arial" panose="020B0604020202020204" pitchFamily="34" charset="0"/>
                    </a:rPr>
                    <a:t>data. The </a:t>
                  </a:r>
                  <a:r>
                    <a:rPr lang="en-US" dirty="0">
                      <a:solidFill>
                        <a:schemeClr val="tx1"/>
                      </a:solidFill>
                      <a:latin typeface="Arial" panose="020B0604020202020204" pitchFamily="34" charset="0"/>
                      <a:cs typeface="Arial" panose="020B0604020202020204" pitchFamily="34" charset="0"/>
                    </a:rPr>
                    <a:t>modal class has the highest frequency.</a:t>
                  </a: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8526292" cy="1269707"/>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10</a:t>
              </a:r>
              <a:endParaRPr lang="en-US" b="1" dirty="0">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Tree>
    <p:extLst>
      <p:ext uri="{BB962C8B-B14F-4D97-AF65-F5344CB8AC3E}">
        <p14:creationId xmlns:p14="http://schemas.microsoft.com/office/powerpoint/2010/main" val="211223253"/>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77</a:t>
            </a:r>
            <a:endParaRPr lang="en-GB" sz="1400" b="1" dirty="0">
              <a:latin typeface="Calibri" panose="020F0502020204030204" pitchFamily="34" charset="0"/>
            </a:endParaRPr>
          </a:p>
        </p:txBody>
      </p:sp>
      <p:sp>
        <p:nvSpPr>
          <p:cNvPr id="3" name="Rectangle 2"/>
          <p:cNvSpPr/>
          <p:nvPr/>
        </p:nvSpPr>
        <p:spPr>
          <a:xfrm>
            <a:off x="265064" y="1196752"/>
            <a:ext cx="8555408" cy="5632311"/>
          </a:xfrm>
          <a:prstGeom prst="rect">
            <a:avLst/>
          </a:prstGeom>
        </p:spPr>
        <p:txBody>
          <a:bodyPr wrap="square">
            <a:spAutoFit/>
          </a:bodyPr>
          <a:lstStyle/>
          <a:p>
            <a:pPr marL="571500" indent="-571500">
              <a:buClr>
                <a:srgbClr val="C00000"/>
              </a:buClr>
              <a:buFont typeface="+mj-lt"/>
              <a:buAutoNum type="arabicPeriod" startAt="10"/>
              <a:tabLst>
                <a:tab pos="1079500" algn="l"/>
                <a:tab pos="2743200" algn="l"/>
              </a:tabLst>
            </a:pPr>
            <a:r>
              <a:rPr lang="en-US" sz="2350" b="1" dirty="0">
                <a:solidFill>
                  <a:srgbClr val="FF0000"/>
                </a:solidFill>
              </a:rPr>
              <a:t>Reasoning</a:t>
            </a:r>
            <a:r>
              <a:rPr lang="en-US" sz="2350" dirty="0">
                <a:solidFill>
                  <a:srgbClr val="FF0000"/>
                </a:solidFill>
              </a:rPr>
              <a:t> </a:t>
            </a:r>
            <a:r>
              <a:rPr lang="en-US" sz="2350" dirty="0"/>
              <a:t>The times taken for students to do </a:t>
            </a:r>
            <a:r>
              <a:rPr lang="en-US" sz="2350" dirty="0" smtClean="0"/>
              <a:t/>
            </a:r>
            <a:br>
              <a:rPr lang="en-US" sz="2350" dirty="0" smtClean="0"/>
            </a:br>
            <a:r>
              <a:rPr lang="en-US" sz="2350" dirty="0" smtClean="0"/>
              <a:t>their </a:t>
            </a:r>
            <a:r>
              <a:rPr lang="en-US" sz="2350" dirty="0"/>
              <a:t>maths homework are shown in the table, </a:t>
            </a:r>
            <a:endParaRPr lang="en-US" sz="2350" dirty="0" smtClean="0"/>
          </a:p>
          <a:p>
            <a:pPr marL="1028700" lvl="1" indent="-457200">
              <a:buClr>
                <a:srgbClr val="C00000"/>
              </a:buClr>
              <a:buFont typeface="+mj-lt"/>
              <a:buAutoNum type="alphaLcPeriod"/>
              <a:tabLst>
                <a:tab pos="2743200" algn="l"/>
              </a:tabLst>
            </a:pPr>
            <a:r>
              <a:rPr lang="en-US" sz="2350" dirty="0" smtClean="0"/>
              <a:t>How </a:t>
            </a:r>
            <a:r>
              <a:rPr lang="en-US" sz="2350" dirty="0"/>
              <a:t>many students took less than 10 minutes to do their homework</a:t>
            </a:r>
            <a:r>
              <a:rPr lang="en-US" sz="2350" dirty="0" smtClean="0"/>
              <a:t>?</a:t>
            </a:r>
          </a:p>
          <a:p>
            <a:pPr marL="1028700" lvl="1" indent="-457200">
              <a:buClr>
                <a:srgbClr val="C00000"/>
              </a:buClr>
              <a:buFont typeface="+mj-lt"/>
              <a:buAutoNum type="alphaLcPeriod"/>
              <a:tabLst>
                <a:tab pos="2743200" algn="l"/>
              </a:tabLst>
            </a:pPr>
            <a:r>
              <a:rPr lang="en-US" sz="2350" dirty="0" smtClean="0"/>
              <a:t>How </a:t>
            </a:r>
            <a:r>
              <a:rPr lang="en-US" sz="2350" dirty="0"/>
              <a:t>many students </a:t>
            </a:r>
            <a:r>
              <a:rPr lang="en-US" sz="2350" dirty="0" smtClean="0"/>
              <a:t/>
            </a:r>
            <a:br>
              <a:rPr lang="en-US" sz="2350" dirty="0" smtClean="0"/>
            </a:br>
            <a:r>
              <a:rPr lang="en-US" sz="2350" dirty="0" smtClean="0"/>
              <a:t>altogether </a:t>
            </a:r>
            <a:r>
              <a:rPr lang="en-US" sz="2350" dirty="0"/>
              <a:t>took less </a:t>
            </a:r>
            <a:r>
              <a:rPr lang="en-US" sz="2350" dirty="0" smtClean="0"/>
              <a:t>than 20 </a:t>
            </a:r>
            <a:br>
              <a:rPr lang="en-US" sz="2350" dirty="0" smtClean="0"/>
            </a:br>
            <a:r>
              <a:rPr lang="en-US" sz="2350" dirty="0" smtClean="0"/>
              <a:t>minutes to do their </a:t>
            </a:r>
            <a:br>
              <a:rPr lang="en-US" sz="2350" dirty="0" smtClean="0"/>
            </a:br>
            <a:r>
              <a:rPr lang="en-US" sz="2350" dirty="0" smtClean="0"/>
              <a:t>homework.</a:t>
            </a:r>
          </a:p>
          <a:p>
            <a:pPr marL="1028700" lvl="1" indent="-457200">
              <a:buClr>
                <a:srgbClr val="C00000"/>
              </a:buClr>
              <a:buFont typeface="+mj-lt"/>
              <a:buAutoNum type="alphaLcPeriod"/>
              <a:tabLst>
                <a:tab pos="2743200" algn="l"/>
              </a:tabLst>
            </a:pPr>
            <a:r>
              <a:rPr lang="en-US" sz="2350" dirty="0" smtClean="0"/>
              <a:t>How </a:t>
            </a:r>
            <a:r>
              <a:rPr lang="en-US" sz="2350" dirty="0"/>
              <a:t>many students </a:t>
            </a:r>
            <a:r>
              <a:rPr lang="en-US" sz="2350" dirty="0" smtClean="0"/>
              <a:t/>
            </a:r>
            <a:br>
              <a:rPr lang="en-US" sz="2350" dirty="0" smtClean="0"/>
            </a:br>
            <a:r>
              <a:rPr lang="en-US" sz="2350" dirty="0" smtClean="0"/>
              <a:t>altogether </a:t>
            </a:r>
            <a:r>
              <a:rPr lang="en-US" sz="2350" dirty="0"/>
              <a:t>took less than 30 </a:t>
            </a:r>
            <a:r>
              <a:rPr lang="en-US" sz="2350" dirty="0" smtClean="0"/>
              <a:t/>
            </a:r>
            <a:br>
              <a:rPr lang="en-US" sz="2350" dirty="0" smtClean="0"/>
            </a:br>
            <a:r>
              <a:rPr lang="en-US" sz="2350" dirty="0" smtClean="0"/>
              <a:t>minutes </a:t>
            </a:r>
            <a:r>
              <a:rPr lang="en-US" sz="2350" dirty="0"/>
              <a:t>to do their homework? </a:t>
            </a:r>
            <a:endParaRPr lang="en-US" sz="2350" dirty="0" smtClean="0"/>
          </a:p>
          <a:p>
            <a:pPr marL="1028700" lvl="1" indent="-457200">
              <a:buClr>
                <a:srgbClr val="C00000"/>
              </a:buClr>
              <a:buFont typeface="+mj-lt"/>
              <a:buAutoNum type="alphaLcPeriod"/>
              <a:tabLst>
                <a:tab pos="2743200" algn="l"/>
              </a:tabLst>
            </a:pPr>
            <a:r>
              <a:rPr lang="en-US" sz="2350" dirty="0" smtClean="0"/>
              <a:t>State </a:t>
            </a:r>
            <a:r>
              <a:rPr lang="en-US" sz="2350" dirty="0"/>
              <a:t>the modal class, </a:t>
            </a:r>
            <a:endParaRPr lang="en-US" sz="2350" dirty="0" smtClean="0"/>
          </a:p>
          <a:p>
            <a:pPr marL="1028700" lvl="1" indent="-457200">
              <a:buClr>
                <a:srgbClr val="C00000"/>
              </a:buClr>
              <a:buFont typeface="+mj-lt"/>
              <a:buAutoNum type="alphaLcPeriod"/>
              <a:tabLst>
                <a:tab pos="2743200" algn="l"/>
              </a:tabLst>
            </a:pPr>
            <a:r>
              <a:rPr lang="en-US" sz="2350" dirty="0" smtClean="0"/>
              <a:t>Explain </a:t>
            </a:r>
            <a:r>
              <a:rPr lang="en-US" sz="2350" dirty="0"/>
              <a:t>why the median is the 11th data value.</a:t>
            </a:r>
          </a:p>
          <a:p>
            <a:pPr marL="1028700" lvl="1" indent="-457200">
              <a:buClr>
                <a:srgbClr val="C00000"/>
              </a:buClr>
              <a:buFont typeface="+mj-lt"/>
              <a:buAutoNum type="alphaLcPeriod"/>
              <a:tabLst>
                <a:tab pos="2743200" algn="l"/>
              </a:tabLst>
            </a:pPr>
            <a:r>
              <a:rPr lang="en-US" sz="2350" dirty="0" smtClean="0"/>
              <a:t>Use </a:t>
            </a:r>
            <a:r>
              <a:rPr lang="en-US" sz="2350" dirty="0"/>
              <a:t>your answers to parts </a:t>
            </a:r>
            <a:r>
              <a:rPr lang="en-US" sz="2350" b="1" dirty="0"/>
              <a:t>a-d</a:t>
            </a:r>
            <a:r>
              <a:rPr lang="en-US" sz="2350" dirty="0"/>
              <a:t> to work out which class interval contains the median.</a:t>
            </a:r>
          </a:p>
        </p:txBody>
      </p:sp>
      <p:graphicFrame>
        <p:nvGraphicFramePr>
          <p:cNvPr id="8" name="Table 7"/>
          <p:cNvGraphicFramePr>
            <a:graphicFrameLocks noGrp="1"/>
          </p:cNvGraphicFramePr>
          <p:nvPr>
            <p:extLst>
              <p:ext uri="{D42A27DB-BD31-4B8C-83A1-F6EECF244321}">
                <p14:modId xmlns:p14="http://schemas.microsoft.com/office/powerpoint/2010/main" val="3767758604"/>
              </p:ext>
            </p:extLst>
          </p:nvPr>
        </p:nvGraphicFramePr>
        <p:xfrm>
          <a:off x="5436096" y="2443336"/>
          <a:ext cx="3384376" cy="2209800"/>
        </p:xfrm>
        <a:graphic>
          <a:graphicData uri="http://schemas.openxmlformats.org/drawingml/2006/table">
            <a:tbl>
              <a:tblPr firstRow="1" bandRow="1">
                <a:tableStyleId>{5940675A-B579-460E-94D1-54222C63F5DA}</a:tableStyleId>
              </a:tblPr>
              <a:tblGrid>
                <a:gridCol w="1746692"/>
                <a:gridCol w="1637684"/>
              </a:tblGrid>
              <a:tr h="312367">
                <a:tc>
                  <a:txBody>
                    <a:bodyPr/>
                    <a:lstStyle/>
                    <a:p>
                      <a:pPr algn="ctr"/>
                      <a:r>
                        <a:rPr lang="en-US" sz="2300" b="1" i="1" dirty="0" smtClean="0">
                          <a:latin typeface="Arial" panose="020B0604020202020204" pitchFamily="34" charset="0"/>
                          <a:cs typeface="Arial" panose="020B0604020202020204" pitchFamily="34" charset="0"/>
                        </a:rPr>
                        <a:t>t</a:t>
                      </a:r>
                      <a:r>
                        <a:rPr lang="en-US" sz="2300" b="1" dirty="0" smtClean="0">
                          <a:latin typeface="Arial" panose="020B0604020202020204" pitchFamily="34" charset="0"/>
                          <a:cs typeface="Arial" panose="020B0604020202020204" pitchFamily="34" charset="0"/>
                        </a:rPr>
                        <a:t> (mins)</a:t>
                      </a:r>
                      <a:endParaRPr lang="en-US" sz="23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300" b="1" dirty="0" smtClean="0">
                          <a:latin typeface="Arial" panose="020B0604020202020204" pitchFamily="34" charset="0"/>
                          <a:cs typeface="Arial" panose="020B0604020202020204" pitchFamily="34" charset="0"/>
                        </a:rPr>
                        <a:t>Frequency</a:t>
                      </a:r>
                      <a:endParaRPr lang="en-US" sz="23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58801">
                <a:tc>
                  <a:txBody>
                    <a:bodyPr/>
                    <a:lstStyle/>
                    <a:p>
                      <a:pPr algn="ctr"/>
                      <a:r>
                        <a:rPr lang="en-US" sz="2300" dirty="0" smtClean="0">
                          <a:latin typeface="Arial" panose="020B0604020202020204" pitchFamily="34" charset="0"/>
                          <a:cs typeface="Arial" panose="020B0604020202020204" pitchFamily="34" charset="0"/>
                        </a:rPr>
                        <a:t>0 ≤ </a:t>
                      </a:r>
                      <a:r>
                        <a:rPr lang="en-US" sz="2300" i="1" dirty="0" smtClean="0">
                          <a:latin typeface="Arial" panose="020B0604020202020204" pitchFamily="34" charset="0"/>
                          <a:cs typeface="Arial" panose="020B0604020202020204" pitchFamily="34" charset="0"/>
                        </a:rPr>
                        <a:t>T</a:t>
                      </a:r>
                      <a:r>
                        <a:rPr lang="en-US" sz="2300" dirty="0" smtClean="0">
                          <a:latin typeface="Arial" panose="020B0604020202020204" pitchFamily="34" charset="0"/>
                          <a:cs typeface="Arial" panose="020B0604020202020204" pitchFamily="34" charset="0"/>
                        </a:rPr>
                        <a:t> &lt; 10</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3</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2300" dirty="0" smtClean="0">
                          <a:latin typeface="Arial" panose="020B0604020202020204" pitchFamily="34" charset="0"/>
                          <a:cs typeface="Arial" panose="020B0604020202020204" pitchFamily="34" charset="0"/>
                        </a:rPr>
                        <a:t>10 ≤ </a:t>
                      </a:r>
                      <a:r>
                        <a:rPr lang="en-US" sz="2300" i="1" dirty="0" smtClean="0">
                          <a:latin typeface="Arial" panose="020B0604020202020204" pitchFamily="34" charset="0"/>
                          <a:cs typeface="Arial" panose="020B0604020202020204" pitchFamily="34" charset="0"/>
                        </a:rPr>
                        <a:t>T</a:t>
                      </a:r>
                      <a:r>
                        <a:rPr lang="en-US" sz="2300" dirty="0" smtClean="0">
                          <a:latin typeface="Arial" panose="020B0604020202020204" pitchFamily="34" charset="0"/>
                          <a:cs typeface="Arial" panose="020B0604020202020204" pitchFamily="34" charset="0"/>
                        </a:rPr>
                        <a:t> &lt; 10</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5</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2300" dirty="0" smtClean="0">
                          <a:latin typeface="Arial" panose="020B0604020202020204" pitchFamily="34" charset="0"/>
                          <a:cs typeface="Arial" panose="020B0604020202020204" pitchFamily="34" charset="0"/>
                        </a:rPr>
                        <a:t>20 ≤ </a:t>
                      </a:r>
                      <a:r>
                        <a:rPr lang="en-US" sz="2300" i="1" dirty="0" smtClean="0">
                          <a:latin typeface="Arial" panose="020B0604020202020204" pitchFamily="34" charset="0"/>
                          <a:cs typeface="Arial" panose="020B0604020202020204" pitchFamily="34" charset="0"/>
                        </a:rPr>
                        <a:t>T</a:t>
                      </a:r>
                      <a:r>
                        <a:rPr lang="en-US" sz="2300" dirty="0" smtClean="0">
                          <a:latin typeface="Arial" panose="020B0604020202020204" pitchFamily="34" charset="0"/>
                          <a:cs typeface="Arial" panose="020B0604020202020204" pitchFamily="34" charset="0"/>
                        </a:rPr>
                        <a:t> &lt; 20</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8</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801">
                <a:tc>
                  <a:txBody>
                    <a:bodyPr/>
                    <a:lstStyle/>
                    <a:p>
                      <a:pPr algn="ctr"/>
                      <a:r>
                        <a:rPr lang="en-US" sz="2300" dirty="0" smtClean="0">
                          <a:latin typeface="Arial" panose="020B0604020202020204" pitchFamily="34" charset="0"/>
                          <a:cs typeface="Arial" panose="020B0604020202020204" pitchFamily="34" charset="0"/>
                        </a:rPr>
                        <a:t>30 ≤ </a:t>
                      </a:r>
                      <a:r>
                        <a:rPr lang="en-US" sz="2300" i="1" dirty="0" smtClean="0">
                          <a:latin typeface="Arial" panose="020B0604020202020204" pitchFamily="34" charset="0"/>
                          <a:cs typeface="Arial" panose="020B0604020202020204" pitchFamily="34" charset="0"/>
                        </a:rPr>
                        <a:t>T</a:t>
                      </a:r>
                      <a:r>
                        <a:rPr lang="en-US" sz="2300" dirty="0" smtClean="0">
                          <a:latin typeface="Arial" panose="020B0604020202020204" pitchFamily="34" charset="0"/>
                          <a:cs typeface="Arial" panose="020B0604020202020204" pitchFamily="34" charset="0"/>
                        </a:rPr>
                        <a:t> &lt; 60</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5</a:t>
                      </a:r>
                      <a:endParaRPr lang="en-US" sz="23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196752"/>
            <a:ext cx="792088" cy="792088"/>
          </a:xfrm>
          <a:prstGeom prst="rect">
            <a:avLst/>
          </a:prstGeom>
        </p:spPr>
      </p:pic>
    </p:spTree>
    <p:extLst>
      <p:ext uri="{BB962C8B-B14F-4D97-AF65-F5344CB8AC3E}">
        <p14:creationId xmlns:p14="http://schemas.microsoft.com/office/powerpoint/2010/main" val="3070412283"/>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78</a:t>
            </a:r>
            <a:endParaRPr lang="en-GB" sz="1400" b="1" dirty="0">
              <a:latin typeface="Calibri" panose="020F0502020204030204" pitchFamily="34" charset="0"/>
            </a:endParaRPr>
          </a:p>
        </p:txBody>
      </p:sp>
      <p:sp>
        <p:nvSpPr>
          <p:cNvPr id="3" name="Rectangle 2"/>
          <p:cNvSpPr/>
          <p:nvPr/>
        </p:nvSpPr>
        <p:spPr>
          <a:xfrm>
            <a:off x="265064" y="1196752"/>
            <a:ext cx="8555408" cy="5324535"/>
          </a:xfrm>
          <a:prstGeom prst="rect">
            <a:avLst/>
          </a:prstGeom>
        </p:spPr>
        <p:txBody>
          <a:bodyPr wrap="square">
            <a:spAutoFit/>
          </a:bodyPr>
          <a:lstStyle/>
          <a:p>
            <a:pPr marL="571500" indent="-571500">
              <a:buClr>
                <a:srgbClr val="C00000"/>
              </a:buClr>
              <a:buFont typeface="+mj-lt"/>
              <a:buAutoNum type="arabicPeriod" startAt="11"/>
              <a:tabLst>
                <a:tab pos="1079500" algn="l"/>
                <a:tab pos="2743200" algn="l"/>
              </a:tabLst>
            </a:pPr>
            <a:r>
              <a:rPr lang="en-US" sz="2000" b="1" dirty="0" smtClean="0">
                <a:solidFill>
                  <a:srgbClr val="FF0000"/>
                </a:solidFill>
              </a:rPr>
              <a:t>Real </a:t>
            </a:r>
            <a:r>
              <a:rPr lang="en-US" sz="2000" b="1" dirty="0">
                <a:solidFill>
                  <a:srgbClr val="FF0000"/>
                </a:solidFill>
              </a:rPr>
              <a:t>/ Problem-solving </a:t>
            </a:r>
            <a:r>
              <a:rPr lang="en-US" sz="2000" dirty="0"/>
              <a:t>The table shows the </a:t>
            </a:r>
            <a:r>
              <a:rPr lang="en-US" sz="2000" dirty="0" smtClean="0"/>
              <a:t>distances</a:t>
            </a:r>
            <a:br>
              <a:rPr lang="en-US" sz="2000" dirty="0" smtClean="0"/>
            </a:br>
            <a:r>
              <a:rPr lang="en-US" sz="2000" dirty="0" smtClean="0"/>
              <a:t>jumped by </a:t>
            </a:r>
            <a:r>
              <a:rPr lang="en-US" sz="2000" dirty="0"/>
              <a:t>two athletes training for a long jump event</a:t>
            </a:r>
            <a:r>
              <a:rPr lang="en-US" sz="2000" dirty="0" smtClean="0"/>
              <a:t>, </a:t>
            </a:r>
          </a:p>
          <a:p>
            <a:pPr marL="971550" lvl="1" indent="-400050">
              <a:buClr>
                <a:srgbClr val="C00000"/>
              </a:buClr>
              <a:buFont typeface="+mj-lt"/>
              <a:buAutoNum type="alphaLcPeriod"/>
              <a:tabLst>
                <a:tab pos="2743200" algn="l"/>
              </a:tabLst>
            </a:pPr>
            <a:r>
              <a:rPr lang="en-US" sz="2000" dirty="0" smtClean="0"/>
              <a:t>How </a:t>
            </a:r>
            <a:r>
              <a:rPr lang="en-US" sz="2000" dirty="0"/>
              <a:t>many jumps did Ben do in training? </a:t>
            </a:r>
            <a:endParaRPr lang="en-US" sz="2000" dirty="0" smtClean="0"/>
          </a:p>
          <a:p>
            <a:pPr marL="971550" lvl="1" indent="-400050">
              <a:buClr>
                <a:srgbClr val="C00000"/>
              </a:buClr>
              <a:buFont typeface="+mj-lt"/>
              <a:buAutoNum type="alphaLcPeriod"/>
              <a:tabLst>
                <a:tab pos="2743200" algn="l"/>
              </a:tabLst>
            </a:pPr>
            <a:r>
              <a:rPr lang="en-US" sz="2000" dirty="0" smtClean="0"/>
              <a:t>Explain </a:t>
            </a:r>
            <a:r>
              <a:rPr lang="en-US" sz="2000" dirty="0"/>
              <a:t>why Ben's median distance is halfway between the 18th and 19th items in the data set. </a:t>
            </a:r>
            <a:endParaRPr lang="en-US" sz="2000" dirty="0" smtClean="0"/>
          </a:p>
          <a:p>
            <a:pPr marL="971550" lvl="1" indent="-400050">
              <a:buClr>
                <a:srgbClr val="C00000"/>
              </a:buClr>
              <a:buFont typeface="+mj-lt"/>
              <a:buAutoNum type="alphaLcPeriod"/>
              <a:tabLst>
                <a:tab pos="2743200" algn="l"/>
              </a:tabLst>
            </a:pPr>
            <a:r>
              <a:rPr lang="en-US" sz="2000" dirty="0" smtClean="0"/>
              <a:t>In </a:t>
            </a:r>
            <a:r>
              <a:rPr lang="en-US" sz="2000" dirty="0"/>
              <a:t>which class interval is Ben's median? </a:t>
            </a:r>
            <a:endParaRPr lang="en-US" sz="2000" dirty="0" smtClean="0"/>
          </a:p>
          <a:p>
            <a:pPr marL="971550" lvl="1" indent="-400050">
              <a:buClr>
                <a:srgbClr val="C00000"/>
              </a:buClr>
              <a:buFont typeface="+mj-lt"/>
              <a:buAutoNum type="alphaLcPeriod"/>
              <a:tabLst>
                <a:tab pos="2743200" algn="l"/>
              </a:tabLst>
            </a:pPr>
            <a:r>
              <a:rPr lang="en-US" sz="2000" dirty="0" smtClean="0"/>
              <a:t>Work </a:t>
            </a:r>
            <a:r>
              <a:rPr lang="en-US" sz="2000" dirty="0"/>
              <a:t>out which class interval contains Jamie's </a:t>
            </a:r>
            <a:endParaRPr lang="en-US" sz="2000" dirty="0" smtClean="0"/>
          </a:p>
          <a:p>
            <a:pPr marL="971550" lvl="1" indent="-400050">
              <a:buClr>
                <a:srgbClr val="C00000"/>
              </a:buClr>
              <a:buFont typeface="+mj-lt"/>
              <a:buAutoNum type="alphaLcPeriod"/>
              <a:tabLst>
                <a:tab pos="2743200" algn="l"/>
              </a:tabLst>
            </a:pPr>
            <a:r>
              <a:rPr lang="en-US" sz="2000" dirty="0" smtClean="0"/>
              <a:t>On </a:t>
            </a:r>
            <a:r>
              <a:rPr lang="en-US" sz="2000" dirty="0"/>
              <a:t>average, which athlete jumps the furthest </a:t>
            </a:r>
            <a:endParaRPr lang="en-US" sz="2000" dirty="0" smtClean="0"/>
          </a:p>
          <a:p>
            <a:pPr marL="971550" lvl="1" indent="-400050">
              <a:buClr>
                <a:srgbClr val="C00000"/>
              </a:buClr>
              <a:buFont typeface="+mj-lt"/>
              <a:buAutoNum type="alphaLcPeriod"/>
              <a:tabLst>
                <a:tab pos="2743200" algn="l"/>
              </a:tabLst>
            </a:pPr>
            <a:r>
              <a:rPr lang="en-US" sz="2000" dirty="0" smtClean="0"/>
              <a:t>State </a:t>
            </a:r>
            <a:r>
              <a:rPr lang="en-US" sz="2000" dirty="0"/>
              <a:t>the modal class </a:t>
            </a:r>
            <a:r>
              <a:rPr lang="en-US" sz="2000" dirty="0" smtClean="0"/>
              <a:t>for Ben </a:t>
            </a:r>
            <a:r>
              <a:rPr lang="en-US" sz="2000" dirty="0"/>
              <a:t>and Jamie.</a:t>
            </a:r>
          </a:p>
          <a:p>
            <a:pPr marL="971550" lvl="1" indent="-400050">
              <a:buClr>
                <a:srgbClr val="C00000"/>
              </a:buClr>
              <a:buFont typeface="+mj-lt"/>
              <a:buAutoNum type="alphaLcPeriod"/>
              <a:tabLst>
                <a:tab pos="2743200" algn="l"/>
              </a:tabLst>
            </a:pPr>
            <a:r>
              <a:rPr lang="en-US" sz="2000" dirty="0" smtClean="0"/>
              <a:t>At </a:t>
            </a:r>
            <a:r>
              <a:rPr lang="en-US" sz="2000" dirty="0"/>
              <a:t>the long jump event, </a:t>
            </a:r>
            <a:r>
              <a:rPr lang="en-US" sz="2000" dirty="0" smtClean="0"/>
              <a:t/>
            </a:r>
            <a:br>
              <a:rPr lang="en-US" sz="2000" dirty="0" smtClean="0"/>
            </a:br>
            <a:r>
              <a:rPr lang="en-US" sz="2000" dirty="0" smtClean="0"/>
              <a:t>both </a:t>
            </a:r>
            <a:r>
              <a:rPr lang="en-US" sz="2000" dirty="0"/>
              <a:t>athletes must </a:t>
            </a:r>
            <a:r>
              <a:rPr lang="en-US" sz="2000" dirty="0" smtClean="0"/>
              <a:t>compete </a:t>
            </a:r>
            <a:br>
              <a:rPr lang="en-US" sz="2000" dirty="0" smtClean="0"/>
            </a:br>
            <a:r>
              <a:rPr lang="en-US" sz="2000" dirty="0" smtClean="0"/>
              <a:t>against </a:t>
            </a:r>
            <a:r>
              <a:rPr lang="en-US" sz="2000" dirty="0"/>
              <a:t>the </a:t>
            </a:r>
            <a:r>
              <a:rPr lang="en-US" sz="2000" dirty="0" smtClean="0"/>
              <a:t>current </a:t>
            </a:r>
            <a:br>
              <a:rPr lang="en-US" sz="2000" dirty="0" smtClean="0"/>
            </a:br>
            <a:r>
              <a:rPr lang="en-US" sz="2000" dirty="0" smtClean="0"/>
              <a:t>champion</a:t>
            </a:r>
            <a:r>
              <a:rPr lang="en-US" sz="2000" dirty="0"/>
              <a:t>, who </a:t>
            </a:r>
            <a:r>
              <a:rPr lang="en-US" sz="2000" dirty="0" smtClean="0"/>
              <a:t>jumped </a:t>
            </a:r>
            <a:br>
              <a:rPr lang="en-US" sz="2000" dirty="0" smtClean="0"/>
            </a:br>
            <a:r>
              <a:rPr lang="en-US" sz="2000" dirty="0" smtClean="0"/>
              <a:t>8.31m</a:t>
            </a:r>
            <a:r>
              <a:rPr lang="en-US" sz="2000" dirty="0"/>
              <a:t>.</a:t>
            </a:r>
          </a:p>
          <a:p>
            <a:pPr marL="971550" lvl="1" indent="-400050">
              <a:buClr>
                <a:srgbClr val="C00000"/>
              </a:buClr>
              <a:buFont typeface="+mj-lt"/>
              <a:buAutoNum type="alphaLcPeriod"/>
              <a:tabLst>
                <a:tab pos="2743200" algn="l"/>
              </a:tabLst>
            </a:pPr>
            <a:r>
              <a:rPr lang="en-US" sz="2000" dirty="0"/>
              <a:t>Who stands the better </a:t>
            </a:r>
            <a:r>
              <a:rPr lang="en-US" sz="2000" dirty="0" smtClean="0"/>
              <a:t/>
            </a:r>
            <a:br>
              <a:rPr lang="en-US" sz="2000" dirty="0" smtClean="0"/>
            </a:br>
            <a:r>
              <a:rPr lang="en-US" sz="2000" dirty="0" smtClean="0"/>
              <a:t>chance </a:t>
            </a:r>
            <a:r>
              <a:rPr lang="en-US" sz="2000" dirty="0"/>
              <a:t>of beating him? </a:t>
            </a:r>
            <a:r>
              <a:rPr lang="en-US" sz="2000" dirty="0" smtClean="0"/>
              <a:t/>
            </a:r>
            <a:br>
              <a:rPr lang="en-US" sz="2000" dirty="0" smtClean="0"/>
            </a:br>
            <a:r>
              <a:rPr lang="en-US" sz="2000" dirty="0" smtClean="0"/>
              <a:t>Explain </a:t>
            </a:r>
            <a:r>
              <a:rPr lang="en-US" sz="2000" dirty="0"/>
              <a:t>your answer.</a:t>
            </a:r>
          </a:p>
        </p:txBody>
      </p:sp>
      <p:graphicFrame>
        <p:nvGraphicFramePr>
          <p:cNvPr id="8" name="Table 7"/>
          <p:cNvGraphicFramePr>
            <a:graphicFrameLocks noGrp="1"/>
          </p:cNvGraphicFramePr>
          <p:nvPr>
            <p:extLst>
              <p:ext uri="{D42A27DB-BD31-4B8C-83A1-F6EECF244321}">
                <p14:modId xmlns:p14="http://schemas.microsoft.com/office/powerpoint/2010/main" val="1807722202"/>
              </p:ext>
            </p:extLst>
          </p:nvPr>
        </p:nvGraphicFramePr>
        <p:xfrm>
          <a:off x="4499993" y="4021792"/>
          <a:ext cx="4320479" cy="2575560"/>
        </p:xfrm>
        <a:graphic>
          <a:graphicData uri="http://schemas.openxmlformats.org/drawingml/2006/table">
            <a:tbl>
              <a:tblPr firstRow="1" bandRow="1">
                <a:tableStyleId>{5940675A-B579-460E-94D1-54222C63F5DA}</a:tableStyleId>
              </a:tblPr>
              <a:tblGrid>
                <a:gridCol w="1526413"/>
                <a:gridCol w="1397033"/>
                <a:gridCol w="1397033"/>
              </a:tblGrid>
              <a:tr h="510858">
                <a:tc>
                  <a:txBody>
                    <a:bodyPr/>
                    <a:lstStyle/>
                    <a:p>
                      <a:pPr algn="ctr"/>
                      <a:r>
                        <a:rPr lang="en-US" sz="1900" b="1" i="1" dirty="0" smtClean="0">
                          <a:latin typeface="Arial" panose="020B0604020202020204" pitchFamily="34" charset="0"/>
                          <a:cs typeface="Arial" panose="020B0604020202020204" pitchFamily="34" charset="0"/>
                        </a:rPr>
                        <a:t>t</a:t>
                      </a:r>
                      <a:r>
                        <a:rPr lang="en-US" sz="1900" b="1" dirty="0" smtClean="0">
                          <a:latin typeface="Arial" panose="020B0604020202020204" pitchFamily="34" charset="0"/>
                          <a:cs typeface="Arial" panose="020B0604020202020204" pitchFamily="34" charset="0"/>
                        </a:rPr>
                        <a:t> (mins)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i="1" dirty="0" smtClean="0">
                          <a:latin typeface="Arial" panose="020B0604020202020204" pitchFamily="34" charset="0"/>
                          <a:cs typeface="Arial" panose="020B0604020202020204" pitchFamily="34" charset="0"/>
                        </a:rPr>
                        <a:t>Jamie’s </a:t>
                      </a:r>
                      <a:br>
                        <a:rPr lang="en-US" sz="1900" b="1" i="1" dirty="0" smtClean="0">
                          <a:latin typeface="Arial" panose="020B0604020202020204" pitchFamily="34" charset="0"/>
                          <a:cs typeface="Arial" panose="020B0604020202020204" pitchFamily="34" charset="0"/>
                        </a:rPr>
                      </a:br>
                      <a:r>
                        <a:rPr lang="en-US" sz="1900" b="1" i="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90260">
                <a:tc>
                  <a:txBody>
                    <a:bodyPr/>
                    <a:lstStyle/>
                    <a:p>
                      <a:pPr algn="ctr"/>
                      <a:r>
                        <a:rPr lang="en-US" sz="1900" dirty="0" smtClean="0">
                          <a:latin typeface="Arial" panose="020B0604020202020204" pitchFamily="34" charset="0"/>
                          <a:cs typeface="Arial" panose="020B0604020202020204" pitchFamily="34" charset="0"/>
                        </a:rPr>
                        <a:t>6.5 ≤ </a:t>
                      </a:r>
                      <a:r>
                        <a:rPr lang="en-US" sz="1900" i="1" dirty="0" smtClean="0">
                          <a:latin typeface="Arial" panose="020B0604020202020204" pitchFamily="34" charset="0"/>
                          <a:cs typeface="Arial" panose="020B0604020202020204" pitchFamily="34" charset="0"/>
                        </a:rPr>
                        <a:t>d</a:t>
                      </a:r>
                      <a:r>
                        <a:rPr lang="en-US" sz="1900" dirty="0" smtClean="0">
                          <a:latin typeface="Arial" panose="020B0604020202020204" pitchFamily="34" charset="0"/>
                          <a:cs typeface="Arial" panose="020B0604020202020204" pitchFamily="34" charset="0"/>
                        </a:rPr>
                        <a:t> &lt; 7.0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260">
                <a:tc>
                  <a:txBody>
                    <a:bodyPr/>
                    <a:lstStyle/>
                    <a:p>
                      <a:pPr algn="ctr"/>
                      <a:r>
                        <a:rPr lang="en-US" sz="1900" dirty="0" smtClean="0">
                          <a:latin typeface="Arial" panose="020B0604020202020204" pitchFamily="34" charset="0"/>
                          <a:cs typeface="Arial" panose="020B0604020202020204" pitchFamily="34" charset="0"/>
                        </a:rPr>
                        <a:t>7.0 ≤ </a:t>
                      </a:r>
                      <a:r>
                        <a:rPr lang="en-US" sz="1900" i="1" dirty="0" smtClean="0">
                          <a:latin typeface="Arial" panose="020B0604020202020204" pitchFamily="34" charset="0"/>
                          <a:cs typeface="Arial" panose="020B0604020202020204" pitchFamily="34" charset="0"/>
                        </a:rPr>
                        <a:t>d</a:t>
                      </a:r>
                      <a:r>
                        <a:rPr lang="en-US" sz="1900" dirty="0" smtClean="0">
                          <a:latin typeface="Arial" panose="020B0604020202020204" pitchFamily="34" charset="0"/>
                          <a:cs typeface="Arial" panose="020B0604020202020204" pitchFamily="34" charset="0"/>
                        </a:rPr>
                        <a:t> &lt; 7.5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260">
                <a:tc>
                  <a:txBody>
                    <a:bodyPr/>
                    <a:lstStyle/>
                    <a:p>
                      <a:pPr algn="ctr"/>
                      <a:r>
                        <a:rPr lang="en-US" sz="1900" dirty="0" smtClean="0">
                          <a:latin typeface="Arial" panose="020B0604020202020204" pitchFamily="34" charset="0"/>
                          <a:cs typeface="Arial" panose="020B0604020202020204" pitchFamily="34" charset="0"/>
                        </a:rPr>
                        <a:t>7.5 ≤ </a:t>
                      </a:r>
                      <a:r>
                        <a:rPr lang="en-US" sz="1900" i="1" dirty="0" smtClean="0">
                          <a:latin typeface="Arial" panose="020B0604020202020204" pitchFamily="34" charset="0"/>
                          <a:cs typeface="Arial" panose="020B0604020202020204" pitchFamily="34" charset="0"/>
                        </a:rPr>
                        <a:t>d</a:t>
                      </a:r>
                      <a:r>
                        <a:rPr lang="en-US" sz="1900" dirty="0" smtClean="0">
                          <a:latin typeface="Arial" panose="020B0604020202020204" pitchFamily="34" charset="0"/>
                          <a:cs typeface="Arial" panose="020B0604020202020204" pitchFamily="34" charset="0"/>
                        </a:rPr>
                        <a:t> &lt; 7.9</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260">
                <a:tc>
                  <a:txBody>
                    <a:bodyPr/>
                    <a:lstStyle/>
                    <a:p>
                      <a:pPr algn="ctr"/>
                      <a:r>
                        <a:rPr lang="en-US" sz="1900" dirty="0" smtClean="0">
                          <a:latin typeface="Arial" panose="020B0604020202020204" pitchFamily="34" charset="0"/>
                          <a:cs typeface="Arial" panose="020B0604020202020204" pitchFamily="34" charset="0"/>
                        </a:rPr>
                        <a:t>8.0 ≤ </a:t>
                      </a:r>
                      <a:r>
                        <a:rPr lang="en-US" sz="1900" i="1" dirty="0" smtClean="0">
                          <a:latin typeface="Arial" panose="020B0604020202020204" pitchFamily="34" charset="0"/>
                          <a:cs typeface="Arial" panose="020B0604020202020204" pitchFamily="34" charset="0"/>
                        </a:rPr>
                        <a:t>d</a:t>
                      </a:r>
                      <a:r>
                        <a:rPr lang="en-US" sz="1900" dirty="0" smtClean="0">
                          <a:latin typeface="Arial" panose="020B0604020202020204" pitchFamily="34" charset="0"/>
                          <a:cs typeface="Arial" panose="020B0604020202020204" pitchFamily="34" charset="0"/>
                        </a:rPr>
                        <a:t> &lt; 8.5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260">
                <a:tc>
                  <a:txBody>
                    <a:bodyPr/>
                    <a:lstStyle/>
                    <a:p>
                      <a:pPr algn="ctr"/>
                      <a:r>
                        <a:rPr lang="en-US" sz="1900" dirty="0" smtClean="0">
                          <a:latin typeface="Arial" panose="020B0604020202020204" pitchFamily="34" charset="0"/>
                          <a:cs typeface="Arial" panose="020B0604020202020204" pitchFamily="34" charset="0"/>
                        </a:rPr>
                        <a:t>8.5 ≤ </a:t>
                      </a:r>
                      <a:r>
                        <a:rPr lang="en-US" sz="1900" i="1" dirty="0" smtClean="0">
                          <a:latin typeface="Arial" panose="020B0604020202020204" pitchFamily="34" charset="0"/>
                          <a:cs typeface="Arial" panose="020B0604020202020204" pitchFamily="34" charset="0"/>
                        </a:rPr>
                        <a:t>d</a:t>
                      </a:r>
                      <a:r>
                        <a:rPr lang="en-US" sz="1900" dirty="0" smtClean="0">
                          <a:latin typeface="Arial" panose="020B0604020202020204" pitchFamily="34" charset="0"/>
                          <a:cs typeface="Arial" panose="020B0604020202020204" pitchFamily="34" charset="0"/>
                        </a:rPr>
                        <a:t> &lt; 9.0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1152168"/>
            <a:ext cx="720080" cy="720080"/>
          </a:xfrm>
          <a:prstGeom prst="rect">
            <a:avLst/>
          </a:prstGeom>
        </p:spPr>
      </p:pic>
    </p:spTree>
    <p:extLst>
      <p:ext uri="{BB962C8B-B14F-4D97-AF65-F5344CB8AC3E}">
        <p14:creationId xmlns:p14="http://schemas.microsoft.com/office/powerpoint/2010/main" val="2318995162"/>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3.5 – Averages</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78</a:t>
            </a:r>
            <a:endParaRPr lang="en-GB" sz="1400" b="1" dirty="0">
              <a:latin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1196752"/>
            <a:ext cx="792088" cy="792088"/>
          </a:xfrm>
          <a:prstGeom prst="rect">
            <a:avLst/>
          </a:prstGeom>
        </p:spPr>
      </p:pic>
      <p:grpSp>
        <p:nvGrpSpPr>
          <p:cNvPr id="9" name="Group 8"/>
          <p:cNvGrpSpPr/>
          <p:nvPr/>
        </p:nvGrpSpPr>
        <p:grpSpPr>
          <a:xfrm>
            <a:off x="251935" y="1249596"/>
            <a:ext cx="8538800" cy="4156660"/>
            <a:chOff x="3483872" y="1089031"/>
            <a:chExt cx="5264592" cy="4156660"/>
          </a:xfrm>
        </p:grpSpPr>
        <p:sp>
          <p:nvSpPr>
            <p:cNvPr id="10" name="Round Diagonal Corner Rectangle 9"/>
            <p:cNvSpPr/>
            <p:nvPr/>
          </p:nvSpPr>
          <p:spPr>
            <a:xfrm>
              <a:off x="3491880" y="1089031"/>
              <a:ext cx="5256584" cy="4156659"/>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3579441"/>
            </a:xfrm>
            <a:prstGeom prst="rect">
              <a:avLst/>
            </a:prstGeom>
          </p:spPr>
          <p:txBody>
            <a:bodyPr wrap="square">
              <a:spAutoFit/>
            </a:bodyPr>
            <a:lstStyle/>
            <a:p>
              <a:pPr>
                <a:spcAft>
                  <a:spcPts val="0"/>
                </a:spcAft>
                <a:tabLst>
                  <a:tab pos="4972050" algn="r"/>
                </a:tabLst>
              </a:pPr>
              <a:r>
                <a:rPr lang="en-US" sz="2060" dirty="0"/>
                <a:t>A rail company monitors </a:t>
              </a:r>
              <a:r>
                <a:rPr lang="en-US" sz="2060" dirty="0" smtClean="0"/>
                <a:t>delays </a:t>
              </a:r>
              <a:br>
                <a:rPr lang="en-US" sz="2060" dirty="0" smtClean="0"/>
              </a:br>
              <a:r>
                <a:rPr lang="en-US" sz="2060" dirty="0" smtClean="0"/>
                <a:t>on </a:t>
              </a:r>
              <a:r>
                <a:rPr lang="en-US" sz="2060" dirty="0"/>
                <a:t>its peak time </a:t>
              </a:r>
              <a:r>
                <a:rPr lang="en-US" sz="2060" dirty="0" smtClean="0"/>
                <a:t>weekday service</a:t>
              </a:r>
              <a:r>
                <a:rPr lang="en-US" sz="2060" dirty="0"/>
                <a:t>. </a:t>
              </a:r>
              <a:r>
                <a:rPr lang="en-US" sz="2060" dirty="0" smtClean="0"/>
                <a:t/>
              </a:r>
              <a:br>
                <a:rPr lang="en-US" sz="2060" dirty="0" smtClean="0"/>
              </a:br>
              <a:r>
                <a:rPr lang="en-US" sz="2060" dirty="0" smtClean="0"/>
                <a:t>The results </a:t>
              </a:r>
              <a:r>
                <a:rPr lang="en-US" sz="2060" dirty="0"/>
                <a:t>for the last </a:t>
              </a:r>
              <a:r>
                <a:rPr lang="en-US" sz="2060" dirty="0" smtClean="0"/>
                <a:t>month are </a:t>
              </a:r>
              <a:br>
                <a:rPr lang="en-US" sz="2060" dirty="0" smtClean="0"/>
              </a:br>
              <a:r>
                <a:rPr lang="en-US" sz="2060" dirty="0" smtClean="0"/>
                <a:t>shown </a:t>
              </a:r>
              <a:r>
                <a:rPr lang="en-US" sz="2060" dirty="0"/>
                <a:t>in the </a:t>
              </a:r>
              <a:r>
                <a:rPr lang="en-US" sz="2060" dirty="0" smtClean="0"/>
                <a:t>frequency polygon.</a:t>
              </a:r>
            </a:p>
            <a:p>
              <a:pPr marL="342900" indent="-342900">
                <a:spcAft>
                  <a:spcPts val="0"/>
                </a:spcAft>
                <a:buClr>
                  <a:srgbClr val="C00000"/>
                </a:buClr>
                <a:buFont typeface="+mj-lt"/>
                <a:buAutoNum type="alphaLcPeriod"/>
                <a:tabLst>
                  <a:tab pos="4972050" algn="r"/>
                </a:tabLst>
              </a:pPr>
              <a:r>
                <a:rPr lang="en-US" sz="2060" dirty="0" smtClean="0"/>
                <a:t>How many trains were more </a:t>
              </a:r>
              <a:br>
                <a:rPr lang="en-US" sz="2060" dirty="0" smtClean="0"/>
              </a:br>
              <a:r>
                <a:rPr lang="en-US" sz="2060" dirty="0" smtClean="0"/>
                <a:t>than 14 minutes late last </a:t>
              </a:r>
              <a:br>
                <a:rPr lang="en-US" sz="2060" dirty="0" smtClean="0"/>
              </a:br>
              <a:r>
                <a:rPr lang="en-US" sz="2060" dirty="0" smtClean="0"/>
                <a:t>month? </a:t>
              </a:r>
            </a:p>
            <a:p>
              <a:pPr marL="342900" indent="-342900">
                <a:spcAft>
                  <a:spcPts val="0"/>
                </a:spcAft>
                <a:buClr>
                  <a:srgbClr val="C00000"/>
                </a:buClr>
                <a:buFont typeface="+mj-lt"/>
                <a:buAutoNum type="alphaLcPeriod"/>
                <a:tabLst>
                  <a:tab pos="8058150" algn="r"/>
                </a:tabLst>
              </a:pPr>
              <a:r>
                <a:rPr lang="en-US" sz="2060" dirty="0" smtClean="0"/>
                <a:t>The company offers </a:t>
              </a:r>
              <a:br>
                <a:rPr lang="en-US" sz="2060" dirty="0" smtClean="0"/>
              </a:br>
              <a:r>
                <a:rPr lang="en-US" sz="2060" dirty="0" smtClean="0"/>
                <a:t>compensation to its monthly season ticket holders if the mean delay on its peak weekday trains exceeds 10 minutes.  Should the company offer compensation for last month? 	</a:t>
              </a:r>
              <a:r>
                <a:rPr lang="en-US" sz="2060" b="1" dirty="0" smtClean="0"/>
                <a:t>(5 marks)</a:t>
              </a:r>
              <a:endParaRPr lang="en-US" sz="2060" b="1" dirty="0"/>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27984" y="1826815"/>
            <a:ext cx="4290221" cy="2264687"/>
          </a:xfrm>
          <a:prstGeom prst="rect">
            <a:avLst/>
          </a:prstGeom>
        </p:spPr>
      </p:pic>
      <p:sp>
        <p:nvSpPr>
          <p:cNvPr id="13" name="Rectangle 12"/>
          <p:cNvSpPr/>
          <p:nvPr/>
        </p:nvSpPr>
        <p:spPr>
          <a:xfrm flipH="1">
            <a:off x="223752" y="5489356"/>
            <a:ext cx="8566982" cy="110799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chemeClr val="tx1"/>
                </a:solidFill>
                <a:latin typeface="Arial" panose="020B0604020202020204" pitchFamily="34" charset="0"/>
                <a:cs typeface="Arial" panose="020B0604020202020204" pitchFamily="34" charset="0"/>
              </a:rPr>
              <a:t>Exam </a:t>
            </a:r>
            <a:r>
              <a:rPr lang="en-US" sz="2200" b="1" dirty="0">
                <a:solidFill>
                  <a:schemeClr val="tx1"/>
                </a:solidFill>
                <a:latin typeface="Arial" panose="020B0604020202020204" pitchFamily="34" charset="0"/>
                <a:cs typeface="Arial" panose="020B0604020202020204" pitchFamily="34" charset="0"/>
              </a:rPr>
              <a:t>hint</a:t>
            </a:r>
          </a:p>
          <a:p>
            <a:r>
              <a:rPr lang="en-US" sz="2200" dirty="0">
                <a:solidFill>
                  <a:schemeClr val="tx1"/>
                </a:solidFill>
                <a:latin typeface="Arial" panose="020B0604020202020204" pitchFamily="34" charset="0"/>
                <a:cs typeface="Arial" panose="020B0604020202020204" pitchFamily="34" charset="0"/>
              </a:rPr>
              <a:t>Make sure you understand what the </a:t>
            </a:r>
            <a:r>
              <a:rPr lang="en-US" sz="2200" dirty="0" smtClean="0">
                <a:solidFill>
                  <a:schemeClr val="tx1"/>
                </a:solidFill>
                <a:latin typeface="Arial" panose="020B0604020202020204" pitchFamily="34" charset="0"/>
                <a:cs typeface="Arial" panose="020B0604020202020204" pitchFamily="34" charset="0"/>
              </a:rPr>
              <a:t>diagram represents before you </a:t>
            </a:r>
            <a:r>
              <a:rPr lang="en-US" sz="2200" dirty="0">
                <a:solidFill>
                  <a:schemeClr val="tx1"/>
                </a:solidFill>
                <a:latin typeface="Arial" panose="020B0604020202020204" pitchFamily="34" charset="0"/>
                <a:cs typeface="Arial" panose="020B0604020202020204" pitchFamily="34" charset="0"/>
              </a:rPr>
              <a:t>begin.</a:t>
            </a:r>
          </a:p>
        </p:txBody>
      </p:sp>
    </p:spTree>
    <p:extLst>
      <p:ext uri="{BB962C8B-B14F-4D97-AF65-F5344CB8AC3E}">
        <p14:creationId xmlns:p14="http://schemas.microsoft.com/office/powerpoint/2010/main" val="286616727"/>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3.6 – Statistical Diagrams 2</a:t>
            </a:r>
            <a:endParaRPr lang="en-GB"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78</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87617875"/>
              </p:ext>
            </p:extLst>
          </p:nvPr>
        </p:nvGraphicFramePr>
        <p:xfrm>
          <a:off x="251520" y="1268760"/>
          <a:ext cx="8568952" cy="4754880"/>
        </p:xfrm>
        <a:graphic>
          <a:graphicData uri="http://schemas.openxmlformats.org/drawingml/2006/table">
            <a:tbl>
              <a:tblPr firstRow="1" bandRow="1">
                <a:effectLst/>
                <a:tableStyleId>{5940675A-B579-460E-94D1-54222C63F5DA}</a:tableStyleId>
              </a:tblPr>
              <a:tblGrid>
                <a:gridCol w="2142238"/>
                <a:gridCol w="2538282"/>
                <a:gridCol w="3888432"/>
              </a:tblGrid>
              <a:tr h="513606">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FF00"/>
                    </a:solidFill>
                  </a:tcPr>
                </a:tc>
              </a:tr>
              <a:tr h="2409304">
                <a:tc gridSpan="2">
                  <a:txBody>
                    <a:bodyPr/>
                    <a:lstStyle/>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Construct and use two-way tables.</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Choose appropriate diagrams to display data.</a:t>
                      </a:r>
                    </a:p>
                    <a:p>
                      <a:pPr marL="342900" indent="-342900">
                        <a:buFont typeface="Arial" panose="020B0604020202020204" pitchFamily="34" charset="0"/>
                        <a:buChar char="•"/>
                      </a:pPr>
                      <a:r>
                        <a:rPr lang="en-US" sz="2900" dirty="0" smtClean="0">
                          <a:latin typeface="Arial" panose="020B0604020202020204" pitchFamily="34" charset="0"/>
                          <a:cs typeface="Arial" panose="020B0604020202020204" pitchFamily="34" charset="0"/>
                        </a:rPr>
                        <a:t>Recognise misleading graphs.</a:t>
                      </a:r>
                      <a:endParaRPr lang="en-US" sz="29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a:txBody>
                    <a:bodyPr/>
                    <a:lstStyle/>
                    <a:p>
                      <a:r>
                        <a:rPr lang="en-US" sz="2900" dirty="0" smtClean="0">
                          <a:latin typeface="Arial" panose="020B0604020202020204" pitchFamily="34" charset="0"/>
                          <a:cs typeface="Arial" panose="020B0604020202020204" pitchFamily="34" charset="0"/>
                        </a:rPr>
                        <a:t>Being able to recognise misleading graphs can help you to avoid being conned by misleading adverts. </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489596">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60392">
                <a:tc gridSpan="3">
                  <a:txBody>
                    <a:bodyPr/>
                    <a:lstStyle/>
                    <a:p>
                      <a:r>
                        <a:rPr kumimoji="0" lang="en-US" sz="2900" kern="1200" dirty="0" smtClean="0">
                          <a:solidFill>
                            <a:schemeClr val="tx1"/>
                          </a:solidFill>
                          <a:latin typeface="Arial" panose="020B0604020202020204" pitchFamily="34" charset="0"/>
                          <a:ea typeface="+mn-ea"/>
                          <a:cs typeface="Arial" panose="020B0604020202020204" pitchFamily="34" charset="0"/>
                        </a:rPr>
                        <a:t>There are 670 boys in a school of 1200. How many girls are there?</a:t>
                      </a:r>
                      <a:endParaRPr kumimoji="0" lang="en-US" sz="2900"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15" name="Rectangle 14"/>
          <p:cNvSpPr/>
          <p:nvPr/>
        </p:nvSpPr>
        <p:spPr>
          <a:xfrm flipH="1">
            <a:off x="153472" y="6192306"/>
            <a:ext cx="8667000" cy="477054"/>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500" b="1" i="1" dirty="0" err="1" smtClean="0">
                <a:solidFill>
                  <a:srgbClr val="C00000"/>
                </a:solidFill>
                <a:latin typeface="Arial" panose="020B0604020202020204" pitchFamily="34" charset="0"/>
                <a:cs typeface="Arial" panose="020B0604020202020204" pitchFamily="34" charset="0"/>
              </a:rPr>
              <a:t>Active</a:t>
            </a:r>
            <a:r>
              <a:rPr lang="en-US" sz="2500" b="1" dirty="0" err="1" smtClean="0">
                <a:solidFill>
                  <a:srgbClr val="C00000"/>
                </a:solidFill>
                <a:latin typeface="Arial" panose="020B0604020202020204" pitchFamily="34" charset="0"/>
                <a:cs typeface="Arial" panose="020B0604020202020204" pitchFamily="34" charset="0"/>
              </a:rPr>
              <a:t>Learn</a:t>
            </a:r>
            <a:r>
              <a:rPr lang="en-US" sz="2500" b="1" dirty="0" smtClean="0">
                <a:solidFill>
                  <a:srgbClr val="C00000"/>
                </a:solidFill>
                <a:latin typeface="Arial" panose="020B0604020202020204" pitchFamily="34" charset="0"/>
                <a:cs typeface="Arial" panose="020B0604020202020204" pitchFamily="34" charset="0"/>
              </a:rPr>
              <a:t> </a:t>
            </a:r>
            <a:r>
              <a:rPr lang="en-US" sz="2500" dirty="0">
                <a:solidFill>
                  <a:schemeClr val="tx1"/>
                </a:solidFill>
                <a:latin typeface="Arial" panose="020B0604020202020204" pitchFamily="34" charset="0"/>
                <a:cs typeface="Arial" panose="020B0604020202020204" pitchFamily="34" charset="0"/>
              </a:rPr>
              <a:t>- Homework, practice and support: Higher </a:t>
            </a:r>
            <a:r>
              <a:rPr lang="en-US" sz="2500" dirty="0" smtClean="0">
                <a:solidFill>
                  <a:schemeClr val="tx1"/>
                </a:solidFill>
                <a:latin typeface="Arial" panose="020B0604020202020204" pitchFamily="34" charset="0"/>
                <a:cs typeface="Arial" panose="020B0604020202020204" pitchFamily="34" charset="0"/>
              </a:rPr>
              <a:t>3.6</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299038"/>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78</a:t>
            </a:r>
            <a:endParaRPr lang="en-GB" sz="1400" b="1" dirty="0">
              <a:latin typeface="Calibri" panose="020F0502020204030204" pitchFamily="34" charset="0"/>
            </a:endParaRPr>
          </a:p>
        </p:txBody>
      </p:sp>
      <p:sp>
        <p:nvSpPr>
          <p:cNvPr id="3" name="Rectangle 2"/>
          <p:cNvSpPr/>
          <p:nvPr/>
        </p:nvSpPr>
        <p:spPr>
          <a:xfrm>
            <a:off x="251519" y="1196752"/>
            <a:ext cx="4752530" cy="5632311"/>
          </a:xfrm>
          <a:prstGeom prst="rect">
            <a:avLst/>
          </a:prstGeom>
        </p:spPr>
        <p:txBody>
          <a:bodyPr wrap="square">
            <a:spAutoFit/>
          </a:bodyPr>
          <a:lstStyle/>
          <a:p>
            <a:pPr marL="571500" indent="-571500">
              <a:buClr>
                <a:srgbClr val="C00000"/>
              </a:buClr>
              <a:buFont typeface="+mj-lt"/>
              <a:buAutoNum type="arabicPeriod"/>
              <a:tabLst>
                <a:tab pos="1079500" algn="l"/>
                <a:tab pos="2743200" algn="l"/>
              </a:tabLst>
            </a:pPr>
            <a:r>
              <a:rPr lang="en-US" sz="3600" dirty="0" smtClean="0"/>
              <a:t>The </a:t>
            </a:r>
            <a:r>
              <a:rPr lang="en-US" sz="3600" dirty="0"/>
              <a:t>table shows the drink choices of a group of 40 </a:t>
            </a:r>
            <a:r>
              <a:rPr lang="en-US" sz="3600" dirty="0" smtClean="0"/>
              <a:t>people.</a:t>
            </a:r>
            <a:br>
              <a:rPr lang="en-US" sz="3600" dirty="0" smtClean="0"/>
            </a:br>
            <a:r>
              <a:rPr lang="en-US" sz="2400" dirty="0" smtClean="0"/>
              <a:t/>
            </a:r>
            <a:br>
              <a:rPr lang="en-US" sz="2400" dirty="0" smtClean="0"/>
            </a:br>
            <a:r>
              <a:rPr lang="en-US" sz="3600" dirty="0" smtClean="0"/>
              <a:t/>
            </a:r>
            <a:br>
              <a:rPr lang="en-US" sz="3600" dirty="0" smtClean="0"/>
            </a:br>
            <a:r>
              <a:rPr lang="en-US" sz="3600" dirty="0" smtClean="0"/>
              <a:t>Draw </a:t>
            </a:r>
            <a:r>
              <a:rPr lang="en-US" sz="3600" dirty="0"/>
              <a:t>a pie chart to represent this data.</a:t>
            </a:r>
          </a:p>
          <a:p>
            <a:pPr marL="571500" indent="-571500">
              <a:buClr>
                <a:srgbClr val="C00000"/>
              </a:buClr>
              <a:buFont typeface="+mj-lt"/>
              <a:buAutoNum type="arabicPeriod"/>
              <a:tabLst>
                <a:tab pos="1079500" algn="l"/>
                <a:tab pos="2743200" algn="l"/>
              </a:tabLst>
            </a:pPr>
            <a:r>
              <a:rPr lang="en-US" sz="3600" dirty="0" smtClean="0"/>
              <a:t>Draw </a:t>
            </a:r>
            <a:r>
              <a:rPr lang="en-US" sz="3600" dirty="0"/>
              <a:t>a bar chart for the data in </a:t>
            </a:r>
            <a:r>
              <a:rPr lang="en-US" sz="3600" b="1" dirty="0" smtClean="0"/>
              <a:t>Q1</a:t>
            </a:r>
            <a:r>
              <a:rPr lang="en-US" sz="3600" dirty="0" smtClean="0"/>
              <a:t>.</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2656073994"/>
              </p:ext>
            </p:extLst>
          </p:nvPr>
        </p:nvGraphicFramePr>
        <p:xfrm>
          <a:off x="323530" y="3572624"/>
          <a:ext cx="4532185" cy="792480"/>
        </p:xfrm>
        <a:graphic>
          <a:graphicData uri="http://schemas.openxmlformats.org/drawingml/2006/table">
            <a:tbl>
              <a:tblPr firstRow="1" bandRow="1">
                <a:tableStyleId>{5940675A-B579-460E-94D1-54222C63F5DA}</a:tableStyleId>
              </a:tblPr>
              <a:tblGrid>
                <a:gridCol w="1447165"/>
                <a:gridCol w="667258"/>
                <a:gridCol w="904430"/>
                <a:gridCol w="685165"/>
                <a:gridCol w="828167"/>
              </a:tblGrid>
              <a:tr h="343781">
                <a:tc>
                  <a:txBody>
                    <a:bodyPr/>
                    <a:lstStyle/>
                    <a:p>
                      <a:pPr algn="l"/>
                      <a:r>
                        <a:rPr lang="en-US" sz="2000" b="1" i="0" dirty="0" smtClean="0">
                          <a:latin typeface="Arial" panose="020B0604020202020204" pitchFamily="34" charset="0"/>
                          <a:cs typeface="Arial" panose="020B0604020202020204" pitchFamily="34" charset="0"/>
                        </a:rPr>
                        <a:t>Drink</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Tea</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Coffee</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Cola</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Water</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8600">
                <a:tc>
                  <a:txBody>
                    <a:bodyPr/>
                    <a:lstStyle/>
                    <a:p>
                      <a:pPr algn="l"/>
                      <a:r>
                        <a:rPr lang="en-US" sz="2000" b="1" i="0" dirty="0" smtClean="0">
                          <a:latin typeface="Arial" panose="020B0604020202020204" pitchFamily="34" charset="0"/>
                          <a:cs typeface="Arial" panose="020B0604020202020204" pitchFamily="34" charset="0"/>
                        </a:rPr>
                        <a:t>Frequency</a:t>
                      </a:r>
                      <a:endParaRPr lang="en-US" sz="2000" b="1" i="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Flowchart: Delay 8"/>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569537"/>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79</a:t>
            </a:r>
            <a:endParaRPr lang="en-GB" sz="1400" b="1" dirty="0">
              <a:latin typeface="Calibri" panose="020F0502020204030204" pitchFamily="34" charset="0"/>
            </a:endParaRPr>
          </a:p>
        </p:txBody>
      </p:sp>
      <p:sp>
        <p:nvSpPr>
          <p:cNvPr id="3" name="Rectangle 2"/>
          <p:cNvSpPr/>
          <p:nvPr/>
        </p:nvSpPr>
        <p:spPr>
          <a:xfrm>
            <a:off x="251518" y="1196752"/>
            <a:ext cx="5256585" cy="4339650"/>
          </a:xfrm>
          <a:prstGeom prst="rect">
            <a:avLst/>
          </a:prstGeom>
        </p:spPr>
        <p:txBody>
          <a:bodyPr wrap="square">
            <a:spAutoFit/>
          </a:bodyPr>
          <a:lstStyle/>
          <a:p>
            <a:pPr marL="457200" indent="-457200">
              <a:buClr>
                <a:srgbClr val="C00000"/>
              </a:buClr>
              <a:buFont typeface="+mj-lt"/>
              <a:buAutoNum type="arabicPeriod" startAt="3"/>
              <a:tabLst>
                <a:tab pos="1079500" algn="l"/>
                <a:tab pos="2743200" algn="l"/>
              </a:tabLst>
            </a:pPr>
            <a:r>
              <a:rPr lang="en-US" sz="2400" dirty="0"/>
              <a:t>A group of 180 students are asked whether they did their maths homework last night. The table shows some information about their responses.</a:t>
            </a:r>
            <a:br>
              <a:rPr lang="en-US" sz="2400" dirty="0"/>
            </a:br>
            <a:r>
              <a:rPr lang="en-US" sz="700" dirty="0" smtClean="0"/>
              <a:t/>
            </a:r>
            <a:br>
              <a:rPr lang="en-US" sz="700" dirty="0" smtClean="0"/>
            </a:br>
            <a:r>
              <a:rPr lang="en-US" sz="2000" dirty="0" smtClean="0"/>
              <a:t/>
            </a:r>
            <a:br>
              <a:rPr lang="en-US" sz="2000" dirty="0" smtClean="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Copy and complete the table</a:t>
            </a:r>
            <a:r>
              <a:rPr lang="en-US" sz="2400" dirty="0" smtClean="0"/>
              <a:t>.</a:t>
            </a:r>
            <a:endParaRPr lang="en-US"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356656814"/>
              </p:ext>
            </p:extLst>
          </p:nvPr>
        </p:nvGraphicFramePr>
        <p:xfrm>
          <a:off x="354408" y="3173328"/>
          <a:ext cx="5081688" cy="1706880"/>
        </p:xfrm>
        <a:graphic>
          <a:graphicData uri="http://schemas.openxmlformats.org/drawingml/2006/table">
            <a:tbl>
              <a:tblPr firstRow="1" bandRow="1">
                <a:tableStyleId>{5940675A-B579-460E-94D1-54222C63F5DA}</a:tableStyleId>
              </a:tblPr>
              <a:tblGrid>
                <a:gridCol w="1270422"/>
                <a:gridCol w="1270422"/>
                <a:gridCol w="1270422"/>
                <a:gridCol w="1270422"/>
              </a:tblGrid>
              <a:tr h="394730">
                <a:tc>
                  <a:txBody>
                    <a:bodyPr/>
                    <a:lstStyle/>
                    <a:p>
                      <a:endParaRPr lang="en-US" sz="2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smtClean="0">
                          <a:latin typeface="Arial" panose="020B0604020202020204" pitchFamily="34" charset="0"/>
                          <a:cs typeface="Arial" panose="020B0604020202020204" pitchFamily="34" charset="0"/>
                        </a:rPr>
                        <a:t>Yes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No</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94730">
                <a:tc>
                  <a:txBody>
                    <a:bodyPr/>
                    <a:lstStyle/>
                    <a:p>
                      <a:r>
                        <a:rPr lang="en-US" sz="2200" b="1" dirty="0" smtClean="0">
                          <a:latin typeface="Arial" panose="020B0604020202020204" pitchFamily="34" charset="0"/>
                          <a:cs typeface="Arial" panose="020B0604020202020204" pitchFamily="34" charset="0"/>
                        </a:rPr>
                        <a:t>Boys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200" b="1" dirty="0" smtClean="0">
                          <a:latin typeface="Arial" panose="020B0604020202020204" pitchFamily="34" charset="0"/>
                          <a:cs typeface="Arial" panose="020B0604020202020204" pitchFamily="34" charset="0"/>
                        </a:rPr>
                        <a:t>Girls</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25</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100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730">
                <a:tc>
                  <a:txBody>
                    <a:bodyPr/>
                    <a:lstStyle/>
                    <a:p>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180</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3" name="Rectangle 12"/>
          <p:cNvSpPr/>
          <p:nvPr/>
        </p:nvSpPr>
        <p:spPr>
          <a:xfrm flipH="1">
            <a:off x="251520" y="5417348"/>
            <a:ext cx="5204539"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Begin by using the total in the second row to work out the number of girls who did not do their homework.</a:t>
            </a:r>
          </a:p>
        </p:txBody>
      </p:sp>
    </p:spTree>
    <p:extLst>
      <p:ext uri="{BB962C8B-B14F-4D97-AF65-F5344CB8AC3E}">
        <p14:creationId xmlns:p14="http://schemas.microsoft.com/office/powerpoint/2010/main" val="2486870831"/>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79</a:t>
            </a:r>
            <a:endParaRPr lang="en-GB" sz="1400" b="1" dirty="0">
              <a:latin typeface="Calibri" panose="020F0502020204030204" pitchFamily="34" charset="0"/>
            </a:endParaRPr>
          </a:p>
        </p:txBody>
      </p:sp>
      <p:sp>
        <p:nvSpPr>
          <p:cNvPr id="3" name="Rectangle 2"/>
          <p:cNvSpPr/>
          <p:nvPr/>
        </p:nvSpPr>
        <p:spPr>
          <a:xfrm>
            <a:off x="238557" y="1196752"/>
            <a:ext cx="8581915" cy="5401479"/>
          </a:xfrm>
          <a:prstGeom prst="rect">
            <a:avLst/>
          </a:prstGeom>
        </p:spPr>
        <p:txBody>
          <a:bodyPr wrap="square">
            <a:spAutoFit/>
          </a:bodyPr>
          <a:lstStyle/>
          <a:p>
            <a:pPr marL="342900" indent="-342900">
              <a:buClr>
                <a:srgbClr val="C00000"/>
              </a:buClr>
              <a:buFont typeface="+mj-lt"/>
              <a:buAutoNum type="arabicPeriod" startAt="4"/>
              <a:tabLst>
                <a:tab pos="1079500" algn="l"/>
                <a:tab pos="2743200" algn="l"/>
              </a:tabLst>
            </a:pPr>
            <a:r>
              <a:rPr lang="en-US" sz="2300" b="1" dirty="0">
                <a:solidFill>
                  <a:srgbClr val="FF0000"/>
                </a:solidFill>
              </a:rPr>
              <a:t>Reasoning / STEM </a:t>
            </a:r>
            <a:r>
              <a:rPr lang="en-US" sz="2300" dirty="0"/>
              <a:t>A clinical trial is carried out to compare the effect of two drugs for the treatment of hay </a:t>
            </a:r>
            <a:r>
              <a:rPr lang="en-US" sz="2300" dirty="0" smtClean="0"/>
              <a:t>fever.</a:t>
            </a:r>
            <a:br>
              <a:rPr lang="en-US" sz="2300" dirty="0" smtClean="0"/>
            </a:br>
            <a:r>
              <a:rPr lang="en-US" sz="2300" dirty="0" smtClean="0"/>
              <a:t>One </a:t>
            </a:r>
            <a:r>
              <a:rPr lang="en-US" sz="2300" dirty="0"/>
              <a:t>hundred hay fever sufferers were given either Drug A or Drug B. After a week the patients were asked to choose one of three responses: no change, improved or much improved</a:t>
            </a:r>
            <a:r>
              <a:rPr lang="en-US" sz="2300" dirty="0" smtClean="0"/>
              <a:t>.</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2300" dirty="0" smtClean="0"/>
          </a:p>
          <a:p>
            <a:pPr marL="685800" lvl="1" indent="-342900">
              <a:buClr>
                <a:srgbClr val="C00000"/>
              </a:buClr>
              <a:buFont typeface="+mj-lt"/>
              <a:buAutoNum type="alphaLcPeriod"/>
              <a:tabLst>
                <a:tab pos="1079500" algn="l"/>
                <a:tab pos="2743200" algn="l"/>
              </a:tabLst>
            </a:pPr>
            <a:r>
              <a:rPr lang="en-US" sz="2300" dirty="0" smtClean="0"/>
              <a:t>Copy </a:t>
            </a:r>
            <a:r>
              <a:rPr lang="en-US" sz="2300" dirty="0"/>
              <a:t>and complete the </a:t>
            </a:r>
            <a:r>
              <a:rPr lang="en-US" sz="2300" dirty="0" smtClean="0"/>
              <a:t>table,</a:t>
            </a:r>
          </a:p>
          <a:p>
            <a:pPr marL="685800" lvl="1" indent="-342900">
              <a:buClr>
                <a:srgbClr val="C00000"/>
              </a:buClr>
              <a:buFont typeface="+mj-lt"/>
              <a:buAutoNum type="alphaLcPeriod"/>
              <a:tabLst>
                <a:tab pos="1079500" algn="l"/>
                <a:tab pos="2743200" algn="l"/>
              </a:tabLst>
            </a:pPr>
            <a:r>
              <a:rPr lang="en-US" sz="2300" dirty="0" smtClean="0"/>
              <a:t>What </a:t>
            </a:r>
            <a:r>
              <a:rPr lang="en-US" sz="2300" dirty="0"/>
              <a:t>fraction of these patients were </a:t>
            </a:r>
            <a:r>
              <a:rPr lang="en-US" sz="2300" dirty="0" smtClean="0"/>
              <a:t/>
            </a:r>
            <a:br>
              <a:rPr lang="en-US" sz="2300" dirty="0" smtClean="0"/>
            </a:br>
            <a:r>
              <a:rPr lang="en-US" sz="2300" dirty="0" smtClean="0"/>
              <a:t>given </a:t>
            </a:r>
            <a:r>
              <a:rPr lang="en-US" sz="2300" dirty="0"/>
              <a:t>Drug B? </a:t>
            </a:r>
            <a:endParaRPr lang="en-US" sz="2300" dirty="0" smtClean="0"/>
          </a:p>
          <a:p>
            <a:pPr marL="685800" lvl="1" indent="-342900">
              <a:buClr>
                <a:srgbClr val="C00000"/>
              </a:buClr>
              <a:buFont typeface="+mj-lt"/>
              <a:buAutoNum type="alphaLcPeriod"/>
              <a:tabLst>
                <a:tab pos="1079500" algn="l"/>
                <a:tab pos="2743200" algn="l"/>
              </a:tabLst>
            </a:pPr>
            <a:r>
              <a:rPr lang="en-US" sz="2300" dirty="0" smtClean="0"/>
              <a:t>Which </a:t>
            </a:r>
            <a:r>
              <a:rPr lang="en-US" sz="2300" dirty="0"/>
              <a:t>drug performed best in this </a:t>
            </a:r>
            <a:r>
              <a:rPr lang="en-US" sz="2300" dirty="0" smtClean="0"/>
              <a:t>trial?</a:t>
            </a:r>
            <a:br>
              <a:rPr lang="en-US" sz="2300" dirty="0" smtClean="0"/>
            </a:br>
            <a:r>
              <a:rPr lang="en-US" sz="2300" dirty="0" smtClean="0"/>
              <a:t>Give </a:t>
            </a:r>
            <a:r>
              <a:rPr lang="en-US" sz="2300" dirty="0"/>
              <a:t>reasons for your answer.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76064" cy="576064"/>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835910045"/>
              </p:ext>
            </p:extLst>
          </p:nvPr>
        </p:nvGraphicFramePr>
        <p:xfrm>
          <a:off x="251520" y="3068960"/>
          <a:ext cx="8577999" cy="1584960"/>
        </p:xfrm>
        <a:graphic>
          <a:graphicData uri="http://schemas.openxmlformats.org/drawingml/2006/table">
            <a:tbl>
              <a:tblPr firstRow="1" bandRow="1">
                <a:tableStyleId>{5940675A-B579-460E-94D1-54222C63F5DA}</a:tableStyleId>
              </a:tblPr>
              <a:tblGrid>
                <a:gridCol w="1367918"/>
                <a:gridCol w="1595755"/>
                <a:gridCol w="1744517"/>
                <a:gridCol w="2357641"/>
                <a:gridCol w="1512168"/>
              </a:tblGrid>
              <a:tr h="270381">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No Change</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Improved</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Much improved</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Total</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270381">
                <a:tc>
                  <a:txBody>
                    <a:bodyPr/>
                    <a:lstStyle/>
                    <a:p>
                      <a:r>
                        <a:rPr lang="en-US" sz="2000" b="1" dirty="0" smtClean="0">
                          <a:latin typeface="Arial" panose="020B0604020202020204" pitchFamily="34" charset="0"/>
                          <a:cs typeface="Arial" panose="020B0604020202020204" pitchFamily="34" charset="0"/>
                        </a:rPr>
                        <a:t>Drug A</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381">
                <a:tc>
                  <a:txBody>
                    <a:bodyPr/>
                    <a:lstStyle/>
                    <a:p>
                      <a:r>
                        <a:rPr lang="en-US" sz="2000" b="1" dirty="0" smtClean="0">
                          <a:latin typeface="Arial" panose="020B0604020202020204" pitchFamily="34" charset="0"/>
                          <a:cs typeface="Arial" panose="020B0604020202020204" pitchFamily="34" charset="0"/>
                        </a:rPr>
                        <a:t>Drug B</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endParaRPr lang="en-US" sz="20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293">
                <a:tc>
                  <a:txBody>
                    <a:bodyPr/>
                    <a:lstStyle/>
                    <a:p>
                      <a:r>
                        <a:rPr lang="en-US" sz="2000" b="1" dirty="0" smtClean="0">
                          <a:latin typeface="Arial" panose="020B0604020202020204" pitchFamily="34" charset="0"/>
                          <a:cs typeface="Arial" panose="020B0604020202020204" pitchFamily="34" charset="0"/>
                        </a:rPr>
                        <a:t>Total</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endParaRPr lang="en-US" sz="2000"/>
                    </a:p>
                  </a:txBody>
                  <a:tcPr>
                    <a:lnT w="12700" cap="flat" cmpd="sng" algn="ctr">
                      <a:solidFill>
                        <a:schemeClr val="tx1"/>
                      </a:solidFill>
                      <a:prstDash val="solid"/>
                      <a:round/>
                      <a:headEnd type="none" w="med" len="med"/>
                      <a:tailEnd type="none" w="med" len="med"/>
                    </a:lnT>
                  </a:tcPr>
                </a:tc>
                <a:tc>
                  <a:txBody>
                    <a:bodyPr/>
                    <a:lstStyle/>
                    <a:p>
                      <a:endParaRPr lang="en-US" sz="2000"/>
                    </a:p>
                  </a:txBody>
                  <a:tcPr>
                    <a:lnT w="12700" cap="flat" cmpd="sng" algn="ctr">
                      <a:solidFill>
                        <a:schemeClr val="tx1"/>
                      </a:solidFill>
                      <a:prstDash val="solid"/>
                      <a:round/>
                      <a:headEnd type="none" w="med" len="med"/>
                      <a:tailEnd type="none" w="med" len="med"/>
                    </a:lnT>
                  </a:tcPr>
                </a:tc>
                <a:tc>
                  <a:txBody>
                    <a:bodyPr/>
                    <a:lstStyle/>
                    <a:p>
                      <a:endParaRPr lang="en-US" sz="2000" dirty="0"/>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3" name="Rectangle 12"/>
          <p:cNvSpPr/>
          <p:nvPr/>
        </p:nvSpPr>
        <p:spPr>
          <a:xfrm flipH="1">
            <a:off x="6228183" y="4812248"/>
            <a:ext cx="2592286" cy="178510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Q4b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Divide the number of patients given Drug B by the total number of patients.</a:t>
            </a:r>
          </a:p>
        </p:txBody>
      </p:sp>
    </p:spTree>
    <p:extLst>
      <p:ext uri="{BB962C8B-B14F-4D97-AF65-F5344CB8AC3E}">
        <p14:creationId xmlns:p14="http://schemas.microsoft.com/office/powerpoint/2010/main" val="322352552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61</a:t>
            </a:r>
            <a:endParaRPr lang="en-GB" sz="1400" b="1" dirty="0">
              <a:latin typeface="Calibri" panose="020F0502020204030204" pitchFamily="34" charset="0"/>
            </a:endParaRPr>
          </a:p>
        </p:txBody>
      </p:sp>
      <p:sp>
        <p:nvSpPr>
          <p:cNvPr id="3" name="Rectangle 2"/>
          <p:cNvSpPr/>
          <p:nvPr/>
        </p:nvSpPr>
        <p:spPr>
          <a:xfrm>
            <a:off x="251520" y="1196752"/>
            <a:ext cx="5256584" cy="3631763"/>
          </a:xfrm>
          <a:prstGeom prst="rect">
            <a:avLst/>
          </a:prstGeom>
        </p:spPr>
        <p:txBody>
          <a:bodyPr wrap="square">
            <a:spAutoFit/>
          </a:bodyPr>
          <a:lstStyle/>
          <a:p>
            <a:pPr marL="457200" indent="-457200">
              <a:buClr>
                <a:srgbClr val="C00000"/>
              </a:buClr>
              <a:buFont typeface="+mj-lt"/>
              <a:buAutoNum type="arabicPeriod" startAt="4"/>
              <a:tabLst>
                <a:tab pos="1079500" algn="l"/>
                <a:tab pos="2743200" algn="l"/>
              </a:tabLst>
            </a:pPr>
            <a:r>
              <a:rPr lang="en-US" sz="2300" dirty="0" smtClean="0"/>
              <a:t>Find </a:t>
            </a:r>
            <a:r>
              <a:rPr lang="en-US" sz="2300" dirty="0"/>
              <a:t>the mean, median, mode and range of these data </a:t>
            </a:r>
            <a:r>
              <a:rPr lang="en-US" sz="2300" dirty="0" smtClean="0"/>
              <a:t>sets.</a:t>
            </a:r>
          </a:p>
          <a:p>
            <a:pPr marL="914400" lvl="1" indent="-457200">
              <a:buClr>
                <a:srgbClr val="C00000"/>
              </a:buClr>
              <a:buFont typeface="+mj-lt"/>
              <a:buAutoNum type="alphaLcPeriod"/>
              <a:tabLst>
                <a:tab pos="1079500" algn="l"/>
                <a:tab pos="2743200" algn="l"/>
              </a:tabLst>
            </a:pPr>
            <a:r>
              <a:rPr lang="en-US" sz="2300" dirty="0" smtClean="0"/>
              <a:t>0</a:t>
            </a:r>
            <a:r>
              <a:rPr lang="en-US" sz="2300" dirty="0"/>
              <a:t>, 1, 1, 3, 5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1</a:t>
            </a:r>
            <a:r>
              <a:rPr lang="en-US" sz="2300" dirty="0"/>
              <a:t>, 3, 3, 3, 5, 7, 8, 13 </a:t>
            </a:r>
            <a:endParaRPr lang="en-US" sz="2300" dirty="0" smtClean="0"/>
          </a:p>
          <a:p>
            <a:pPr marL="914400" lvl="1" indent="-457200">
              <a:buClr>
                <a:srgbClr val="C00000"/>
              </a:buClr>
              <a:buFont typeface="+mj-lt"/>
              <a:buAutoNum type="alphaLcPeriod"/>
              <a:tabLst>
                <a:tab pos="1079500" algn="l"/>
                <a:tab pos="2743200" algn="l"/>
              </a:tabLst>
            </a:pPr>
            <a:r>
              <a:rPr lang="en-US" sz="2300" dirty="0" smtClean="0"/>
              <a:t>5</a:t>
            </a:r>
            <a:r>
              <a:rPr lang="en-US" sz="2300" dirty="0"/>
              <a:t>, 0, 1, 6, 5, 4</a:t>
            </a:r>
            <a:r>
              <a:rPr lang="en-US" sz="2300" dirty="0" smtClean="0"/>
              <a:t>, 1</a:t>
            </a:r>
            <a:endParaRPr lang="en-US" sz="2300" dirty="0"/>
          </a:p>
          <a:p>
            <a:pPr marL="457200" indent="-457200">
              <a:buClr>
                <a:srgbClr val="C00000"/>
              </a:buClr>
              <a:buFont typeface="+mj-lt"/>
              <a:buAutoNum type="arabicPeriod" startAt="6"/>
              <a:tabLst>
                <a:tab pos="1079500" algn="l"/>
                <a:tab pos="2743200" algn="l"/>
              </a:tabLst>
            </a:pPr>
            <a:r>
              <a:rPr lang="en-US" sz="2300" dirty="0"/>
              <a:t>The table shows the age distribution of men and women in a </a:t>
            </a:r>
            <a:r>
              <a:rPr lang="en-US" sz="2300" dirty="0" smtClean="0"/>
              <a:t>company.</a:t>
            </a:r>
            <a:br>
              <a:rPr lang="en-US" sz="2300" dirty="0" smtClean="0"/>
            </a:br>
            <a:r>
              <a:rPr lang="en-US" sz="2300" dirty="0" smtClean="0"/>
              <a:t>Draw </a:t>
            </a:r>
            <a:r>
              <a:rPr lang="en-US" sz="2300" dirty="0"/>
              <a:t>a compound bar chart to show this information.</a:t>
            </a:r>
            <a:endParaRPr lang="en-US" sz="2300" dirty="0" smtClean="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70072405"/>
              </p:ext>
            </p:extLst>
          </p:nvPr>
        </p:nvGraphicFramePr>
        <p:xfrm>
          <a:off x="285056" y="4909904"/>
          <a:ext cx="5223049" cy="1615440"/>
        </p:xfrm>
        <a:graphic>
          <a:graphicData uri="http://schemas.openxmlformats.org/drawingml/2006/table">
            <a:tbl>
              <a:tblPr firstRow="1" bandRow="1">
                <a:tableStyleId>{5940675A-B579-460E-94D1-54222C63F5DA}</a:tableStyleId>
              </a:tblPr>
              <a:tblGrid>
                <a:gridCol w="2342728"/>
                <a:gridCol w="936104"/>
                <a:gridCol w="936104"/>
                <a:gridCol w="1008113"/>
              </a:tblGrid>
              <a:tr h="370840">
                <a:tc>
                  <a:txBody>
                    <a:bodyPr/>
                    <a:lstStyle/>
                    <a:p>
                      <a:r>
                        <a:rPr lang="en-US" sz="2200" b="1" dirty="0" smtClean="0">
                          <a:latin typeface="Arial" panose="020B0604020202020204" pitchFamily="34" charset="0"/>
                          <a:cs typeface="Arial" panose="020B0604020202020204" pitchFamily="34" charset="0"/>
                        </a:rPr>
                        <a:t>Age</a:t>
                      </a:r>
                      <a:endParaRPr lang="en-US" sz="22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18-24</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25-39</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40-69</a:t>
                      </a:r>
                      <a:endParaRPr lang="en-US" sz="2200" dirty="0">
                        <a:latin typeface="Arial" panose="020B0604020202020204" pitchFamily="34" charset="0"/>
                        <a:cs typeface="Arial" panose="020B0604020202020204" pitchFamily="34" charset="0"/>
                      </a:endParaRPr>
                    </a:p>
                  </a:txBody>
                  <a:tcPr/>
                </a:tc>
              </a:tr>
              <a:tr h="370840">
                <a:tc>
                  <a:txBody>
                    <a:bodyPr/>
                    <a:lstStyle/>
                    <a:p>
                      <a:r>
                        <a:rPr lang="en-US" sz="2200" b="1" dirty="0" smtClean="0">
                          <a:latin typeface="Arial" panose="020B0604020202020204" pitchFamily="34" charset="0"/>
                          <a:cs typeface="Arial" panose="020B0604020202020204" pitchFamily="34" charset="0"/>
                        </a:rPr>
                        <a:t>Number of Men</a:t>
                      </a:r>
                      <a:endParaRPr lang="en-US" sz="22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40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a:txBody>
                  <a:tcPr/>
                </a:tc>
              </a:tr>
              <a:tr h="370840">
                <a:tc>
                  <a:txBody>
                    <a:bodyPr/>
                    <a:lstStyle/>
                    <a:p>
                      <a:r>
                        <a:rPr lang="en-US" sz="2200" b="1" dirty="0" smtClean="0">
                          <a:latin typeface="Arial" panose="020B0604020202020204" pitchFamily="34" charset="0"/>
                          <a:cs typeface="Arial" panose="020B0604020202020204" pitchFamily="34" charset="0"/>
                        </a:rPr>
                        <a:t>Number of Women</a:t>
                      </a:r>
                      <a:endParaRPr lang="en-US" sz="2200" b="1" dirty="0">
                        <a:latin typeface="Arial" panose="020B0604020202020204" pitchFamily="34" charset="0"/>
                        <a:cs typeface="Arial" panose="020B0604020202020204" pitchFamily="34" charset="0"/>
                      </a:endParaRPr>
                    </a:p>
                  </a:txBody>
                  <a:tcPr>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20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50</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30</a:t>
                      </a:r>
                      <a:endParaRPr lang="en-US" sz="2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331192390"/>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79</a:t>
            </a:r>
            <a:endParaRPr lang="en-GB" sz="1400" b="1" dirty="0">
              <a:latin typeface="Calibri" panose="020F0502020204030204" pitchFamily="34" charset="0"/>
            </a:endParaRPr>
          </a:p>
        </p:txBody>
      </p:sp>
      <p:sp>
        <p:nvSpPr>
          <p:cNvPr id="3" name="Rectangle 2"/>
          <p:cNvSpPr/>
          <p:nvPr/>
        </p:nvSpPr>
        <p:spPr>
          <a:xfrm>
            <a:off x="251518" y="1196752"/>
            <a:ext cx="5256585" cy="5632311"/>
          </a:xfrm>
          <a:prstGeom prst="rect">
            <a:avLst/>
          </a:prstGeom>
        </p:spPr>
        <p:txBody>
          <a:bodyPr wrap="square">
            <a:spAutoFit/>
          </a:bodyPr>
          <a:lstStyle/>
          <a:p>
            <a:pPr marL="457200" indent="-457200">
              <a:buClr>
                <a:srgbClr val="C00000"/>
              </a:buClr>
              <a:buFont typeface="+mj-lt"/>
              <a:buAutoNum type="arabicPeriod" startAt="5"/>
              <a:tabLst>
                <a:tab pos="1079500" algn="l"/>
                <a:tab pos="2743200" algn="l"/>
              </a:tabLst>
            </a:pPr>
            <a:r>
              <a:rPr lang="en-US" sz="2370" dirty="0"/>
              <a:t>Reasoning Students were asked whether they were </a:t>
            </a:r>
            <a:r>
              <a:rPr lang="en-US" sz="2370" dirty="0" smtClean="0"/>
              <a:t>in </a:t>
            </a:r>
            <a:r>
              <a:rPr lang="en-US" sz="2370" dirty="0"/>
              <a:t>favour of having more lockers in the school changing </a:t>
            </a:r>
            <a:r>
              <a:rPr lang="en-US" sz="2370" dirty="0" smtClean="0"/>
              <a:t>rooms.</a:t>
            </a:r>
            <a:br>
              <a:rPr lang="en-US" sz="2370" dirty="0" smtClean="0"/>
            </a:br>
            <a:r>
              <a:rPr lang="en-US" sz="2370" dirty="0" smtClean="0"/>
              <a:t>In </a:t>
            </a:r>
            <a:r>
              <a:rPr lang="en-US" sz="2370" dirty="0"/>
              <a:t>Year 10,110 of the 180 students were in favour. In Year 11,100 of the 210 students were against the idea.</a:t>
            </a:r>
          </a:p>
          <a:p>
            <a:pPr marL="914400" lvl="1" indent="-457200">
              <a:buClr>
                <a:srgbClr val="C00000"/>
              </a:buClr>
              <a:buFont typeface="+mj-lt"/>
              <a:buAutoNum type="alphaLcPeriod"/>
              <a:tabLst>
                <a:tab pos="1079500" algn="l"/>
                <a:tab pos="2743200" algn="l"/>
              </a:tabLst>
            </a:pPr>
            <a:r>
              <a:rPr lang="en-US" sz="2370" dirty="0" smtClean="0"/>
              <a:t>Display </a:t>
            </a:r>
            <a:r>
              <a:rPr lang="en-US" sz="2370" dirty="0"/>
              <a:t>this Information in a two-way table.</a:t>
            </a:r>
          </a:p>
          <a:p>
            <a:pPr marL="914400" lvl="1" indent="-457200">
              <a:buClr>
                <a:srgbClr val="C00000"/>
              </a:buClr>
              <a:buFont typeface="+mj-lt"/>
              <a:buAutoNum type="alphaLcPeriod"/>
              <a:tabLst>
                <a:tab pos="1079500" algn="l"/>
                <a:tab pos="2743200" algn="l"/>
              </a:tabLst>
            </a:pPr>
            <a:r>
              <a:rPr lang="en-US" sz="2370" dirty="0" smtClean="0"/>
              <a:t>The </a:t>
            </a:r>
            <a:r>
              <a:rPr lang="en-US" sz="2370" dirty="0"/>
              <a:t>school will only buy new lockers if at least 60% of Year 10 and 11 students are in favour. Explain whether the school will buy the lockers.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72144509"/>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79</a:t>
            </a:r>
            <a:endParaRPr lang="en-GB" sz="1400" b="1" dirty="0">
              <a:latin typeface="Calibri" panose="020F0502020204030204" pitchFamily="34" charset="0"/>
            </a:endParaRPr>
          </a:p>
        </p:txBody>
      </p:sp>
      <p:sp>
        <p:nvSpPr>
          <p:cNvPr id="3" name="Rectangle 2"/>
          <p:cNvSpPr/>
          <p:nvPr/>
        </p:nvSpPr>
        <p:spPr>
          <a:xfrm>
            <a:off x="251518" y="1196752"/>
            <a:ext cx="5256585" cy="5586145"/>
          </a:xfrm>
          <a:prstGeom prst="rect">
            <a:avLst/>
          </a:prstGeom>
        </p:spPr>
        <p:txBody>
          <a:bodyPr wrap="square">
            <a:spAutoFit/>
          </a:bodyPr>
          <a:lstStyle/>
          <a:p>
            <a:pPr marL="400050" indent="-400050">
              <a:buClr>
                <a:srgbClr val="C00000"/>
              </a:buClr>
              <a:buFont typeface="+mj-lt"/>
              <a:buAutoNum type="arabicPeriod" startAt="6"/>
              <a:tabLst>
                <a:tab pos="1079500" algn="l"/>
                <a:tab pos="2743200" algn="l"/>
              </a:tabLst>
            </a:pPr>
            <a:r>
              <a:rPr lang="en-US" sz="2100" dirty="0"/>
              <a:t>The bar chart shows the level of support for a new high speed rail </a:t>
            </a:r>
            <a:r>
              <a:rPr lang="en-US" sz="2100" dirty="0" smtClean="0"/>
              <a:t>link.</a:t>
            </a:r>
            <a:br>
              <a:rPr lang="en-US" sz="2100" dirty="0" smtClean="0"/>
            </a:br>
            <a:r>
              <a:rPr lang="en-US" sz="2100" dirty="0" smtClean="0"/>
              <a:t>The </a:t>
            </a:r>
            <a:r>
              <a:rPr lang="en-US" sz="2100" dirty="0"/>
              <a:t>government claims that this provides convincing evidence that people are in </a:t>
            </a:r>
            <a:r>
              <a:rPr lang="en-US" sz="2100" dirty="0" smtClean="0"/>
              <a:t/>
            </a:r>
            <a:br>
              <a:rPr lang="en-US" sz="2100" dirty="0" smtClean="0"/>
            </a:br>
            <a:r>
              <a:rPr lang="en-US" sz="2100" dirty="0" smtClean="0"/>
              <a:t>favour </a:t>
            </a:r>
            <a:r>
              <a:rPr lang="en-US" sz="2100" dirty="0"/>
              <a:t>of the </a:t>
            </a:r>
            <a:r>
              <a:rPr lang="en-US" sz="2100" dirty="0" smtClean="0"/>
              <a:t/>
            </a:r>
            <a:br>
              <a:rPr lang="en-US" sz="2100" dirty="0" smtClean="0"/>
            </a:br>
            <a:r>
              <a:rPr lang="en-US" sz="2100" dirty="0" smtClean="0"/>
              <a:t>plans, </a:t>
            </a:r>
            <a:br>
              <a:rPr lang="en-US" sz="2100" dirty="0" smtClean="0"/>
            </a:br>
            <a:r>
              <a:rPr lang="en-US" sz="2100" dirty="0" smtClean="0"/>
              <a:t/>
            </a:r>
            <a:br>
              <a:rPr lang="en-US" sz="2100" dirty="0" smtClean="0"/>
            </a:br>
            <a:r>
              <a:rPr lang="en-US" sz="2100" dirty="0" smtClean="0"/>
              <a:t/>
            </a:r>
            <a:br>
              <a:rPr lang="en-US" sz="2100" dirty="0" smtClean="0"/>
            </a:br>
            <a:r>
              <a:rPr lang="en-US" sz="1400" dirty="0" smtClean="0"/>
              <a:t/>
            </a:r>
            <a:br>
              <a:rPr lang="en-US" sz="1400" dirty="0" smtClean="0"/>
            </a:br>
            <a:endParaRPr lang="en-US" sz="2100" dirty="0" smtClean="0"/>
          </a:p>
          <a:p>
            <a:pPr marL="800100" lvl="1" indent="-342900">
              <a:buClr>
                <a:srgbClr val="C00000"/>
              </a:buClr>
              <a:buFont typeface="+mj-lt"/>
              <a:buAutoNum type="alphaLcPeriod"/>
              <a:tabLst>
                <a:tab pos="1079500" algn="l"/>
                <a:tab pos="2743200" algn="l"/>
              </a:tabLst>
            </a:pPr>
            <a:r>
              <a:rPr lang="en-US" sz="2100" dirty="0" smtClean="0"/>
              <a:t>Explain </a:t>
            </a:r>
            <a:r>
              <a:rPr lang="en-US" sz="2100" dirty="0"/>
              <a:t>why this bar chart is misleading.</a:t>
            </a:r>
          </a:p>
          <a:p>
            <a:pPr marL="800100" lvl="1" indent="-342900">
              <a:buClr>
                <a:srgbClr val="C00000"/>
              </a:buClr>
              <a:buFont typeface="+mj-lt"/>
              <a:buAutoNum type="alphaLcPeriod"/>
              <a:tabLst>
                <a:tab pos="1079500" algn="l"/>
                <a:tab pos="2743200" algn="l"/>
              </a:tabLst>
            </a:pPr>
            <a:r>
              <a:rPr lang="en-US" sz="2100" dirty="0" smtClean="0"/>
              <a:t>Draw </a:t>
            </a:r>
            <a:r>
              <a:rPr lang="en-US" sz="2100" dirty="0"/>
              <a:t>a correct version. Comment on what information this provides about the level of support for the new rail link.</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71800" y="2564903"/>
            <a:ext cx="2736304" cy="2032683"/>
          </a:xfrm>
          <a:prstGeom prst="rect">
            <a:avLst/>
          </a:prstGeom>
        </p:spPr>
      </p:pic>
      <p:sp>
        <p:nvSpPr>
          <p:cNvPr id="7" name="Rectangle 6"/>
          <p:cNvSpPr/>
          <p:nvPr/>
        </p:nvSpPr>
        <p:spPr>
          <a:xfrm flipH="1">
            <a:off x="5652120" y="5745450"/>
            <a:ext cx="3085838"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Q6a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Look </a:t>
            </a:r>
            <a:r>
              <a:rPr lang="en-US" sz="2000" dirty="0">
                <a:solidFill>
                  <a:schemeClr val="tx1"/>
                </a:solidFill>
                <a:latin typeface="Arial" panose="020B0604020202020204" pitchFamily="34" charset="0"/>
                <a:cs typeface="Arial" panose="020B0604020202020204" pitchFamily="34" charset="0"/>
              </a:rPr>
              <a:t>carefully at the vertical scale</a:t>
            </a:r>
          </a:p>
        </p:txBody>
      </p:sp>
    </p:spTree>
    <p:extLst>
      <p:ext uri="{BB962C8B-B14F-4D97-AF65-F5344CB8AC3E}">
        <p14:creationId xmlns:p14="http://schemas.microsoft.com/office/powerpoint/2010/main" val="2422858679"/>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79</a:t>
            </a:r>
            <a:endParaRPr lang="en-GB" sz="1400" b="1" dirty="0">
              <a:latin typeface="Calibri" panose="020F0502020204030204" pitchFamily="34" charset="0"/>
            </a:endParaRPr>
          </a:p>
        </p:txBody>
      </p:sp>
      <p:sp>
        <p:nvSpPr>
          <p:cNvPr id="3" name="Rectangle 2"/>
          <p:cNvSpPr/>
          <p:nvPr/>
        </p:nvSpPr>
        <p:spPr>
          <a:xfrm>
            <a:off x="251518" y="1196752"/>
            <a:ext cx="5256585" cy="2031325"/>
          </a:xfrm>
          <a:prstGeom prst="rect">
            <a:avLst/>
          </a:prstGeom>
        </p:spPr>
        <p:txBody>
          <a:bodyPr wrap="square">
            <a:spAutoFit/>
          </a:bodyPr>
          <a:lstStyle/>
          <a:p>
            <a:pPr marL="457200" indent="-457200">
              <a:buClr>
                <a:srgbClr val="C00000"/>
              </a:buClr>
              <a:buFont typeface="+mj-lt"/>
              <a:buAutoNum type="arabicPeriod" startAt="7"/>
              <a:tabLst>
                <a:tab pos="1079500" algn="l"/>
                <a:tab pos="2743200" algn="l"/>
              </a:tabLst>
            </a:pPr>
            <a:r>
              <a:rPr lang="en-US" sz="2100" dirty="0"/>
              <a:t>A supplier </a:t>
            </a:r>
            <a:r>
              <a:rPr lang="en-US" sz="2100" dirty="0" smtClean="0"/>
              <a:t>of 'Nutty </a:t>
            </a:r>
            <a:r>
              <a:rPr lang="en-US" sz="2100" dirty="0"/>
              <a:t>Oats Muesli' claims that it provides more fibre than three rival brands and uses the bar chart to support this </a:t>
            </a:r>
            <a:r>
              <a:rPr lang="en-US" sz="2100" dirty="0" smtClean="0"/>
              <a:t>claim.</a:t>
            </a:r>
            <a:br>
              <a:rPr lang="en-US" sz="2100" dirty="0" smtClean="0"/>
            </a:br>
            <a:r>
              <a:rPr lang="en-US" sz="2100" dirty="0" smtClean="0"/>
              <a:t>Give </a:t>
            </a:r>
            <a:r>
              <a:rPr lang="en-US" sz="2100" dirty="0"/>
              <a:t>two reasons why this diagram is misleading.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0412" y="3196492"/>
            <a:ext cx="5098796" cy="3329825"/>
          </a:xfrm>
          <a:prstGeom prst="rect">
            <a:avLst/>
          </a:prstGeom>
        </p:spPr>
      </p:pic>
    </p:spTree>
    <p:extLst>
      <p:ext uri="{BB962C8B-B14F-4D97-AF65-F5344CB8AC3E}">
        <p14:creationId xmlns:p14="http://schemas.microsoft.com/office/powerpoint/2010/main" val="3775516034"/>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80</a:t>
            </a:r>
            <a:endParaRPr lang="en-GB" sz="1400" b="1" dirty="0">
              <a:latin typeface="Calibri" panose="020F0502020204030204" pitchFamily="34" charset="0"/>
            </a:endParaRPr>
          </a:p>
        </p:txBody>
      </p:sp>
      <p:sp>
        <p:nvSpPr>
          <p:cNvPr id="3" name="Rectangle 2"/>
          <p:cNvSpPr/>
          <p:nvPr/>
        </p:nvSpPr>
        <p:spPr>
          <a:xfrm>
            <a:off x="251518" y="1196752"/>
            <a:ext cx="8712970" cy="3985706"/>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300" b="1" dirty="0" smtClean="0">
                <a:solidFill>
                  <a:srgbClr val="FF0000"/>
                </a:solidFill>
              </a:rPr>
              <a:t>Finance / Reasoning </a:t>
            </a:r>
            <a:r>
              <a:rPr lang="en-US" sz="2300" dirty="0" smtClean="0"/>
              <a:t>The line graph shows the share</a:t>
            </a:r>
            <a:br>
              <a:rPr lang="en-US" sz="2300" dirty="0" smtClean="0"/>
            </a:br>
            <a:r>
              <a:rPr lang="en-US" sz="2300" dirty="0" smtClean="0"/>
              <a:t>price of an ICT company on the first of each month, </a:t>
            </a:r>
            <a:br>
              <a:rPr lang="en-US" sz="2300" dirty="0" smtClean="0"/>
            </a:br>
            <a:r>
              <a:rPr lang="en-US" sz="2300" dirty="0" smtClean="0"/>
              <a:t/>
            </a:r>
            <a:br>
              <a:rPr lang="en-US" sz="2300" dirty="0" smtClean="0"/>
            </a:br>
            <a:endParaRPr lang="en-US" sz="2300" dirty="0" smtClean="0"/>
          </a:p>
          <a:p>
            <a:pPr lvl="1" indent="-457200">
              <a:buClr>
                <a:srgbClr val="C00000"/>
              </a:buClr>
              <a:buFont typeface="+mj-lt"/>
              <a:buAutoNum type="alphaLcPeriod"/>
              <a:tabLst>
                <a:tab pos="1079500" algn="l"/>
                <a:tab pos="2743200" algn="l"/>
              </a:tabLst>
            </a:pPr>
            <a:r>
              <a:rPr lang="en-US" sz="2300" dirty="0" smtClean="0"/>
              <a:t>Find the share price on 1 May.</a:t>
            </a:r>
          </a:p>
          <a:p>
            <a:pPr lvl="1" indent="-457200">
              <a:buClr>
                <a:srgbClr val="C00000"/>
              </a:buClr>
              <a:buFont typeface="+mj-lt"/>
              <a:buAutoNum type="alphaLcPeriod"/>
              <a:tabLst>
                <a:tab pos="1079500" algn="l"/>
                <a:tab pos="2743200" algn="l"/>
              </a:tabLst>
            </a:pPr>
            <a:r>
              <a:rPr lang="en-US" sz="2300" dirty="0" smtClean="0"/>
              <a:t>Amelia bought 250 shares on </a:t>
            </a:r>
            <a:br>
              <a:rPr lang="en-US" sz="2300" dirty="0" smtClean="0"/>
            </a:br>
            <a:r>
              <a:rPr lang="en-US" sz="2300" dirty="0" smtClean="0"/>
              <a:t>1 February. She sold them on </a:t>
            </a:r>
            <a:br>
              <a:rPr lang="en-US" sz="2300" dirty="0" smtClean="0"/>
            </a:br>
            <a:r>
              <a:rPr lang="en-US" sz="2300" dirty="0" smtClean="0"/>
              <a:t>1 October. How much profit </a:t>
            </a:r>
            <a:br>
              <a:rPr lang="en-US" sz="2300" dirty="0" smtClean="0"/>
            </a:br>
            <a:r>
              <a:rPr lang="en-US" sz="2300" dirty="0" smtClean="0"/>
              <a:t>did she make?</a:t>
            </a:r>
          </a:p>
          <a:p>
            <a:pPr lvl="1" indent="-457200">
              <a:buClr>
                <a:srgbClr val="C00000"/>
              </a:buClr>
              <a:buFont typeface="+mj-lt"/>
              <a:buAutoNum type="alphaLcPeriod"/>
              <a:tabLst>
                <a:tab pos="1079500" algn="l"/>
                <a:tab pos="2743200" algn="l"/>
              </a:tabLst>
            </a:pPr>
            <a:r>
              <a:rPr lang="en-US" sz="2300" dirty="0" smtClean="0"/>
              <a:t>In </a:t>
            </a:r>
            <a:r>
              <a:rPr lang="en-US" sz="2300" dirty="0"/>
              <a:t>which months should Amelia have bought and then sold her shares to make the highest profit?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441" y="1196752"/>
            <a:ext cx="606039" cy="609301"/>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01121" y="1991026"/>
            <a:ext cx="4006257" cy="2374078"/>
          </a:xfrm>
          <a:prstGeom prst="rect">
            <a:avLst/>
          </a:prstGeom>
        </p:spPr>
      </p:pic>
      <p:grpSp>
        <p:nvGrpSpPr>
          <p:cNvPr id="9" name="Group 8"/>
          <p:cNvGrpSpPr/>
          <p:nvPr/>
        </p:nvGrpSpPr>
        <p:grpSpPr>
          <a:xfrm>
            <a:off x="251518" y="5157192"/>
            <a:ext cx="8555860" cy="1425351"/>
            <a:chOff x="150164" y="6494199"/>
            <a:chExt cx="8555860" cy="1425351"/>
          </a:xfrm>
        </p:grpSpPr>
        <p:sp>
          <p:nvSpPr>
            <p:cNvPr id="10" name="Rectangle 9"/>
            <p:cNvSpPr/>
            <p:nvPr/>
          </p:nvSpPr>
          <p:spPr>
            <a:xfrm flipH="1">
              <a:off x="150164" y="6673055"/>
              <a:ext cx="8555860" cy="124649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Line graphs are useful for tracking changes over time. Pie charts are good when comparing parts of a whole. Bar charts are used to compare the frequencies of two data sets.</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11</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984335"/>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80</a:t>
            </a:r>
            <a:endParaRPr lang="en-GB" sz="1400" b="1" dirty="0">
              <a:latin typeface="Calibri" panose="020F0502020204030204" pitchFamily="34" charset="0"/>
            </a:endParaRPr>
          </a:p>
        </p:txBody>
      </p:sp>
      <p:sp>
        <p:nvSpPr>
          <p:cNvPr id="3" name="Rectangle 2"/>
          <p:cNvSpPr/>
          <p:nvPr/>
        </p:nvSpPr>
        <p:spPr>
          <a:xfrm>
            <a:off x="234859" y="1196752"/>
            <a:ext cx="8585613" cy="5324535"/>
          </a:xfrm>
          <a:prstGeom prst="rect">
            <a:avLst/>
          </a:prstGeom>
        </p:spPr>
        <p:txBody>
          <a:bodyPr wrap="square">
            <a:spAutoFit/>
          </a:bodyPr>
          <a:lstStyle/>
          <a:p>
            <a:pPr marL="400050" indent="-400050">
              <a:buClr>
                <a:srgbClr val="C00000"/>
              </a:buClr>
              <a:buFont typeface="+mj-lt"/>
              <a:buAutoNum type="arabicPeriod" startAt="9"/>
              <a:tabLst>
                <a:tab pos="1079500" algn="l"/>
                <a:tab pos="2743200" algn="l"/>
              </a:tabLst>
            </a:pPr>
            <a:r>
              <a:rPr lang="en-US" sz="2000" b="1" dirty="0">
                <a:solidFill>
                  <a:srgbClr val="FF0000"/>
                </a:solidFill>
              </a:rPr>
              <a:t>Reasoning</a:t>
            </a:r>
            <a:r>
              <a:rPr lang="en-US" sz="2000" dirty="0"/>
              <a:t> A tuck shop sells four types of crisps: ready salted (RS), cheese and onion (CO), salt and vinegar (SV), and smoky bacon (SB</a:t>
            </a:r>
            <a:r>
              <a:rPr lang="en-US" sz="2000" dirty="0" smtClean="0"/>
              <a:t>).</a:t>
            </a:r>
            <a:br>
              <a:rPr lang="en-US" sz="2000" dirty="0" smtClean="0"/>
            </a:br>
            <a:r>
              <a:rPr lang="en-US" sz="2000" dirty="0" smtClean="0"/>
              <a:t>On </a:t>
            </a:r>
            <a:r>
              <a:rPr lang="en-US" sz="2000" dirty="0"/>
              <a:t>one day, the shop sells these </a:t>
            </a:r>
            <a:r>
              <a:rPr lang="en-US" sz="2000" dirty="0" err="1"/>
              <a:t>flavours</a:t>
            </a:r>
            <a:r>
              <a:rPr lang="en-US" sz="2000" dirty="0"/>
              <a:t> to boys and </a:t>
            </a:r>
            <a:r>
              <a:rPr lang="en-US" sz="2000" dirty="0" smtClean="0"/>
              <a:t>girls:</a:t>
            </a:r>
            <a:br>
              <a:rPr lang="en-US" sz="2000" dirty="0" smtClean="0"/>
            </a:br>
            <a:r>
              <a:rPr lang="en-US" sz="2000" dirty="0" smtClean="0"/>
              <a:t>Boys</a:t>
            </a:r>
            <a:r>
              <a:rPr lang="en-US" sz="2000" dirty="0"/>
              <a:t>: CO, RS, CO, SV, SV, RS, RS, SB, CO, CO, RS, SB, RS, RS, CO, CO, RS, SV, SV, RS </a:t>
            </a:r>
            <a:r>
              <a:rPr lang="en-US" sz="2000" dirty="0" smtClean="0"/>
              <a:t/>
            </a:r>
            <a:br>
              <a:rPr lang="en-US" sz="2000" dirty="0" smtClean="0"/>
            </a:br>
            <a:r>
              <a:rPr lang="en-US" sz="2000" dirty="0" smtClean="0"/>
              <a:t>Girls</a:t>
            </a:r>
            <a:r>
              <a:rPr lang="en-US" sz="2000" dirty="0"/>
              <a:t>: RS, SB, SV, SV, CO, CO, RS, RS, RS, SV, RS, CO, SB, SV, SB, SV, SB, CO, SB, CO </a:t>
            </a:r>
            <a:endParaRPr lang="en-US" sz="2000" dirty="0" smtClean="0"/>
          </a:p>
          <a:p>
            <a:pPr marL="857250" lvl="1" indent="-400050">
              <a:buClr>
                <a:srgbClr val="C00000"/>
              </a:buClr>
              <a:buFont typeface="+mj-lt"/>
              <a:buAutoNum type="alphaLcPeriod"/>
              <a:tabLst>
                <a:tab pos="1079500" algn="l"/>
                <a:tab pos="2743200" algn="l"/>
              </a:tabLst>
            </a:pPr>
            <a:r>
              <a:rPr lang="en-US" sz="2000" dirty="0" smtClean="0"/>
              <a:t>Explain </a:t>
            </a:r>
            <a:r>
              <a:rPr lang="en-US" sz="2000" dirty="0"/>
              <a:t>why it is not possible to display this data on a frequency polygon, </a:t>
            </a:r>
            <a:endParaRPr lang="en-US" sz="2000" dirty="0" smtClean="0"/>
          </a:p>
          <a:p>
            <a:pPr marL="857250" lvl="1" indent="-400050">
              <a:buClr>
                <a:srgbClr val="C00000"/>
              </a:buClr>
              <a:buFont typeface="+mj-lt"/>
              <a:buAutoNum type="alphaLcPeriod"/>
              <a:tabLst>
                <a:tab pos="1079500" algn="l"/>
                <a:tab pos="2743200" algn="l"/>
              </a:tabLst>
            </a:pPr>
            <a:r>
              <a:rPr lang="en-US" sz="2000" dirty="0" smtClean="0"/>
              <a:t>The </a:t>
            </a:r>
            <a:r>
              <a:rPr lang="en-US" sz="2000" dirty="0"/>
              <a:t>shop manager decides to display the data on either a pie chart or a bar </a:t>
            </a:r>
            <a:r>
              <a:rPr lang="en-US" sz="2000" dirty="0" smtClean="0"/>
              <a:t>chart. Which </a:t>
            </a:r>
            <a:r>
              <a:rPr lang="en-US" sz="2000" dirty="0"/>
              <a:t>should he use if he is most interested in:</a:t>
            </a:r>
          </a:p>
          <a:p>
            <a:pPr marL="1257300" lvl="2" indent="-342900">
              <a:buClr>
                <a:srgbClr val="C00000"/>
              </a:buClr>
              <a:buFont typeface="+mj-lt"/>
              <a:buAutoNum type="romanLcPeriod"/>
              <a:tabLst>
                <a:tab pos="2743200" algn="l"/>
              </a:tabLst>
            </a:pPr>
            <a:r>
              <a:rPr lang="en-US" sz="2000" dirty="0" smtClean="0"/>
              <a:t>the </a:t>
            </a:r>
            <a:r>
              <a:rPr lang="en-US" sz="2000" dirty="0"/>
              <a:t>proportion of each flavour bought by the boys or girls combined</a:t>
            </a:r>
          </a:p>
          <a:p>
            <a:pPr marL="1257300" lvl="2" indent="-342900">
              <a:buClr>
                <a:srgbClr val="C00000"/>
              </a:buClr>
              <a:buFont typeface="+mj-lt"/>
              <a:buAutoNum type="romanLcPeriod"/>
              <a:tabLst>
                <a:tab pos="2743200" algn="l"/>
              </a:tabLst>
            </a:pPr>
            <a:r>
              <a:rPr lang="en-US" sz="2000" dirty="0" smtClean="0"/>
              <a:t>comparing </a:t>
            </a:r>
            <a:r>
              <a:rPr lang="en-US" sz="2000" dirty="0"/>
              <a:t>the number of each flavour bought by boys and girls?</a:t>
            </a:r>
          </a:p>
          <a:p>
            <a:pPr marL="800100" lvl="1" indent="-342900">
              <a:buClr>
                <a:srgbClr val="C00000"/>
              </a:buClr>
              <a:buFont typeface="+mj-lt"/>
              <a:buAutoNum type="alphaLcPeriod"/>
              <a:tabLst>
                <a:tab pos="1079500" algn="l"/>
                <a:tab pos="2743200" algn="l"/>
              </a:tabLst>
            </a:pPr>
            <a:r>
              <a:rPr lang="en-US" sz="2000" dirty="0" smtClean="0"/>
              <a:t>The </a:t>
            </a:r>
            <a:r>
              <a:rPr lang="en-US" sz="2000" dirty="0"/>
              <a:t>shop manager orders 720 packets of crisps from a supplier. How many packets of cheese and onion crisps should he order?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4509120"/>
            <a:ext cx="548640" cy="548640"/>
          </a:xfrm>
          <a:prstGeom prst="rect">
            <a:avLst/>
          </a:prstGeom>
        </p:spPr>
      </p:pic>
    </p:spTree>
    <p:extLst>
      <p:ext uri="{BB962C8B-B14F-4D97-AF65-F5344CB8AC3E}">
        <p14:creationId xmlns:p14="http://schemas.microsoft.com/office/powerpoint/2010/main" val="3233631434"/>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80</a:t>
            </a:r>
            <a:endParaRPr lang="en-GB" sz="1400" b="1" dirty="0">
              <a:latin typeface="Calibri" panose="020F0502020204030204" pitchFamily="34" charset="0"/>
            </a:endParaRPr>
          </a:p>
        </p:txBody>
      </p:sp>
      <p:sp>
        <p:nvSpPr>
          <p:cNvPr id="3" name="Rectangle 2"/>
          <p:cNvSpPr/>
          <p:nvPr/>
        </p:nvSpPr>
        <p:spPr>
          <a:xfrm>
            <a:off x="234859" y="1196752"/>
            <a:ext cx="5273245" cy="4547399"/>
          </a:xfrm>
          <a:prstGeom prst="rect">
            <a:avLst/>
          </a:prstGeom>
        </p:spPr>
        <p:txBody>
          <a:bodyPr wrap="square">
            <a:spAutoFit/>
          </a:bodyPr>
          <a:lstStyle/>
          <a:p>
            <a:pPr marL="457200" indent="-457200">
              <a:buClr>
                <a:srgbClr val="C00000"/>
              </a:buClr>
              <a:buFont typeface="+mj-lt"/>
              <a:buAutoNum type="arabicPeriod" startAt="10"/>
              <a:tabLst>
                <a:tab pos="1079500" algn="l"/>
                <a:tab pos="2743200" algn="l"/>
              </a:tabLst>
            </a:pPr>
            <a:r>
              <a:rPr lang="en-US" sz="1930" b="1" dirty="0" smtClean="0">
                <a:solidFill>
                  <a:srgbClr val="FF0000"/>
                </a:solidFill>
              </a:rPr>
              <a:t>Communication </a:t>
            </a:r>
            <a:r>
              <a:rPr lang="en-US" sz="1930" dirty="0"/>
              <a:t>A teacher records the marks awarded to boys and girls on a </a:t>
            </a:r>
            <a:r>
              <a:rPr lang="en-US" sz="1930" dirty="0" smtClean="0"/>
              <a:t>test.</a:t>
            </a:r>
            <a:br>
              <a:rPr lang="en-US" sz="1930" dirty="0" smtClean="0"/>
            </a:br>
            <a:r>
              <a:rPr lang="en-US" sz="1930" dirty="0" smtClean="0"/>
              <a:t>Boys:23, 7, 10, 34, 10, 5</a:t>
            </a:r>
            <a:r>
              <a:rPr lang="en-US" sz="1930" dirty="0"/>
              <a:t>, 3</a:t>
            </a:r>
            <a:r>
              <a:rPr lang="en-US" sz="1930" dirty="0" smtClean="0"/>
              <a:t>, 39, 31, 6, 7, 15, 21 </a:t>
            </a:r>
            <a:br>
              <a:rPr lang="en-US" sz="1930" dirty="0" smtClean="0"/>
            </a:br>
            <a:r>
              <a:rPr lang="en-US" sz="1930" dirty="0" smtClean="0"/>
              <a:t>Girls: 1, 15, 25, 39, 17, 24, 11, 28, 6, 39, 20, 16 </a:t>
            </a:r>
          </a:p>
          <a:p>
            <a:pPr marL="800100" lvl="1" indent="-342900">
              <a:buClr>
                <a:srgbClr val="C00000"/>
              </a:buClr>
              <a:buFont typeface="+mj-lt"/>
              <a:buAutoNum type="alphaLcPeriod"/>
              <a:tabLst>
                <a:tab pos="1079500" algn="l"/>
                <a:tab pos="2743200" algn="l"/>
              </a:tabLst>
            </a:pPr>
            <a:r>
              <a:rPr lang="en-US" sz="1930" dirty="0" smtClean="0"/>
              <a:t>State </a:t>
            </a:r>
            <a:r>
              <a:rPr lang="en-US" sz="1930" dirty="0"/>
              <a:t>one advantage of using a back-to-back stem and leaf diagram instead of a dual bar chart to display this information, </a:t>
            </a:r>
            <a:endParaRPr lang="en-US" sz="1930" dirty="0" smtClean="0"/>
          </a:p>
          <a:p>
            <a:pPr marL="800100" lvl="1" indent="-342900">
              <a:buClr>
                <a:srgbClr val="C00000"/>
              </a:buClr>
              <a:buFont typeface="+mj-lt"/>
              <a:buAutoNum type="alphaLcPeriod"/>
              <a:tabLst>
                <a:tab pos="1079500" algn="l"/>
                <a:tab pos="2743200" algn="l"/>
              </a:tabLst>
            </a:pPr>
            <a:r>
              <a:rPr lang="en-US" sz="1930" dirty="0" smtClean="0"/>
              <a:t>Draw </a:t>
            </a:r>
            <a:r>
              <a:rPr lang="en-US" sz="1930" dirty="0"/>
              <a:t>a back-to-back stem and leaf diagram for this data.</a:t>
            </a:r>
          </a:p>
          <a:p>
            <a:pPr marL="800100" lvl="1" indent="-342900">
              <a:buClr>
                <a:srgbClr val="C00000"/>
              </a:buClr>
              <a:buFont typeface="+mj-lt"/>
              <a:buAutoNum type="alphaLcPeriod"/>
              <a:tabLst>
                <a:tab pos="1079500" algn="l"/>
                <a:tab pos="2743200" algn="l"/>
              </a:tabLst>
            </a:pPr>
            <a:r>
              <a:rPr lang="en-US" sz="1930" dirty="0" smtClean="0"/>
              <a:t>Find </a:t>
            </a:r>
            <a:r>
              <a:rPr lang="en-US" sz="1930" dirty="0"/>
              <a:t>the median marks to compare the performance of boys and girls on this test.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072" y="1268760"/>
            <a:ext cx="582392" cy="582392"/>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flipH="1">
                <a:off x="5640128" y="5844771"/>
                <a:ext cx="3085838" cy="6085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Q10c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Use </a:t>
                </a:r>
                <a14:m>
                  <m:oMath xmlns:m="http://schemas.openxmlformats.org/officeDocument/2006/math">
                    <m:f>
                      <m:fPr>
                        <m:ctrlPr>
                          <a:rPr lang="en-US" sz="2300" i="1" smtClean="0">
                            <a:solidFill>
                              <a:schemeClr val="tx1"/>
                            </a:solidFill>
                            <a:latin typeface="Cambria Math" panose="02040503050406030204" pitchFamily="18" charset="0"/>
                            <a:cs typeface="Arial" panose="020B0604020202020204" pitchFamily="34" charset="0"/>
                          </a:rPr>
                        </m:ctrlPr>
                      </m:fPr>
                      <m:num>
                        <m:r>
                          <a:rPr lang="en-US" sz="2300" b="0" i="1" smtClean="0">
                            <a:solidFill>
                              <a:schemeClr val="tx1"/>
                            </a:solidFill>
                            <a:latin typeface="Cambria Math" panose="02040503050406030204" pitchFamily="18" charset="0"/>
                            <a:cs typeface="Arial" panose="020B0604020202020204" pitchFamily="34" charset="0"/>
                          </a:rPr>
                          <m:t>(</m:t>
                        </m:r>
                        <m:r>
                          <a:rPr lang="en-US" sz="2300" b="0" i="1" smtClean="0">
                            <a:solidFill>
                              <a:schemeClr val="tx1"/>
                            </a:solidFill>
                            <a:latin typeface="Cambria Math" panose="02040503050406030204" pitchFamily="18" charset="0"/>
                            <a:cs typeface="Arial" panose="020B0604020202020204" pitchFamily="34" charset="0"/>
                          </a:rPr>
                          <m:t>𝑛</m:t>
                        </m:r>
                        <m:r>
                          <a:rPr lang="en-US" sz="2300" b="0" i="1" smtClean="0">
                            <a:solidFill>
                              <a:schemeClr val="tx1"/>
                            </a:solidFill>
                            <a:latin typeface="Cambria Math" panose="02040503050406030204" pitchFamily="18" charset="0"/>
                            <a:cs typeface="Arial" panose="020B0604020202020204" pitchFamily="34" charset="0"/>
                          </a:rPr>
                          <m:t>+1)</m:t>
                        </m:r>
                      </m:num>
                      <m:den>
                        <m:r>
                          <a:rPr lang="en-US" sz="2300" b="0" i="1" smtClean="0">
                            <a:solidFill>
                              <a:schemeClr val="tx1"/>
                            </a:solidFill>
                            <a:latin typeface="Cambria Math" panose="02040503050406030204" pitchFamily="18" charset="0"/>
                            <a:cs typeface="Arial" panose="020B0604020202020204" pitchFamily="34" charset="0"/>
                          </a:rPr>
                          <m:t>2</m:t>
                        </m:r>
                      </m:den>
                    </m:f>
                  </m:oMath>
                </a14:m>
                <a:r>
                  <a:rPr lang="en-US" sz="2300" dirty="0" smtClean="0">
                    <a:solidFill>
                      <a:schemeClr val="tx1"/>
                    </a:solidFill>
                    <a:latin typeface="Arial" panose="020B0604020202020204" pitchFamily="34" charset="0"/>
                    <a:cs typeface="Arial" panose="020B0604020202020204" pitchFamily="34" charset="0"/>
                  </a:rPr>
                  <a:t> </a:t>
                </a:r>
                <a:endParaRPr lang="en-US" sz="2300" dirty="0">
                  <a:solidFill>
                    <a:schemeClr val="tx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flipH="1">
                <a:off x="5640128" y="5844771"/>
                <a:ext cx="3085838" cy="608565"/>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7" name="Rectangle 6"/>
          <p:cNvSpPr/>
          <p:nvPr/>
        </p:nvSpPr>
        <p:spPr>
          <a:xfrm flipH="1">
            <a:off x="251520" y="5797133"/>
            <a:ext cx="5256584" cy="80021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Q10c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What information do you</a:t>
            </a:r>
          </a:p>
          <a:p>
            <a:r>
              <a:rPr lang="en-US" sz="2300" dirty="0">
                <a:solidFill>
                  <a:schemeClr val="tx1"/>
                </a:solidFill>
                <a:latin typeface="Arial" panose="020B0604020202020204" pitchFamily="34" charset="0"/>
                <a:cs typeface="Arial" panose="020B0604020202020204" pitchFamily="34" charset="0"/>
              </a:rPr>
              <a:t>lose when you draw a bar chart?</a:t>
            </a:r>
          </a:p>
        </p:txBody>
      </p:sp>
    </p:spTree>
    <p:extLst>
      <p:ext uri="{BB962C8B-B14F-4D97-AF65-F5344CB8AC3E}">
        <p14:creationId xmlns:p14="http://schemas.microsoft.com/office/powerpoint/2010/main" val="3654088889"/>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3.6 – Statistical Diagrams 2</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80</a:t>
            </a:r>
            <a:endParaRPr lang="en-GB" sz="1400" b="1" dirty="0">
              <a:latin typeface="Calibri" panose="020F0502020204030204" pitchFamily="34" charset="0"/>
            </a:endParaRPr>
          </a:p>
        </p:txBody>
      </p:sp>
      <p:sp>
        <p:nvSpPr>
          <p:cNvPr id="7" name="Rectangle 6"/>
          <p:cNvSpPr/>
          <p:nvPr/>
        </p:nvSpPr>
        <p:spPr>
          <a:xfrm flipH="1">
            <a:off x="263692" y="5535523"/>
            <a:ext cx="8526984" cy="106182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smtClean="0">
                <a:solidFill>
                  <a:schemeClr val="tx1"/>
                </a:solidFill>
                <a:latin typeface="Arial" panose="020B0604020202020204" pitchFamily="34" charset="0"/>
                <a:cs typeface="Arial" panose="020B0604020202020204" pitchFamily="34" charset="0"/>
              </a:rPr>
              <a:t>Exam </a:t>
            </a:r>
            <a:r>
              <a:rPr lang="en-US" sz="2100" b="1" dirty="0">
                <a:solidFill>
                  <a:schemeClr val="tx1"/>
                </a:solidFill>
                <a:latin typeface="Arial" panose="020B0604020202020204" pitchFamily="34" charset="0"/>
                <a:cs typeface="Arial" panose="020B0604020202020204" pitchFamily="34" charset="0"/>
              </a:rPr>
              <a:t>hint</a:t>
            </a:r>
          </a:p>
          <a:p>
            <a:r>
              <a:rPr lang="en-US" sz="2100" dirty="0">
                <a:solidFill>
                  <a:schemeClr val="tx1"/>
                </a:solidFill>
                <a:latin typeface="Arial" panose="020B0604020202020204" pitchFamily="34" charset="0"/>
                <a:cs typeface="Arial" panose="020B0604020202020204" pitchFamily="34" charset="0"/>
              </a:rPr>
              <a:t>Imagine trying to draw each diagram. You should also think about what the diagram is going to be used for</a:t>
            </a:r>
          </a:p>
        </p:txBody>
      </p:sp>
      <p:grpSp>
        <p:nvGrpSpPr>
          <p:cNvPr id="8" name="Group 7"/>
          <p:cNvGrpSpPr/>
          <p:nvPr/>
        </p:nvGrpSpPr>
        <p:grpSpPr>
          <a:xfrm>
            <a:off x="263692" y="1268760"/>
            <a:ext cx="8526985" cy="4224371"/>
            <a:chOff x="3483872" y="1089031"/>
            <a:chExt cx="5264592" cy="4224371"/>
          </a:xfrm>
        </p:grpSpPr>
        <p:sp>
          <p:nvSpPr>
            <p:cNvPr id="9" name="Round Diagonal Corner Rectangle 8"/>
            <p:cNvSpPr/>
            <p:nvPr/>
          </p:nvSpPr>
          <p:spPr>
            <a:xfrm>
              <a:off x="3491880" y="1089031"/>
              <a:ext cx="5256584" cy="4182546"/>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0" name="Round Diagonal Corner Rectangle 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solidFill>
                    <a:schemeClr val="bg1"/>
                  </a:solidFill>
                  <a:latin typeface="Arial" panose="020B0604020202020204" pitchFamily="34" charset="0"/>
                  <a:cs typeface="Arial" panose="020B0604020202020204" pitchFamily="34" charset="0"/>
                </a:rPr>
                <a:t>11 – Exam-Style Questions</a:t>
              </a:r>
              <a:endParaRPr lang="en-US" sz="21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3647152"/>
            </a:xfrm>
            <a:prstGeom prst="rect">
              <a:avLst/>
            </a:prstGeom>
          </p:spPr>
          <p:txBody>
            <a:bodyPr wrap="square">
              <a:spAutoFit/>
            </a:bodyPr>
            <a:lstStyle/>
            <a:p>
              <a:pPr>
                <a:spcAft>
                  <a:spcPts val="0"/>
                </a:spcAft>
                <a:tabLst>
                  <a:tab pos="4972050" algn="r"/>
                </a:tabLst>
              </a:pPr>
              <a:r>
                <a:rPr lang="en-US" sz="2100" dirty="0"/>
                <a:t>A researcher wants to compare the waiting times at several hospital accident and emergency departments. The table shows the waiting times at one of the </a:t>
              </a:r>
              <a:r>
                <a:rPr lang="en-US" sz="2100" dirty="0" smtClean="0"/>
                <a:t>hospitals </a:t>
              </a:r>
              <a:r>
                <a:rPr lang="en-US" sz="2100" dirty="0"/>
                <a:t>over a morning</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2100" dirty="0"/>
            </a:p>
            <a:p>
              <a:pPr marL="342900" indent="-342900">
                <a:spcAft>
                  <a:spcPts val="0"/>
                </a:spcAft>
                <a:buClr>
                  <a:srgbClr val="C00000"/>
                </a:buClr>
                <a:buFont typeface="+mj-lt"/>
                <a:buAutoNum type="alphaLcPeriod"/>
                <a:tabLst>
                  <a:tab pos="4972050" algn="r"/>
                </a:tabLst>
              </a:pPr>
              <a:r>
                <a:rPr lang="en-US" sz="2100" dirty="0"/>
                <a:t>Which one of these statistical diagrams would be the best diagram to use to display this </a:t>
              </a:r>
              <a:r>
                <a:rPr lang="en-US" sz="2100" dirty="0" smtClean="0"/>
                <a:t>data?</a:t>
              </a:r>
              <a:br>
                <a:rPr lang="en-US" sz="2100" dirty="0" smtClean="0"/>
              </a:br>
              <a:r>
                <a:rPr lang="en-US" sz="2100" dirty="0" smtClean="0"/>
                <a:t>stem </a:t>
              </a:r>
              <a:r>
                <a:rPr lang="en-US" sz="2100" dirty="0"/>
                <a:t>and leaf </a:t>
              </a:r>
              <a:r>
                <a:rPr lang="en-US" sz="2100" dirty="0" smtClean="0"/>
                <a:t>     pie </a:t>
              </a:r>
              <a:r>
                <a:rPr lang="en-US" sz="2100" dirty="0"/>
                <a:t>chart </a:t>
              </a:r>
              <a:r>
                <a:rPr lang="en-US" sz="2100" dirty="0" smtClean="0"/>
                <a:t>     frequency </a:t>
              </a:r>
              <a:r>
                <a:rPr lang="en-US" sz="2100" dirty="0"/>
                <a:t>polygon </a:t>
              </a:r>
              <a:r>
                <a:rPr lang="en-US" sz="2100" dirty="0" smtClean="0"/>
                <a:t>    scatter </a:t>
              </a:r>
              <a:r>
                <a:rPr lang="en-US" sz="2100" dirty="0"/>
                <a:t>graph </a:t>
              </a:r>
              <a:endParaRPr lang="en-US" sz="2100" dirty="0" smtClean="0"/>
            </a:p>
            <a:p>
              <a:pPr marL="342900" indent="-342900">
                <a:spcAft>
                  <a:spcPts val="0"/>
                </a:spcAft>
                <a:buClr>
                  <a:srgbClr val="C00000"/>
                </a:buClr>
                <a:buFont typeface="+mj-lt"/>
                <a:buAutoNum type="alphaLcPeriod"/>
                <a:tabLst>
                  <a:tab pos="8058150" algn="r"/>
                </a:tabLst>
              </a:pPr>
              <a:r>
                <a:rPr lang="en-US" sz="2100" dirty="0" smtClean="0"/>
                <a:t>b </a:t>
              </a:r>
              <a:r>
                <a:rPr lang="en-US" sz="2100" dirty="0"/>
                <a:t>Give reasons for your choice. </a:t>
              </a:r>
              <a:r>
                <a:rPr lang="en-US" sz="2100" dirty="0" smtClean="0"/>
                <a:t>	</a:t>
              </a:r>
              <a:r>
                <a:rPr lang="en-US" sz="2100" b="1" dirty="0" smtClean="0"/>
                <a:t>(</a:t>
              </a:r>
              <a:r>
                <a:rPr lang="en-US" sz="2100" b="1" dirty="0"/>
                <a:t>4 marks)</a:t>
              </a: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227" y="1196752"/>
            <a:ext cx="656253" cy="65625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606171456"/>
              </p:ext>
            </p:extLst>
          </p:nvPr>
        </p:nvGraphicFramePr>
        <p:xfrm>
          <a:off x="393195" y="3025512"/>
          <a:ext cx="8252621" cy="1051560"/>
        </p:xfrm>
        <a:graphic>
          <a:graphicData uri="http://schemas.openxmlformats.org/drawingml/2006/table">
            <a:tbl>
              <a:tblPr firstRow="1" bandRow="1">
                <a:tableStyleId>{5940675A-B579-460E-94D1-54222C63F5DA}</a:tableStyleId>
              </a:tblPr>
              <a:tblGrid>
                <a:gridCol w="1610297"/>
                <a:gridCol w="1107054"/>
                <a:gridCol w="1107054"/>
                <a:gridCol w="1107054"/>
                <a:gridCol w="1107054"/>
                <a:gridCol w="1107054"/>
                <a:gridCol w="1107054"/>
              </a:tblGrid>
              <a:tr h="270381">
                <a:tc>
                  <a:txBody>
                    <a:bodyPr/>
                    <a:lstStyle/>
                    <a:p>
                      <a:r>
                        <a:rPr lang="en-US" sz="1900" b="1" dirty="0" smtClean="0">
                          <a:latin typeface="Arial" panose="020B0604020202020204" pitchFamily="34" charset="0"/>
                          <a:cs typeface="Arial" panose="020B0604020202020204" pitchFamily="34" charset="0"/>
                        </a:rPr>
                        <a:t>Waiting time </a:t>
                      </a:r>
                      <a:r>
                        <a:rPr lang="en-US" sz="1900" b="1" i="1" dirty="0" smtClean="0">
                          <a:latin typeface="Arial" panose="020B0604020202020204" pitchFamily="34" charset="0"/>
                          <a:cs typeface="Arial" panose="020B0604020202020204" pitchFamily="34" charset="0"/>
                        </a:rPr>
                        <a:t>T</a:t>
                      </a:r>
                      <a:r>
                        <a:rPr lang="en-US" sz="1900" b="1" dirty="0" smtClean="0">
                          <a:latin typeface="Arial" panose="020B0604020202020204" pitchFamily="34" charset="0"/>
                          <a:cs typeface="Arial" panose="020B0604020202020204" pitchFamily="34" charset="0"/>
                        </a:rPr>
                        <a:t> (mins)</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t>0≤</a:t>
                      </a:r>
                      <a:r>
                        <a:rPr lang="en-US" sz="1700" i="1" dirty="0" smtClean="0"/>
                        <a:t>T</a:t>
                      </a:r>
                      <a:r>
                        <a:rPr lang="en-US" sz="1700" dirty="0" smtClean="0"/>
                        <a:t>&lt;30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30≤</a:t>
                      </a:r>
                      <a:r>
                        <a:rPr lang="en-US" sz="1700" i="1" dirty="0" smtClean="0"/>
                        <a:t>T</a:t>
                      </a:r>
                      <a:r>
                        <a:rPr lang="en-US" sz="1700" dirty="0" smtClean="0"/>
                        <a:t>&lt;60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60≤</a:t>
                      </a:r>
                      <a:r>
                        <a:rPr lang="en-US" sz="1700" i="1" dirty="0" smtClean="0"/>
                        <a:t>T</a:t>
                      </a:r>
                      <a:r>
                        <a:rPr lang="en-US" sz="1700" dirty="0" smtClean="0"/>
                        <a:t>&lt;90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90≤</a:t>
                      </a:r>
                      <a:r>
                        <a:rPr lang="en-US" sz="1700" i="1" dirty="0" smtClean="0"/>
                        <a:t>T</a:t>
                      </a:r>
                      <a:r>
                        <a:rPr lang="en-US" sz="1700" dirty="0" smtClean="0"/>
                        <a:t>&lt;120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120≤</a:t>
                      </a:r>
                      <a:r>
                        <a:rPr lang="en-US" sz="1700" i="1" dirty="0" smtClean="0"/>
                        <a:t>T</a:t>
                      </a:r>
                      <a:r>
                        <a:rPr lang="en-US" sz="1700" dirty="0" smtClean="0"/>
                        <a:t>&lt;150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t>150≤</a:t>
                      </a:r>
                      <a:r>
                        <a:rPr lang="en-US" sz="1700" i="1" dirty="0" smtClean="0"/>
                        <a:t>T</a:t>
                      </a:r>
                      <a:r>
                        <a:rPr lang="en-US" sz="1700" dirty="0" smtClean="0"/>
                        <a:t>&lt;180</a:t>
                      </a:r>
                      <a:endParaRPr lang="en-US"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293">
                <a:tc>
                  <a:txBody>
                    <a:bodyPr/>
                    <a:lstStyle/>
                    <a:p>
                      <a:r>
                        <a:rPr lang="en-US" sz="1900" b="1" dirty="0" smtClean="0">
                          <a:latin typeface="Arial" panose="020B0604020202020204" pitchFamily="34" charset="0"/>
                          <a:cs typeface="Arial" panose="020B0604020202020204" pitchFamily="34" charset="0"/>
                        </a:rPr>
                        <a:t>Frequency</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900" dirty="0" smtClean="0"/>
                        <a:t>20</a:t>
                      </a:r>
                      <a:endParaRPr lang="en-US" sz="1900" dirty="0"/>
                    </a:p>
                  </a:txBody>
                  <a:tcPr>
                    <a:lnT w="12700" cap="flat" cmpd="sng" algn="ctr">
                      <a:solidFill>
                        <a:schemeClr val="tx1"/>
                      </a:solidFill>
                      <a:prstDash val="solid"/>
                      <a:round/>
                      <a:headEnd type="none" w="med" len="med"/>
                      <a:tailEnd type="none" w="med" len="med"/>
                    </a:lnT>
                  </a:tcPr>
                </a:tc>
                <a:tc>
                  <a:txBody>
                    <a:bodyPr/>
                    <a:lstStyle/>
                    <a:p>
                      <a:pPr algn="ctr"/>
                      <a:r>
                        <a:rPr lang="en-US" sz="1900" dirty="0" smtClean="0"/>
                        <a:t>35</a:t>
                      </a:r>
                      <a:endParaRPr lang="en-US" sz="1900" dirty="0"/>
                    </a:p>
                  </a:txBody>
                  <a:tcPr>
                    <a:lnT w="12700" cap="flat" cmpd="sng" algn="ctr">
                      <a:solidFill>
                        <a:schemeClr val="tx1"/>
                      </a:solidFill>
                      <a:prstDash val="solid"/>
                      <a:round/>
                      <a:headEnd type="none" w="med" len="med"/>
                      <a:tailEnd type="none" w="med" len="med"/>
                    </a:lnT>
                  </a:tcPr>
                </a:tc>
                <a:tc>
                  <a:txBody>
                    <a:bodyPr/>
                    <a:lstStyle/>
                    <a:p>
                      <a:pPr algn="ctr"/>
                      <a:r>
                        <a:rPr lang="en-US" sz="1900" dirty="0" smtClean="0"/>
                        <a:t>30</a:t>
                      </a:r>
                      <a:endParaRPr lang="en-US" sz="1900" dirty="0"/>
                    </a:p>
                  </a:txBody>
                  <a:tcPr>
                    <a:lnT w="12700" cap="flat" cmpd="sng" algn="ctr">
                      <a:solidFill>
                        <a:schemeClr val="tx1"/>
                      </a:solidFill>
                      <a:prstDash val="solid"/>
                      <a:round/>
                      <a:headEnd type="none" w="med" len="med"/>
                      <a:tailEnd type="none" w="med" len="med"/>
                    </a:lnT>
                  </a:tcPr>
                </a:tc>
                <a:tc>
                  <a:txBody>
                    <a:bodyPr/>
                    <a:lstStyle/>
                    <a:p>
                      <a:pPr algn="ctr"/>
                      <a:r>
                        <a:rPr lang="en-US" sz="1900" dirty="0" smtClean="0">
                          <a:latin typeface="Arial" panose="020B0604020202020204" pitchFamily="34" charset="0"/>
                          <a:cs typeface="Arial" panose="020B0604020202020204" pitchFamily="34" charset="0"/>
                        </a:rPr>
                        <a:t>24</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900" dirty="0" smtClean="0">
                          <a:latin typeface="Arial" panose="020B0604020202020204" pitchFamily="34" charset="0"/>
                          <a:cs typeface="Arial" panose="020B0604020202020204" pitchFamily="34" charset="0"/>
                        </a:rPr>
                        <a:t>15</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900" dirty="0" smtClean="0">
                          <a:latin typeface="Arial" panose="020B0604020202020204" pitchFamily="34" charset="0"/>
                          <a:cs typeface="Arial" panose="020B0604020202020204" pitchFamily="34" charset="0"/>
                        </a:rPr>
                        <a:t>12</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51236128"/>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t>3 </a:t>
            </a:r>
            <a:r>
              <a:rPr lang="en-GB" sz="3200" dirty="0"/>
              <a:t>– Problem-solving: Pollution particulates</a:t>
            </a:r>
            <a:endParaRPr lang="en-GB" sz="32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81</a:t>
            </a:r>
            <a:endParaRPr lang="en-GB" sz="1400" b="1" dirty="0">
              <a:latin typeface="Calibri" panose="020F0502020204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40740477"/>
              </p:ext>
            </p:extLst>
          </p:nvPr>
        </p:nvGraphicFramePr>
        <p:xfrm>
          <a:off x="251520" y="1268760"/>
          <a:ext cx="8568952" cy="1627212"/>
        </p:xfrm>
        <a:graphic>
          <a:graphicData uri="http://schemas.openxmlformats.org/drawingml/2006/table">
            <a:tbl>
              <a:tblPr firstRow="1" bandRow="1">
                <a:effectLst/>
                <a:tableStyleId>{5940675A-B579-460E-94D1-54222C63F5DA}</a:tableStyleId>
              </a:tblPr>
              <a:tblGrid>
                <a:gridCol w="2142238"/>
                <a:gridCol w="6426714"/>
              </a:tblGrid>
              <a:tr h="254908">
                <a:tc>
                  <a:txBody>
                    <a:bodyPr/>
                    <a:lstStyle/>
                    <a:p>
                      <a:r>
                        <a:rPr lang="en-US" sz="2300" b="1" dirty="0" smtClean="0">
                          <a:latin typeface="Arial" panose="020B0604020202020204" pitchFamily="34" charset="0"/>
                          <a:cs typeface="Arial" panose="020B0604020202020204" pitchFamily="34" charset="0"/>
                        </a:rPr>
                        <a:t>Objectives</a:t>
                      </a:r>
                      <a:endParaRPr lang="en-US" sz="23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3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185252">
                <a:tc gridSpan="2">
                  <a:txBody>
                    <a:bodyPr/>
                    <a:lstStyle/>
                    <a:p>
                      <a:pPr marL="342900" indent="-3429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Be able to estimate the mean from a frequency polygon.</a:t>
                      </a:r>
                    </a:p>
                    <a:p>
                      <a:pPr marL="342900" indent="-3429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Be able to construct a statistical argument and identify limitations arising from estimating the mean.</a:t>
                      </a:r>
                      <a:endParaRPr lang="en-US" sz="23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c hMerge="1">
                  <a:txBody>
                    <a:bodyPr/>
                    <a:lstStyle/>
                    <a:p>
                      <a:endParaRPr lang="en-US"/>
                    </a:p>
                  </a:txBody>
                  <a:tcPr/>
                </a:tc>
              </a:tr>
            </a:tbl>
          </a:graphicData>
        </a:graphic>
      </p:graphicFrame>
      <p:pic>
        <p:nvPicPr>
          <p:cNvPr id="1026" name="Picture 2" descr="Image result for factory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879">
            <a:off x="2537185" y="3198913"/>
            <a:ext cx="5191279" cy="295968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76300" y="2945557"/>
            <a:ext cx="5735860" cy="3579787"/>
            <a:chOff x="150164" y="6494199"/>
            <a:chExt cx="5735860" cy="3579787"/>
          </a:xfrm>
        </p:grpSpPr>
        <p:sp>
          <p:nvSpPr>
            <p:cNvPr id="16" name="Rectangle 15"/>
            <p:cNvSpPr/>
            <p:nvPr/>
          </p:nvSpPr>
          <p:spPr>
            <a:xfrm flipH="1">
              <a:off x="150164" y="6673055"/>
              <a:ext cx="5735860" cy="3400931"/>
            </a:xfrm>
            <a:prstGeom prst="rect">
              <a:avLst/>
            </a:prstGeom>
            <a:solidFill>
              <a:srgbClr val="B9FFD9">
                <a:alpha val="72941"/>
              </a:srgb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Companies are not allowed to cause too much air pollution.</a:t>
              </a:r>
            </a:p>
            <a:p>
              <a:r>
                <a:rPr lang="en-US" sz="2000" dirty="0">
                  <a:solidFill>
                    <a:schemeClr val="tx1"/>
                  </a:solidFill>
                  <a:latin typeface="Arial" panose="020B0604020202020204" pitchFamily="34" charset="0"/>
                  <a:cs typeface="Arial" panose="020B0604020202020204" pitchFamily="34" charset="0"/>
                </a:rPr>
                <a:t>This includes the number of airborne particulates they produce.</a:t>
              </a:r>
            </a:p>
            <a:p>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legal limits for particulates are a yearly mean of</a:t>
              </a:r>
            </a:p>
            <a:p>
              <a:pPr marL="285750" indent="-285750">
                <a:buClr>
                  <a:srgbClr val="C00000"/>
                </a:buClr>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40 </a:t>
              </a:r>
              <a:r>
                <a:rPr lang="en-US" sz="2000" dirty="0">
                  <a:solidFill>
                    <a:schemeClr val="tx1"/>
                  </a:solidFill>
                  <a:latin typeface="Arial" panose="020B0604020202020204" pitchFamily="34" charset="0"/>
                  <a:cs typeface="Arial" panose="020B0604020202020204" pitchFamily="34" charset="0"/>
                </a:rPr>
                <a:t>mg in every cubic </a:t>
              </a:r>
              <a:r>
                <a:rPr lang="en-US" sz="2000" dirty="0" err="1">
                  <a:solidFill>
                    <a:schemeClr val="tx1"/>
                  </a:solidFill>
                  <a:latin typeface="Arial" panose="020B0604020202020204" pitchFamily="34" charset="0"/>
                  <a:cs typeface="Arial" panose="020B0604020202020204" pitchFamily="34" charset="0"/>
                </a:rPr>
                <a:t>metre</a:t>
              </a:r>
              <a:r>
                <a:rPr lang="en-US" sz="2000" dirty="0">
                  <a:solidFill>
                    <a:schemeClr val="tx1"/>
                  </a:solidFill>
                  <a:latin typeface="Arial" panose="020B0604020202020204" pitchFamily="34" charset="0"/>
                  <a:cs typeface="Arial" panose="020B0604020202020204" pitchFamily="34" charset="0"/>
                </a:rPr>
                <a:t> of air for PM10 (coarse) particles</a:t>
              </a:r>
            </a:p>
            <a:p>
              <a:pPr marL="285750" indent="-285750">
                <a:buClr>
                  <a:srgbClr val="C00000"/>
                </a:buClr>
                <a:buFont typeface="Arial" panose="020B0604020202020204" pitchFamily="34" charset="0"/>
                <a:buChar char="•"/>
              </a:pPr>
              <a:r>
                <a:rPr lang="en-US" sz="2000" dirty="0" smtClean="0">
                  <a:solidFill>
                    <a:schemeClr val="tx1"/>
                  </a:solidFill>
                  <a:latin typeface="Arial" panose="020B0604020202020204" pitchFamily="34" charset="0"/>
                  <a:cs typeface="Arial" panose="020B0604020202020204" pitchFamily="34" charset="0"/>
                </a:rPr>
                <a:t>25 </a:t>
              </a:r>
              <a:r>
                <a:rPr lang="en-US" sz="2000" dirty="0">
                  <a:solidFill>
                    <a:schemeClr val="tx1"/>
                  </a:solidFill>
                  <a:latin typeface="Arial" panose="020B0604020202020204" pitchFamily="34" charset="0"/>
                  <a:cs typeface="Arial" panose="020B0604020202020204" pitchFamily="34" charset="0"/>
                </a:rPr>
                <a:t>mg in every cubic </a:t>
              </a:r>
              <a:r>
                <a:rPr lang="en-US" sz="2000" dirty="0" err="1">
                  <a:solidFill>
                    <a:schemeClr val="tx1"/>
                  </a:solidFill>
                  <a:latin typeface="Arial" panose="020B0604020202020204" pitchFamily="34" charset="0"/>
                  <a:cs typeface="Arial" panose="020B0604020202020204" pitchFamily="34" charset="0"/>
                </a:rPr>
                <a:t>metre</a:t>
              </a:r>
              <a:r>
                <a:rPr lang="en-US" sz="2000" dirty="0">
                  <a:solidFill>
                    <a:schemeClr val="tx1"/>
                  </a:solidFill>
                  <a:latin typeface="Arial" panose="020B0604020202020204" pitchFamily="34" charset="0"/>
                  <a:cs typeface="Arial" panose="020B0604020202020204" pitchFamily="34" charset="0"/>
                </a:rPr>
                <a:t> of air for PM2.5 (fine) particles.</a:t>
              </a:r>
            </a:p>
          </p:txBody>
        </p:sp>
        <p:sp>
          <p:nvSpPr>
            <p:cNvPr id="17" name="Pentagon 16"/>
            <p:cNvSpPr/>
            <p:nvPr/>
          </p:nvSpPr>
          <p:spPr>
            <a:xfrm>
              <a:off x="150164" y="6494199"/>
              <a:ext cx="2695391" cy="36933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cs typeface="Arial" panose="020B0604020202020204" pitchFamily="34" charset="0"/>
                </a:rPr>
                <a:t>Air Pollution Limits</a:t>
              </a:r>
              <a:endParaRPr lang="en-US" sz="2000" b="1" dirty="0">
                <a:solidFill>
                  <a:schemeClr val="tx1"/>
                </a:solidFill>
                <a:latin typeface="Arial" panose="020B0604020202020204" pitchFamily="34" charset="0"/>
                <a:cs typeface="Arial" panose="020B0604020202020204" pitchFamily="34" charset="0"/>
              </a:endParaRPr>
            </a:p>
          </p:txBody>
        </p:sp>
      </p:grpSp>
      <p:grpSp>
        <p:nvGrpSpPr>
          <p:cNvPr id="18" name="Group 17"/>
          <p:cNvGrpSpPr/>
          <p:nvPr/>
        </p:nvGrpSpPr>
        <p:grpSpPr>
          <a:xfrm>
            <a:off x="6237680" y="2924944"/>
            <a:ext cx="2582792" cy="3600400"/>
            <a:chOff x="150164" y="6525849"/>
            <a:chExt cx="2582792" cy="3600400"/>
          </a:xfrm>
        </p:grpSpPr>
        <p:sp>
          <p:nvSpPr>
            <p:cNvPr id="19" name="Rectangle 18"/>
            <p:cNvSpPr/>
            <p:nvPr/>
          </p:nvSpPr>
          <p:spPr>
            <a:xfrm flipH="1">
              <a:off x="150164" y="6725318"/>
              <a:ext cx="2582792" cy="3400931"/>
            </a:xfrm>
            <a:prstGeom prst="rect">
              <a:avLst/>
            </a:prstGeom>
            <a:solidFill>
              <a:srgbClr val="FCD5B5">
                <a:alpha val="72157"/>
              </a:srgb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PM2.5 particles have a diameter of less than 2.5 </a:t>
              </a:r>
              <a:r>
                <a:rPr lang="en-US" sz="2000" dirty="0" err="1" smtClean="0">
                  <a:solidFill>
                    <a:schemeClr val="tx1"/>
                  </a:solidFill>
                  <a:latin typeface="Arial" panose="020B0604020202020204" pitchFamily="34" charset="0"/>
                  <a:cs typeface="Arial" panose="020B0604020202020204" pitchFamily="34" charset="0"/>
                </a:rPr>
                <a:t>micrometres</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PM10 </a:t>
              </a:r>
              <a:r>
                <a:rPr lang="en-US" sz="2000" dirty="0">
                  <a:solidFill>
                    <a:schemeClr val="tx1"/>
                  </a:solidFill>
                  <a:latin typeface="Arial" panose="020B0604020202020204" pitchFamily="34" charset="0"/>
                  <a:cs typeface="Arial" panose="020B0604020202020204" pitchFamily="34" charset="0"/>
                </a:rPr>
                <a:t>particles have a </a:t>
              </a:r>
              <a:r>
                <a:rPr lang="en-US" sz="2000" dirty="0" smtClean="0">
                  <a:solidFill>
                    <a:schemeClr val="tx1"/>
                  </a:solidFill>
                  <a:latin typeface="Arial" panose="020B0604020202020204" pitchFamily="34" charset="0"/>
                  <a:cs typeface="Arial" panose="020B0604020202020204" pitchFamily="34" charset="0"/>
                </a:rPr>
                <a:t>diameters between 2.5 and 10 </a:t>
              </a:r>
              <a:r>
                <a:rPr lang="en-US" sz="2000" dirty="0" err="1" smtClean="0">
                  <a:solidFill>
                    <a:schemeClr val="tx1"/>
                  </a:solidFill>
                  <a:latin typeface="Arial" panose="020B0604020202020204" pitchFamily="34" charset="0"/>
                  <a:cs typeface="Arial" panose="020B0604020202020204" pitchFamily="34" charset="0"/>
                </a:rPr>
                <a:t>micrometres</a:t>
              </a:r>
              <a:r>
                <a:rPr lang="en-US" sz="2000" dirty="0" smtClean="0">
                  <a:solidFill>
                    <a:schemeClr val="tx1"/>
                  </a:solidFill>
                  <a:latin typeface="Arial" panose="020B0604020202020204" pitchFamily="34" charset="0"/>
                  <a:cs typeface="Arial" panose="020B0604020202020204" pitchFamily="34" charset="0"/>
                </a:rPr>
                <a:t>.</a:t>
              </a:r>
            </a:p>
            <a:p>
              <a:r>
                <a:rPr lang="en-US" sz="2000" dirty="0" smtClean="0">
                  <a:solidFill>
                    <a:schemeClr val="tx1"/>
                  </a:solidFill>
                  <a:latin typeface="Arial" panose="020B0604020202020204" pitchFamily="34" charset="0"/>
                  <a:cs typeface="Arial" panose="020B0604020202020204" pitchFamily="34" charset="0"/>
                </a:rPr>
                <a:t>1 micrometer = 10</a:t>
              </a:r>
              <a:r>
                <a:rPr lang="en-US" sz="2000" baseline="30000" dirty="0" smtClean="0">
                  <a:solidFill>
                    <a:schemeClr val="tx1"/>
                  </a:solidFill>
                  <a:latin typeface="Arial" panose="020B0604020202020204" pitchFamily="34" charset="0"/>
                  <a:cs typeface="Arial" panose="020B0604020202020204" pitchFamily="34" charset="0"/>
                </a:rPr>
                <a:t>-6</a:t>
              </a:r>
              <a:r>
                <a:rPr lang="en-US" sz="2000" dirty="0" smtClean="0">
                  <a:solidFill>
                    <a:schemeClr val="tx1"/>
                  </a:solidFill>
                  <a:latin typeface="Arial" panose="020B0604020202020204" pitchFamily="34" charset="0"/>
                  <a:cs typeface="Arial" panose="020B0604020202020204" pitchFamily="34" charset="0"/>
                </a:rPr>
                <a:t> metres</a:t>
              </a:r>
              <a:endParaRPr lang="en-US" sz="2000" dirty="0">
                <a:solidFill>
                  <a:schemeClr val="tx1"/>
                </a:solidFill>
                <a:latin typeface="Arial" panose="020B0604020202020204" pitchFamily="34" charset="0"/>
                <a:cs typeface="Arial" panose="020B0604020202020204" pitchFamily="34" charset="0"/>
              </a:endParaRPr>
            </a:p>
          </p:txBody>
        </p:sp>
        <p:sp>
          <p:nvSpPr>
            <p:cNvPr id="20" name="Pentagon 19"/>
            <p:cNvSpPr/>
            <p:nvPr/>
          </p:nvSpPr>
          <p:spPr>
            <a:xfrm>
              <a:off x="150165" y="6525849"/>
              <a:ext cx="1406996" cy="337682"/>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FFFFFF"/>
                  </a:solidFill>
                  <a:latin typeface="Arial" panose="020B0604020202020204" pitchFamily="34" charset="0"/>
                  <a:cs typeface="Arial" panose="020B0604020202020204" pitchFamily="34" charset="0"/>
                </a:rPr>
                <a:t>Fact</a:t>
              </a:r>
              <a:endParaRPr lang="en-US" sz="2000" b="1"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6033463"/>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t>3 </a:t>
            </a:r>
            <a:r>
              <a:rPr lang="en-GB" sz="3200" dirty="0"/>
              <a:t>– Problem-solving: Pollution particulates</a:t>
            </a:r>
            <a:endParaRPr lang="en-GB" sz="32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81</a:t>
            </a:r>
            <a:endParaRPr lang="en-GB" sz="1400" b="1" dirty="0">
              <a:latin typeface="Calibri" panose="020F0502020204030204" pitchFamily="34" charset="0"/>
            </a:endParaRPr>
          </a:p>
        </p:txBody>
      </p:sp>
      <p:pic>
        <p:nvPicPr>
          <p:cNvPr id="1026" name="Picture 2" descr="Image result for factory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879">
            <a:off x="3257265" y="1902769"/>
            <a:ext cx="5191279" cy="295968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76300" y="1289373"/>
            <a:ext cx="8544172" cy="5349502"/>
            <a:chOff x="150164" y="6494199"/>
            <a:chExt cx="8544172" cy="5349502"/>
          </a:xfrm>
        </p:grpSpPr>
        <p:sp>
          <p:nvSpPr>
            <p:cNvPr id="16" name="Rectangle 15"/>
            <p:cNvSpPr/>
            <p:nvPr/>
          </p:nvSpPr>
          <p:spPr>
            <a:xfrm flipH="1">
              <a:off x="150164" y="6673055"/>
              <a:ext cx="8544172" cy="5170646"/>
            </a:xfrm>
            <a:prstGeom prst="rect">
              <a:avLst/>
            </a:prstGeom>
            <a:solidFill>
              <a:srgbClr val="B9FFD9">
                <a:alpha val="80000"/>
              </a:srgb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A national newspaper recently accused a company of being over the legal air pollution limits. The company tried to persuade the newspaper to withdraw the story by publishing two frequency polygons. According to the company, these frequency polygons showed that their yearly means for both types of particulates were below the legal limits.</a:t>
              </a:r>
            </a:p>
            <a:p>
              <a:r>
                <a:rPr lang="en-US" sz="2100" dirty="0">
                  <a:solidFill>
                    <a:schemeClr val="tx1"/>
                  </a:solidFill>
                  <a:latin typeface="Arial" panose="020B0604020202020204" pitchFamily="34" charset="0"/>
                  <a:cs typeface="Arial" panose="020B0604020202020204" pitchFamily="34" charset="0"/>
                </a:rPr>
                <a:t>The newspaper refused to withdraw the story. It claimed that the company's frequency polygons did not fully prove that levels of particulates fell </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below </a:t>
              </a:r>
              <a:r>
                <a:rPr lang="en-US" sz="2100" dirty="0">
                  <a:solidFill>
                    <a:schemeClr val="tx1"/>
                  </a:solidFill>
                  <a:latin typeface="Arial" panose="020B0604020202020204" pitchFamily="34" charset="0"/>
                  <a:cs typeface="Arial" panose="020B0604020202020204" pitchFamily="34" charset="0"/>
                </a:rPr>
                <a:t>the legal </a:t>
              </a: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limits.</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r>
                <a:rPr lang="en-US" sz="2100" dirty="0" smtClean="0">
                  <a:solidFill>
                    <a:schemeClr val="tx1"/>
                  </a:solidFill>
                  <a:latin typeface="Arial" panose="020B0604020202020204" pitchFamily="34" charset="0"/>
                  <a:cs typeface="Arial" panose="020B0604020202020204" pitchFamily="34" charset="0"/>
                </a:rPr>
                <a:t/>
              </a:r>
              <a:br>
                <a:rPr lang="en-US" sz="2100" dirty="0" smtClean="0">
                  <a:solidFill>
                    <a:schemeClr val="tx1"/>
                  </a:solidFill>
                  <a:latin typeface="Arial" panose="020B0604020202020204" pitchFamily="34" charset="0"/>
                  <a:cs typeface="Arial" panose="020B0604020202020204" pitchFamily="34" charset="0"/>
                </a:rPr>
              </a:br>
              <a:endParaRPr lang="en-US" sz="2100" dirty="0">
                <a:solidFill>
                  <a:schemeClr val="tx1"/>
                </a:solidFill>
                <a:latin typeface="Arial" panose="020B0604020202020204" pitchFamily="34" charset="0"/>
                <a:cs typeface="Arial" panose="020B0604020202020204" pitchFamily="34" charset="0"/>
              </a:endParaRPr>
            </a:p>
          </p:txBody>
        </p:sp>
        <p:sp>
          <p:nvSpPr>
            <p:cNvPr id="17" name="Pentagon 16"/>
            <p:cNvSpPr/>
            <p:nvPr/>
          </p:nvSpPr>
          <p:spPr>
            <a:xfrm>
              <a:off x="150164" y="6494199"/>
              <a:ext cx="2695391" cy="36933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anose="020B0604020202020204" pitchFamily="34" charset="0"/>
                  <a:cs typeface="Arial" panose="020B0604020202020204" pitchFamily="34" charset="0"/>
                </a:rPr>
                <a:t>Case Study</a:t>
              </a:r>
              <a:endParaRPr lang="en-US" sz="2400" b="1" dirty="0">
                <a:solidFill>
                  <a:schemeClr val="tx1"/>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69382" y="3998465"/>
            <a:ext cx="6379082" cy="2598887"/>
          </a:xfrm>
          <a:prstGeom prst="rect">
            <a:avLst/>
          </a:prstGeom>
        </p:spPr>
      </p:pic>
    </p:spTree>
    <p:extLst>
      <p:ext uri="{BB962C8B-B14F-4D97-AF65-F5344CB8AC3E}">
        <p14:creationId xmlns:p14="http://schemas.microsoft.com/office/powerpoint/2010/main" val="2295519379"/>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200" dirty="0" smtClean="0"/>
              <a:t>3 </a:t>
            </a:r>
            <a:r>
              <a:rPr lang="en-GB" sz="3200" dirty="0"/>
              <a:t>– Problem-solving: Pollution particulates</a:t>
            </a:r>
            <a:endParaRPr lang="en-GB" sz="32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81</a:t>
            </a:r>
            <a:endParaRPr lang="en-GB" sz="1400" b="1" dirty="0">
              <a:latin typeface="Calibri" panose="020F0502020204030204" pitchFamily="34" charset="0"/>
            </a:endParaRPr>
          </a:p>
        </p:txBody>
      </p:sp>
      <p:pic>
        <p:nvPicPr>
          <p:cNvPr id="1026" name="Picture 2" descr="Image result for factory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879">
            <a:off x="3257265" y="1844696"/>
            <a:ext cx="5191279" cy="295968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76300" y="1196752"/>
            <a:ext cx="8544172" cy="5364891"/>
            <a:chOff x="150164" y="6494199"/>
            <a:chExt cx="8544172" cy="5364891"/>
          </a:xfrm>
        </p:grpSpPr>
        <p:sp>
          <p:nvSpPr>
            <p:cNvPr id="16" name="Rectangle 15"/>
            <p:cNvSpPr/>
            <p:nvPr/>
          </p:nvSpPr>
          <p:spPr>
            <a:xfrm flipH="1">
              <a:off x="150164" y="6673055"/>
              <a:ext cx="8544172" cy="5186035"/>
            </a:xfrm>
            <a:prstGeom prst="rect">
              <a:avLst/>
            </a:prstGeom>
            <a:solidFill>
              <a:srgbClr val="B9FFD9">
                <a:alpha val="80000"/>
              </a:srgb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marL="457200" indent="-457200">
                <a:buFont typeface="+mj-lt"/>
                <a:buAutoNum type="arabicPeriod"/>
              </a:pPr>
              <a:r>
                <a:rPr lang="en-US" sz="2200" dirty="0">
                  <a:solidFill>
                    <a:schemeClr val="tx1"/>
                  </a:solidFill>
                  <a:latin typeface="Arial" panose="020B0604020202020204" pitchFamily="34" charset="0"/>
                  <a:cs typeface="Arial" panose="020B0604020202020204" pitchFamily="34" charset="0"/>
                </a:rPr>
                <a:t>Are the means in the case study above or below the legal limits for particulates</a:t>
              </a:r>
              <a:r>
                <a:rPr lang="en-US" sz="2200" dirty="0" smtClean="0">
                  <a:solidFill>
                    <a:schemeClr val="tx1"/>
                  </a:solidFill>
                  <a:latin typeface="Arial" panose="020B0604020202020204" pitchFamily="34" charset="0"/>
                  <a:cs typeface="Arial" panose="020B0604020202020204" pitchFamily="34" charset="0"/>
                </a:rPr>
                <a:t>?</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endParaRPr lang="en-US" sz="2200" dirty="0" smtClean="0">
                <a:solidFill>
                  <a:schemeClr val="tx1"/>
                </a:solidFill>
                <a:latin typeface="Arial" panose="020B0604020202020204" pitchFamily="34" charset="0"/>
                <a:cs typeface="Arial" panose="020B0604020202020204" pitchFamily="34" charset="0"/>
              </a:endParaRPr>
            </a:p>
            <a:p>
              <a:pPr marL="457200" indent="-457200">
                <a:buFont typeface="+mj-lt"/>
                <a:buAutoNum type="arabicPeriod"/>
              </a:pPr>
              <a:r>
                <a:rPr lang="en-US" sz="2200" dirty="0">
                  <a:solidFill>
                    <a:schemeClr val="tx1"/>
                  </a:solidFill>
                  <a:latin typeface="Arial" panose="020B0604020202020204" pitchFamily="34" charset="0"/>
                  <a:cs typeface="Arial" panose="020B0604020202020204" pitchFamily="34" charset="0"/>
                </a:rPr>
                <a:t>Construct a statistical argument supporting the claims made by the newspaper. Is there evidence to support the claim that one of the yearly averages could be over the legal limit</a:t>
              </a:r>
              <a:r>
                <a:rPr lang="en-US" sz="2200" dirty="0" smtClean="0">
                  <a:solidFill>
                    <a:schemeClr val="tx1"/>
                  </a:solidFill>
                  <a:latin typeface="Arial" panose="020B0604020202020204" pitchFamily="34" charset="0"/>
                  <a:cs typeface="Arial" panose="020B0604020202020204" pitchFamily="34" charset="0"/>
                </a:rPr>
                <a:t>?</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900" dirty="0" smtClean="0">
                  <a:solidFill>
                    <a:schemeClr val="tx1"/>
                  </a:solidFill>
                  <a:latin typeface="Arial" panose="020B0604020202020204" pitchFamily="34" charset="0"/>
                  <a:cs typeface="Arial" panose="020B0604020202020204" pitchFamily="34" charset="0"/>
                </a:rPr>
                <a:t/>
              </a:r>
              <a:br>
                <a:rPr lang="en-US" sz="9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p:sp>
          <p:nvSpPr>
            <p:cNvPr id="17" name="Pentagon 16"/>
            <p:cNvSpPr/>
            <p:nvPr/>
          </p:nvSpPr>
          <p:spPr>
            <a:xfrm>
              <a:off x="150164" y="6494199"/>
              <a:ext cx="2695391" cy="369332"/>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latin typeface="Arial" panose="020B0604020202020204" pitchFamily="34" charset="0"/>
                  <a:cs typeface="Arial" panose="020B0604020202020204" pitchFamily="34" charset="0"/>
                </a:rPr>
                <a:t>Case Study</a:t>
              </a:r>
              <a:endParaRPr lang="en-US" sz="2200" b="1" dirty="0">
                <a:solidFill>
                  <a:schemeClr val="tx1"/>
                </a:solidFill>
                <a:latin typeface="Arial" panose="020B0604020202020204" pitchFamily="34" charset="0"/>
                <a:cs typeface="Arial" panose="020B0604020202020204" pitchFamily="34" charset="0"/>
              </a:endParaRPr>
            </a:p>
          </p:txBody>
        </p:sp>
      </p:grpSp>
      <p:sp>
        <p:nvSpPr>
          <p:cNvPr id="9" name="Rectangle 8"/>
          <p:cNvSpPr/>
          <p:nvPr/>
        </p:nvSpPr>
        <p:spPr>
          <a:xfrm flipH="1">
            <a:off x="387178" y="2420888"/>
            <a:ext cx="8361286"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Q1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Use the frequency polygons to produce two grouped frequency tables. From these tables you can estimate the mean for each type of particulate.</a:t>
            </a:r>
          </a:p>
        </p:txBody>
      </p:sp>
      <p:sp>
        <p:nvSpPr>
          <p:cNvPr id="10" name="Rectangle 9"/>
          <p:cNvSpPr/>
          <p:nvPr/>
        </p:nvSpPr>
        <p:spPr>
          <a:xfrm flipH="1">
            <a:off x="387178" y="4725144"/>
            <a:ext cx="8361286" cy="178510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Are your answers to </a:t>
            </a:r>
            <a:r>
              <a:rPr lang="en-US" sz="2200" b="1" dirty="0">
                <a:solidFill>
                  <a:schemeClr val="tx1"/>
                </a:solidFill>
                <a:latin typeface="Arial" panose="020B0604020202020204" pitchFamily="34" charset="0"/>
                <a:cs typeface="Arial" panose="020B0604020202020204" pitchFamily="34" charset="0"/>
              </a:rPr>
              <a:t>Q1</a:t>
            </a:r>
            <a:r>
              <a:rPr lang="en-US" sz="2200" dirty="0">
                <a:solidFill>
                  <a:schemeClr val="tx1"/>
                </a:solidFill>
                <a:latin typeface="Arial" panose="020B0604020202020204" pitchFamily="34" charset="0"/>
                <a:cs typeface="Arial" panose="020B0604020202020204" pitchFamily="34" charset="0"/>
              </a:rPr>
              <a:t> exact means? What assumption are you making, and how does this work to the company's advantage? What would happen if the actual values were typically higher than the midpoint in some or all of the groups? Could you estimate a maximum value for the mean?</a:t>
            </a:r>
          </a:p>
        </p:txBody>
      </p:sp>
    </p:spTree>
    <p:extLst>
      <p:ext uri="{BB962C8B-B14F-4D97-AF65-F5344CB8AC3E}">
        <p14:creationId xmlns:p14="http://schemas.microsoft.com/office/powerpoint/2010/main" val="322624081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61</a:t>
            </a:r>
            <a:endParaRPr lang="en-GB" sz="1400" b="1" dirty="0">
              <a:latin typeface="Calibri" panose="020F0502020204030204" pitchFamily="34" charset="0"/>
            </a:endParaRPr>
          </a:p>
        </p:txBody>
      </p:sp>
      <p:sp>
        <p:nvSpPr>
          <p:cNvPr id="3" name="Rectangle 2"/>
          <p:cNvSpPr/>
          <p:nvPr/>
        </p:nvSpPr>
        <p:spPr>
          <a:xfrm>
            <a:off x="251520" y="1196752"/>
            <a:ext cx="4968552" cy="3753335"/>
          </a:xfrm>
          <a:prstGeom prst="rect">
            <a:avLst/>
          </a:prstGeom>
        </p:spPr>
        <p:txBody>
          <a:bodyPr wrap="square">
            <a:spAutoFit/>
          </a:bodyPr>
          <a:lstStyle/>
          <a:p>
            <a:pPr marL="342900" indent="-342900">
              <a:buClr>
                <a:srgbClr val="C00000"/>
              </a:buClr>
              <a:buFont typeface="+mj-lt"/>
              <a:buAutoNum type="arabicPeriod" startAt="5"/>
              <a:tabLst>
                <a:tab pos="1079500" algn="l"/>
                <a:tab pos="2743200" algn="l"/>
              </a:tabLst>
            </a:pPr>
            <a:r>
              <a:rPr lang="en-US" sz="1830" dirty="0"/>
              <a:t>In 2005, a </a:t>
            </a:r>
            <a:r>
              <a:rPr lang="en-US" sz="1830" dirty="0" smtClean="0"/>
              <a:t>group </a:t>
            </a:r>
            <a:r>
              <a:rPr lang="en-US" sz="1830" dirty="0"/>
              <a:t>of office workers were asked how they travelled to work. The survey was repeated in 2010 and </a:t>
            </a:r>
            <a:r>
              <a:rPr lang="en-US" sz="1830" dirty="0" smtClean="0"/>
              <a:t>2015.</a:t>
            </a:r>
            <a:br>
              <a:rPr lang="en-US" sz="1830" dirty="0" smtClean="0"/>
            </a:br>
            <a:r>
              <a:rPr lang="en-US" sz="1830" dirty="0" smtClean="0"/>
              <a:t>The </a:t>
            </a:r>
            <a:r>
              <a:rPr lang="en-US" sz="1830" dirty="0"/>
              <a:t>compound bar chart shows the results</a:t>
            </a:r>
            <a:r>
              <a:rPr lang="en-US" sz="1830" dirty="0" smtClean="0"/>
              <a:t>.</a:t>
            </a:r>
          </a:p>
          <a:p>
            <a:pPr marL="628650" lvl="1" indent="-285750">
              <a:buClr>
                <a:srgbClr val="C00000"/>
              </a:buClr>
              <a:buFont typeface="+mj-lt"/>
              <a:buAutoNum type="alphaLcPeriod"/>
              <a:tabLst>
                <a:tab pos="2743200" algn="l"/>
              </a:tabLst>
            </a:pPr>
            <a:r>
              <a:rPr lang="en-US" sz="1830" dirty="0" smtClean="0">
                <a:latin typeface="Arial" panose="020B0604020202020204" pitchFamily="34" charset="0"/>
                <a:cs typeface="Arial" panose="020B0604020202020204" pitchFamily="34" charset="0"/>
              </a:rPr>
              <a:t>What </a:t>
            </a:r>
            <a:r>
              <a:rPr lang="en-US" sz="1830" dirty="0">
                <a:latin typeface="Arial" panose="020B0604020202020204" pitchFamily="34" charset="0"/>
                <a:cs typeface="Arial" panose="020B0604020202020204" pitchFamily="34" charset="0"/>
              </a:rPr>
              <a:t>percentage of workers walked to work in 2005?</a:t>
            </a:r>
          </a:p>
          <a:p>
            <a:pPr marL="628650" lvl="1" indent="-285750">
              <a:buClr>
                <a:srgbClr val="C00000"/>
              </a:buClr>
              <a:buFont typeface="+mj-lt"/>
              <a:buAutoNum type="alphaLcPeriod"/>
              <a:tabLst>
                <a:tab pos="2743200" algn="l"/>
              </a:tabLst>
            </a:pPr>
            <a:r>
              <a:rPr lang="en-US" sz="1830" dirty="0" smtClean="0">
                <a:latin typeface="Arial" panose="020B0604020202020204" pitchFamily="34" charset="0"/>
                <a:cs typeface="Arial" panose="020B0604020202020204" pitchFamily="34" charset="0"/>
              </a:rPr>
              <a:t>What </a:t>
            </a:r>
            <a:r>
              <a:rPr lang="en-US" sz="1830" dirty="0">
                <a:latin typeface="Arial" panose="020B0604020202020204" pitchFamily="34" charset="0"/>
                <a:cs typeface="Arial" panose="020B0604020202020204" pitchFamily="34" charset="0"/>
              </a:rPr>
              <a:t>percentage of workers cycled to work in 2015</a:t>
            </a:r>
            <a:r>
              <a:rPr lang="en-US" sz="1830" dirty="0" smtClean="0">
                <a:latin typeface="Arial" panose="020B0604020202020204" pitchFamily="34" charset="0"/>
                <a:cs typeface="Arial" panose="020B0604020202020204" pitchFamily="34" charset="0"/>
              </a:rPr>
              <a:t>?</a:t>
            </a:r>
          </a:p>
          <a:p>
            <a:pPr marL="628650" lvl="1" indent="-285750">
              <a:buClr>
                <a:srgbClr val="C00000"/>
              </a:buClr>
              <a:buFont typeface="+mj-lt"/>
              <a:buAutoNum type="alphaLcPeriod"/>
              <a:tabLst>
                <a:tab pos="2743200" algn="l"/>
              </a:tabLst>
            </a:pPr>
            <a:r>
              <a:rPr lang="en-US" sz="1830" dirty="0">
                <a:latin typeface="Arial" panose="020B0604020202020204" pitchFamily="34" charset="0"/>
                <a:cs typeface="Arial" panose="020B0604020202020204" pitchFamily="34" charset="0"/>
              </a:rPr>
              <a:t>For each statement write T if it is definitely true, F if it is definitely false or CT if you cannot tell because there is not enough information</a:t>
            </a:r>
            <a:r>
              <a:rPr lang="en-US" sz="1830" dirty="0" smtClean="0">
                <a:latin typeface="Arial" panose="020B0604020202020204" pitchFamily="34" charset="0"/>
                <a:cs typeface="Arial" panose="020B0604020202020204" pitchFamily="34" charset="0"/>
              </a:rPr>
              <a:t>.</a:t>
            </a:r>
            <a:endParaRPr lang="en-US" sz="183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20072" y="1268760"/>
            <a:ext cx="3600400" cy="3574266"/>
          </a:xfrm>
          <a:prstGeom prst="rect">
            <a:avLst/>
          </a:prstGeom>
        </p:spPr>
      </p:pic>
      <p:sp>
        <p:nvSpPr>
          <p:cNvPr id="4" name="Rectangle 3"/>
          <p:cNvSpPr/>
          <p:nvPr/>
        </p:nvSpPr>
        <p:spPr>
          <a:xfrm>
            <a:off x="251520" y="4843026"/>
            <a:ext cx="8568952" cy="1846659"/>
          </a:xfrm>
          <a:prstGeom prst="rect">
            <a:avLst/>
          </a:prstGeom>
        </p:spPr>
        <p:txBody>
          <a:bodyPr wrap="square">
            <a:spAutoFit/>
          </a:bodyPr>
          <a:lstStyle/>
          <a:p>
            <a:pPr marL="1028700" lvl="2" indent="-400050">
              <a:buClr>
                <a:srgbClr val="C00000"/>
              </a:buClr>
              <a:buFont typeface="+mj-lt"/>
              <a:buAutoNum type="romanLcPeriod"/>
              <a:tabLst>
                <a:tab pos="2743200" algn="l"/>
              </a:tabLst>
            </a:pPr>
            <a:r>
              <a:rPr lang="en-US" sz="1830" dirty="0" smtClean="0">
                <a:latin typeface="Arial" panose="020B0604020202020204" pitchFamily="34" charset="0"/>
                <a:cs typeface="Arial" panose="020B0604020202020204" pitchFamily="34" charset="0"/>
              </a:rPr>
              <a:t>The </a:t>
            </a:r>
            <a:r>
              <a:rPr lang="en-US" sz="1830" dirty="0">
                <a:latin typeface="Arial" panose="020B0604020202020204" pitchFamily="34" charset="0"/>
                <a:cs typeface="Arial" panose="020B0604020202020204" pitchFamily="34" charset="0"/>
              </a:rPr>
              <a:t>number of workers walking to work increased in every survey between 2005 and 2015.</a:t>
            </a:r>
          </a:p>
          <a:p>
            <a:pPr marL="1028700" lvl="2" indent="-400050">
              <a:buClr>
                <a:srgbClr val="C00000"/>
              </a:buClr>
              <a:buFont typeface="+mj-lt"/>
              <a:buAutoNum type="romanLcPeriod"/>
              <a:tabLst>
                <a:tab pos="2743200" algn="l"/>
              </a:tabLst>
            </a:pPr>
            <a:r>
              <a:rPr lang="en-US" sz="1830" dirty="0" smtClean="0">
                <a:latin typeface="Arial" panose="020B0604020202020204" pitchFamily="34" charset="0"/>
                <a:cs typeface="Arial" panose="020B0604020202020204" pitchFamily="34" charset="0"/>
              </a:rPr>
              <a:t>The </a:t>
            </a:r>
            <a:r>
              <a:rPr lang="en-US" sz="1830" dirty="0">
                <a:latin typeface="Arial" panose="020B0604020202020204" pitchFamily="34" charset="0"/>
                <a:cs typeface="Arial" panose="020B0604020202020204" pitchFamily="34" charset="0"/>
              </a:rPr>
              <a:t>proportion of workers travelling by bus decreased in every survey between 2005 and 2015.</a:t>
            </a:r>
          </a:p>
          <a:p>
            <a:pPr marL="1028700" lvl="2" indent="-400050">
              <a:buClr>
                <a:srgbClr val="C00000"/>
              </a:buClr>
              <a:buFont typeface="+mj-lt"/>
              <a:buAutoNum type="romanLcPeriod"/>
              <a:tabLst>
                <a:tab pos="2743200" algn="l"/>
              </a:tabLst>
            </a:pPr>
            <a:r>
              <a:rPr lang="en-US" sz="1830" dirty="0" smtClean="0">
                <a:latin typeface="Arial" panose="020B0604020202020204" pitchFamily="34" charset="0"/>
                <a:cs typeface="Arial" panose="020B0604020202020204" pitchFamily="34" charset="0"/>
              </a:rPr>
              <a:t>The </a:t>
            </a:r>
            <a:r>
              <a:rPr lang="en-US" sz="1830" dirty="0">
                <a:latin typeface="Arial" panose="020B0604020202020204" pitchFamily="34" charset="0"/>
                <a:cs typeface="Arial" panose="020B0604020202020204" pitchFamily="34" charset="0"/>
              </a:rPr>
              <a:t>number of workers travelling to work by car in 2010 was the same as the number cycling or travelling by bus combined.</a:t>
            </a:r>
          </a:p>
        </p:txBody>
      </p:sp>
    </p:spTree>
    <p:extLst>
      <p:ext uri="{BB962C8B-B14F-4D97-AF65-F5344CB8AC3E}">
        <p14:creationId xmlns:p14="http://schemas.microsoft.com/office/powerpoint/2010/main" val="1473930745"/>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82</a:t>
            </a:r>
            <a:endParaRPr lang="en-GB" sz="1400" b="1" dirty="0">
              <a:latin typeface="Calibri" panose="020F0502020204030204" pitchFamily="34" charset="0"/>
            </a:endParaRPr>
          </a:p>
        </p:txBody>
      </p:sp>
      <p:sp>
        <p:nvSpPr>
          <p:cNvPr id="11"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graphicFrame>
        <p:nvGraphicFramePr>
          <p:cNvPr id="16" name="Table 15"/>
          <p:cNvGraphicFramePr>
            <a:graphicFrameLocks noGrp="1"/>
          </p:cNvGraphicFramePr>
          <p:nvPr>
            <p:extLst>
              <p:ext uri="{D42A27DB-BD31-4B8C-83A1-F6EECF244321}">
                <p14:modId xmlns:p14="http://schemas.microsoft.com/office/powerpoint/2010/main" val="2526951244"/>
              </p:ext>
            </p:extLst>
          </p:nvPr>
        </p:nvGraphicFramePr>
        <p:xfrm>
          <a:off x="251518" y="1268761"/>
          <a:ext cx="8568952" cy="1122572"/>
        </p:xfrm>
        <a:graphic>
          <a:graphicData uri="http://schemas.openxmlformats.org/drawingml/2006/table">
            <a:tbl>
              <a:tblPr firstRow="1" bandRow="1">
                <a:effectLst/>
                <a:tableStyleId>{5940675A-B579-460E-94D1-54222C63F5DA}</a:tableStyleId>
              </a:tblPr>
              <a:tblGrid>
                <a:gridCol w="8568952"/>
              </a:tblGrid>
              <a:tr h="475707">
                <a:tc>
                  <a:txBody>
                    <a:bodyPr/>
                    <a:lstStyle/>
                    <a:p>
                      <a:r>
                        <a:rPr lang="en-US" sz="2800" b="1" dirty="0" smtClean="0">
                          <a:latin typeface="Arial" panose="020B0604020202020204" pitchFamily="34" charset="0"/>
                          <a:cs typeface="Arial" panose="020B0604020202020204" pitchFamily="34" charset="0"/>
                        </a:rPr>
                        <a:t>3.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604412">
                <a:tc>
                  <a:txBody>
                    <a:bodyPr/>
                    <a:lstStyle/>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18" name="Rectangle 17"/>
          <p:cNvSpPr/>
          <p:nvPr/>
        </p:nvSpPr>
        <p:spPr>
          <a:xfrm flipH="1">
            <a:off x="250757" y="2455436"/>
            <a:ext cx="5617387" cy="4139595"/>
          </a:xfrm>
          <a:prstGeom prst="rect">
            <a:avLst/>
          </a:prstGeom>
          <a:solidFill>
            <a:schemeClr val="accent3">
              <a:lumMod val="20000"/>
              <a:lumOff val="80000"/>
            </a:schemeClr>
          </a:solidFill>
          <a:ln w="38100">
            <a:solidFill>
              <a:srgbClr val="92D05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pPr>
              <a:buClr>
                <a:srgbClr val="C00000"/>
              </a:buClr>
            </a:pPr>
            <a:r>
              <a:rPr lang="en-US" sz="2000" b="1" dirty="0" smtClean="0">
                <a:solidFill>
                  <a:srgbClr val="C00000"/>
                </a:solidFill>
                <a:latin typeface="Arial" panose="020B0604020202020204" pitchFamily="34" charset="0"/>
                <a:cs typeface="Arial" panose="020B0604020202020204" pitchFamily="34" charset="0"/>
              </a:rPr>
              <a:t>Statistical </a:t>
            </a:r>
            <a:r>
              <a:rPr lang="en-US" sz="2000" b="1" dirty="0">
                <a:solidFill>
                  <a:srgbClr val="C00000"/>
                </a:solidFill>
                <a:latin typeface="Arial" panose="020B0604020202020204" pitchFamily="34" charset="0"/>
                <a:cs typeface="Arial" panose="020B0604020202020204" pitchFamily="34" charset="0"/>
              </a:rPr>
              <a:t>diagrams</a:t>
            </a:r>
          </a:p>
          <a:p>
            <a:pPr marL="457200" indent="-457200">
              <a:buClr>
                <a:srgbClr val="C00000"/>
              </a:buClr>
              <a:buFont typeface="+mj-lt"/>
              <a:buAutoNum type="arabicPeriod"/>
            </a:pPr>
            <a:r>
              <a:rPr lang="en-US" sz="2000" dirty="0" smtClean="0">
                <a:solidFill>
                  <a:schemeClr val="tx1"/>
                </a:solidFill>
                <a:latin typeface="Arial" panose="020B0604020202020204" pitchFamily="34" charset="0"/>
                <a:cs typeface="Arial" panose="020B0604020202020204" pitchFamily="34" charset="0"/>
              </a:rPr>
              <a:t>Copy </a:t>
            </a:r>
            <a:r>
              <a:rPr lang="en-US" sz="2000" dirty="0">
                <a:solidFill>
                  <a:schemeClr val="tx1"/>
                </a:solidFill>
                <a:latin typeface="Arial" panose="020B0604020202020204" pitchFamily="34" charset="0"/>
                <a:cs typeface="Arial" panose="020B0604020202020204" pitchFamily="34" charset="0"/>
              </a:rPr>
              <a:t>and complete the two-way table, which shows the voting intentions of a group of men and women</a:t>
            </a:r>
            <a:r>
              <a:rPr lang="en-US" sz="2000" dirty="0" smtClean="0">
                <a:solidFill>
                  <a:schemeClr val="tx1"/>
                </a:solidFill>
                <a:latin typeface="Arial" panose="020B0604020202020204" pitchFamily="34" charset="0"/>
                <a:cs typeface="Arial" panose="020B0604020202020204" pitchFamily="34" charset="0"/>
              </a:rPr>
              <a:t>.</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endParaRPr lang="en-US" sz="2800" dirty="0">
              <a:solidFill>
                <a:schemeClr val="tx1"/>
              </a:solidFill>
              <a:latin typeface="Arial" panose="020B0604020202020204" pitchFamily="34" charset="0"/>
              <a:cs typeface="Arial" panose="020B0604020202020204" pitchFamily="34" charset="0"/>
            </a:endParaRPr>
          </a:p>
          <a:p>
            <a:pPr marL="914400" lvl="1" indent="-457200">
              <a:buClr>
                <a:srgbClr val="C00000"/>
              </a:buClr>
              <a:buFont typeface="+mj-lt"/>
              <a:buAutoNum type="alphaLcPeriod"/>
            </a:pPr>
            <a:r>
              <a:rPr lang="en-US" sz="2000" dirty="0" smtClean="0">
                <a:solidFill>
                  <a:schemeClr val="tx1"/>
                </a:solidFill>
                <a:latin typeface="Arial" panose="020B0604020202020204" pitchFamily="34" charset="0"/>
                <a:cs typeface="Arial" panose="020B0604020202020204" pitchFamily="34" charset="0"/>
              </a:rPr>
              <a:t>How </a:t>
            </a:r>
            <a:r>
              <a:rPr lang="en-US" sz="2000" dirty="0">
                <a:solidFill>
                  <a:schemeClr val="tx1"/>
                </a:solidFill>
                <a:latin typeface="Arial" panose="020B0604020202020204" pitchFamily="34" charset="0"/>
                <a:cs typeface="Arial" panose="020B0604020202020204" pitchFamily="34" charset="0"/>
              </a:rPr>
              <a:t>many women are in the group? </a:t>
            </a:r>
            <a:endParaRPr lang="en-US" sz="2000" dirty="0" smtClean="0">
              <a:solidFill>
                <a:schemeClr val="tx1"/>
              </a:solidFill>
              <a:latin typeface="Arial" panose="020B0604020202020204" pitchFamily="34" charset="0"/>
              <a:cs typeface="Arial" panose="020B0604020202020204" pitchFamily="34" charset="0"/>
            </a:endParaRPr>
          </a:p>
          <a:p>
            <a:pPr marL="914400" lvl="1" indent="-457200">
              <a:buClr>
                <a:srgbClr val="C00000"/>
              </a:buClr>
              <a:buFont typeface="+mj-lt"/>
              <a:buAutoNum type="alphaLcPeriod"/>
            </a:pPr>
            <a:r>
              <a:rPr lang="en-US" sz="2000" dirty="0" smtClean="0">
                <a:solidFill>
                  <a:schemeClr val="tx1"/>
                </a:solidFill>
                <a:latin typeface="Arial" panose="020B0604020202020204" pitchFamily="34" charset="0"/>
                <a:cs typeface="Arial" panose="020B0604020202020204" pitchFamily="34" charset="0"/>
              </a:rPr>
              <a:t>How </a:t>
            </a:r>
            <a:r>
              <a:rPr lang="en-US" sz="2000" dirty="0">
                <a:solidFill>
                  <a:schemeClr val="tx1"/>
                </a:solidFill>
                <a:latin typeface="Arial" panose="020B0604020202020204" pitchFamily="34" charset="0"/>
                <a:cs typeface="Arial" panose="020B0604020202020204" pitchFamily="34" charset="0"/>
              </a:rPr>
              <a:t>many women </a:t>
            </a:r>
            <a:r>
              <a:rPr lang="en-US" sz="2000" dirty="0" smtClean="0">
                <a:solidFill>
                  <a:schemeClr val="tx1"/>
                </a:solidFill>
                <a:latin typeface="Arial" panose="020B0604020202020204" pitchFamily="34" charset="0"/>
                <a:cs typeface="Arial" panose="020B0604020202020204" pitchFamily="34" charset="0"/>
              </a:rPr>
              <a:t>intend </a:t>
            </a:r>
            <a:r>
              <a:rPr lang="en-US" sz="2000" dirty="0">
                <a:solidFill>
                  <a:schemeClr val="tx1"/>
                </a:solidFill>
                <a:latin typeface="Arial" panose="020B0604020202020204" pitchFamily="34" charset="0"/>
                <a:cs typeface="Arial" panose="020B0604020202020204" pitchFamily="34" charset="0"/>
              </a:rPr>
              <a:t>to vote for Party A?</a:t>
            </a:r>
            <a:endParaRPr lang="en-US" sz="500" baseline="300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5940152" y="2469703"/>
            <a:ext cx="2880320" cy="4127649"/>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463651234"/>
              </p:ext>
            </p:extLst>
          </p:nvPr>
        </p:nvGraphicFramePr>
        <p:xfrm>
          <a:off x="467544" y="3933056"/>
          <a:ext cx="5081688" cy="1584960"/>
        </p:xfrm>
        <a:graphic>
          <a:graphicData uri="http://schemas.openxmlformats.org/drawingml/2006/table">
            <a:tbl>
              <a:tblPr firstRow="1" bandRow="1">
                <a:tableStyleId>{5940675A-B579-460E-94D1-54222C63F5DA}</a:tableStyleId>
              </a:tblPr>
              <a:tblGrid>
                <a:gridCol w="1270422"/>
                <a:gridCol w="1270422"/>
                <a:gridCol w="1270422"/>
                <a:gridCol w="1270422"/>
              </a:tblGrid>
              <a:tr h="394730">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Party</a:t>
                      </a:r>
                      <a:r>
                        <a:rPr lang="en-US" sz="2000" b="1" baseline="0" dirty="0" smtClean="0">
                          <a:latin typeface="Arial" panose="020B0604020202020204" pitchFamily="34" charset="0"/>
                          <a:cs typeface="Arial" panose="020B0604020202020204" pitchFamily="34" charset="0"/>
                        </a:rPr>
                        <a:t> A</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Party B</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Total</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94730">
                <a:tc>
                  <a:txBody>
                    <a:bodyPr/>
                    <a:lstStyle/>
                    <a:p>
                      <a:r>
                        <a:rPr lang="en-US" sz="2000" b="1" dirty="0" smtClean="0">
                          <a:latin typeface="Arial" panose="020B0604020202020204" pitchFamily="34" charset="0"/>
                          <a:cs typeface="Arial" panose="020B0604020202020204" pitchFamily="34" charset="0"/>
                        </a:rPr>
                        <a:t>Men</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000" b="1" dirty="0" smtClean="0">
                          <a:latin typeface="Arial" panose="020B0604020202020204" pitchFamily="34" charset="0"/>
                          <a:cs typeface="Arial" panose="020B0604020202020204" pitchFamily="34" charset="0"/>
                        </a:rPr>
                        <a:t>Women</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730">
                <a:tc>
                  <a:txBody>
                    <a:bodyPr/>
                    <a:lstStyle/>
                    <a:p>
                      <a:r>
                        <a:rPr lang="en-US" sz="2000" b="1" dirty="0" smtClean="0">
                          <a:latin typeface="Arial" panose="020B0604020202020204" pitchFamily="34" charset="0"/>
                          <a:cs typeface="Arial" panose="020B0604020202020204" pitchFamily="34" charset="0"/>
                        </a:rPr>
                        <a:t>Total</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130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380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832" y="2520320"/>
            <a:ext cx="548640" cy="548640"/>
          </a:xfrm>
          <a:prstGeom prst="rect">
            <a:avLst/>
          </a:prstGeom>
        </p:spPr>
      </p:pic>
    </p:spTree>
    <p:extLst>
      <p:ext uri="{BB962C8B-B14F-4D97-AF65-F5344CB8AC3E}">
        <p14:creationId xmlns:p14="http://schemas.microsoft.com/office/powerpoint/2010/main" val="3066328856"/>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82</a:t>
            </a:r>
            <a:endParaRPr lang="en-GB" sz="1400" b="1" dirty="0">
              <a:latin typeface="Calibri" panose="020F0502020204030204" pitchFamily="34" charset="0"/>
            </a:endParaRPr>
          </a:p>
        </p:txBody>
      </p:sp>
      <p:sp>
        <p:nvSpPr>
          <p:cNvPr id="3" name="Rectangle 2"/>
          <p:cNvSpPr/>
          <p:nvPr/>
        </p:nvSpPr>
        <p:spPr>
          <a:xfrm>
            <a:off x="234859" y="1196752"/>
            <a:ext cx="5273245" cy="5455340"/>
          </a:xfrm>
          <a:prstGeom prst="rect">
            <a:avLst/>
          </a:prstGeom>
        </p:spPr>
        <p:txBody>
          <a:bodyPr wrap="square">
            <a:spAutoFit/>
          </a:bodyPr>
          <a:lstStyle/>
          <a:p>
            <a:pPr marL="342900" indent="-342900">
              <a:buClr>
                <a:srgbClr val="C00000"/>
              </a:buClr>
              <a:buFont typeface="+mj-lt"/>
              <a:buAutoNum type="arabicPeriod" startAt="2"/>
              <a:tabLst>
                <a:tab pos="1079500" algn="l"/>
                <a:tab pos="2743200" algn="l"/>
              </a:tabLst>
            </a:pPr>
            <a:r>
              <a:rPr lang="en-US" sz="2050" dirty="0" smtClean="0"/>
              <a:t>A </a:t>
            </a:r>
            <a:r>
              <a:rPr lang="en-US" sz="2050" dirty="0"/>
              <a:t>group of 48 </a:t>
            </a:r>
            <a:r>
              <a:rPr lang="en-US" sz="2050" dirty="0" smtClean="0"/>
              <a:t>adults </a:t>
            </a:r>
            <a:r>
              <a:rPr lang="en-US" sz="2050" dirty="0"/>
              <a:t>are asked what their favourite subject was at school. They can choose from maths, English </a:t>
            </a:r>
            <a:r>
              <a:rPr lang="en-US" sz="2050" dirty="0" smtClean="0"/>
              <a:t>and science.</a:t>
            </a:r>
            <a:br>
              <a:rPr lang="en-US" sz="2050" dirty="0" smtClean="0"/>
            </a:br>
            <a:r>
              <a:rPr lang="en-US" sz="2050" dirty="0" smtClean="0"/>
              <a:t>A </a:t>
            </a:r>
            <a:r>
              <a:rPr lang="en-US" sz="2050" dirty="0"/>
              <a:t>group of 32 school children are asked the same </a:t>
            </a:r>
            <a:r>
              <a:rPr lang="en-US" sz="2050" dirty="0" smtClean="0"/>
              <a:t>question.</a:t>
            </a:r>
            <a:br>
              <a:rPr lang="en-US" sz="2050" dirty="0" smtClean="0"/>
            </a:br>
            <a:r>
              <a:rPr lang="en-US" sz="2050" dirty="0" smtClean="0"/>
              <a:t>The </a:t>
            </a:r>
            <a:r>
              <a:rPr lang="en-US" sz="2050" dirty="0"/>
              <a:t>pie charts </a:t>
            </a:r>
            <a:r>
              <a:rPr lang="en-US" sz="2050" dirty="0" smtClean="0"/>
              <a:t/>
            </a:r>
            <a:br>
              <a:rPr lang="en-US" sz="2050" dirty="0" smtClean="0"/>
            </a:br>
            <a:r>
              <a:rPr lang="en-US" sz="2050" dirty="0" smtClean="0"/>
              <a:t>show </a:t>
            </a:r>
            <a:r>
              <a:rPr lang="en-US" sz="2050" dirty="0"/>
              <a:t>the </a:t>
            </a:r>
            <a:r>
              <a:rPr lang="en-US" sz="2050" dirty="0" smtClean="0"/>
              <a:t/>
            </a:r>
            <a:br>
              <a:rPr lang="en-US" sz="2050" dirty="0" smtClean="0"/>
            </a:br>
            <a:r>
              <a:rPr lang="en-US" sz="2050" dirty="0" smtClean="0"/>
              <a:t>choices </a:t>
            </a:r>
            <a:r>
              <a:rPr lang="en-US" sz="2050" dirty="0"/>
              <a:t>for </a:t>
            </a:r>
            <a:r>
              <a:rPr lang="en-US" sz="2050" dirty="0" smtClean="0"/>
              <a:t/>
            </a:r>
            <a:br>
              <a:rPr lang="en-US" sz="2050" dirty="0" smtClean="0"/>
            </a:br>
            <a:r>
              <a:rPr lang="en-US" sz="2050" dirty="0" smtClean="0"/>
              <a:t>the adults </a:t>
            </a:r>
            <a:br>
              <a:rPr lang="en-US" sz="2050" dirty="0" smtClean="0"/>
            </a:br>
            <a:r>
              <a:rPr lang="en-US" sz="2050" dirty="0" smtClean="0"/>
              <a:t>and children </a:t>
            </a:r>
            <a:br>
              <a:rPr lang="en-US" sz="2050" dirty="0" smtClean="0"/>
            </a:br>
            <a:r>
              <a:rPr lang="en-US" sz="2050" dirty="0" smtClean="0"/>
              <a:t>separately,</a:t>
            </a:r>
          </a:p>
          <a:p>
            <a:pPr marL="742950" lvl="1" indent="-400050">
              <a:buClr>
                <a:srgbClr val="C00000"/>
              </a:buClr>
              <a:buFont typeface="+mj-lt"/>
              <a:buAutoNum type="alphaLcPeriod"/>
              <a:tabLst>
                <a:tab pos="1079500" algn="l"/>
                <a:tab pos="2743200" algn="l"/>
              </a:tabLst>
            </a:pPr>
            <a:r>
              <a:rPr lang="en-US" sz="2050" dirty="0" smtClean="0"/>
              <a:t>How </a:t>
            </a:r>
            <a:r>
              <a:rPr lang="en-US" sz="2050" dirty="0"/>
              <a:t>many adults chose English? </a:t>
            </a:r>
            <a:endParaRPr lang="en-US" sz="2050" dirty="0" smtClean="0"/>
          </a:p>
          <a:p>
            <a:pPr marL="742950" lvl="1" indent="-400050">
              <a:buClr>
                <a:srgbClr val="C00000"/>
              </a:buClr>
              <a:buFont typeface="+mj-lt"/>
              <a:buAutoNum type="alphaLcPeriod"/>
              <a:tabLst>
                <a:tab pos="1079500" algn="l"/>
                <a:tab pos="2743200" algn="l"/>
              </a:tabLst>
            </a:pPr>
            <a:r>
              <a:rPr lang="en-US" sz="2050" dirty="0" err="1" smtClean="0"/>
              <a:t>Reeshma</a:t>
            </a:r>
            <a:r>
              <a:rPr lang="en-US" sz="2050" dirty="0" smtClean="0"/>
              <a:t> </a:t>
            </a:r>
            <a:r>
              <a:rPr lang="en-US" sz="2050" dirty="0"/>
              <a:t>says that an equal number of adults and children chose </a:t>
            </a:r>
            <a:r>
              <a:rPr lang="en-US" sz="2050" dirty="0" smtClean="0"/>
              <a:t>maths.</a:t>
            </a:r>
            <a:br>
              <a:rPr lang="en-US" sz="2050" dirty="0" smtClean="0"/>
            </a:br>
            <a:r>
              <a:rPr lang="en-US" sz="2050" dirty="0" smtClean="0"/>
              <a:t>Is </a:t>
            </a:r>
            <a:r>
              <a:rPr lang="en-US" sz="2050" dirty="0"/>
              <a:t>she correct? Give a reason for your answer.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072" y="1268760"/>
            <a:ext cx="582392" cy="582392"/>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1" y="3095666"/>
            <a:ext cx="3096344" cy="1845502"/>
          </a:xfrm>
          <a:prstGeom prst="rect">
            <a:avLst/>
          </a:prstGeom>
        </p:spPr>
      </p:pic>
    </p:spTree>
    <p:extLst>
      <p:ext uri="{BB962C8B-B14F-4D97-AF65-F5344CB8AC3E}">
        <p14:creationId xmlns:p14="http://schemas.microsoft.com/office/powerpoint/2010/main" val="3467109968"/>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82</a:t>
            </a:r>
            <a:endParaRPr lang="en-GB" sz="1400" b="1" dirty="0">
              <a:latin typeface="Calibri" panose="020F0502020204030204" pitchFamily="34" charset="0"/>
            </a:endParaRPr>
          </a:p>
        </p:txBody>
      </p:sp>
      <p:sp>
        <p:nvSpPr>
          <p:cNvPr id="3" name="Rectangle 2"/>
          <p:cNvSpPr/>
          <p:nvPr/>
        </p:nvSpPr>
        <p:spPr>
          <a:xfrm>
            <a:off x="234859" y="1196752"/>
            <a:ext cx="5273245" cy="5403018"/>
          </a:xfrm>
          <a:prstGeom prst="rect">
            <a:avLst/>
          </a:prstGeom>
        </p:spPr>
        <p:txBody>
          <a:bodyPr wrap="square">
            <a:spAutoFit/>
          </a:bodyPr>
          <a:lstStyle/>
          <a:p>
            <a:pPr marL="342900" indent="-342900">
              <a:buClr>
                <a:srgbClr val="C00000"/>
              </a:buClr>
              <a:buFont typeface="+mj-lt"/>
              <a:buAutoNum type="arabicPeriod" startAt="3"/>
              <a:tabLst>
                <a:tab pos="1079500" algn="l"/>
                <a:tab pos="2743200" algn="l"/>
              </a:tabLst>
            </a:pPr>
            <a:r>
              <a:rPr lang="en-US" sz="2030" dirty="0"/>
              <a:t>The lengths of cod and plaice caught by a fishing trawler are shown in the back-to-back stem and leaf diagram, </a:t>
            </a: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r>
              <a:rPr lang="en-US" sz="2030" dirty="0" smtClean="0"/>
              <a:t/>
            </a:r>
            <a:br>
              <a:rPr lang="en-US" sz="2030" dirty="0" smtClean="0"/>
            </a:br>
            <a:endParaRPr lang="en-US" sz="2030" dirty="0" smtClean="0"/>
          </a:p>
          <a:p>
            <a:pPr marL="400050" lvl="1" indent="-400050">
              <a:buClr>
                <a:srgbClr val="C00000"/>
              </a:buClr>
              <a:buFont typeface="+mj-lt"/>
              <a:buAutoNum type="alphaLcPeriod"/>
              <a:tabLst>
                <a:tab pos="1079500" algn="l"/>
                <a:tab pos="2743200" algn="l"/>
              </a:tabLst>
            </a:pPr>
            <a:r>
              <a:rPr lang="en-US" sz="2030" dirty="0" smtClean="0"/>
              <a:t>How </a:t>
            </a:r>
            <a:r>
              <a:rPr lang="en-US" sz="2030" dirty="0"/>
              <a:t>many cod did the trawler catch?</a:t>
            </a:r>
          </a:p>
          <a:p>
            <a:pPr marL="400050" lvl="1" indent="-400050">
              <a:buClr>
                <a:srgbClr val="C00000"/>
              </a:buClr>
              <a:buFont typeface="+mj-lt"/>
              <a:buAutoNum type="alphaLcPeriod"/>
              <a:tabLst>
                <a:tab pos="1079500" algn="l"/>
                <a:tab pos="2743200" algn="l"/>
              </a:tabLst>
            </a:pPr>
            <a:r>
              <a:rPr lang="en-US" sz="2030" dirty="0" smtClean="0"/>
              <a:t>Compare </a:t>
            </a:r>
            <a:r>
              <a:rPr lang="en-US" sz="2030" dirty="0"/>
              <a:t>the ranges, </a:t>
            </a:r>
            <a:endParaRPr lang="en-US" sz="2030" dirty="0" smtClean="0"/>
          </a:p>
          <a:p>
            <a:pPr marL="400050" lvl="1" indent="-400050">
              <a:buClr>
                <a:srgbClr val="C00000"/>
              </a:buClr>
              <a:buFont typeface="+mj-lt"/>
              <a:buAutoNum type="alphaLcPeriod"/>
              <a:tabLst>
                <a:tab pos="1079500" algn="l"/>
                <a:tab pos="2743200" algn="l"/>
              </a:tabLst>
            </a:pPr>
            <a:r>
              <a:rPr lang="en-US" sz="2030" dirty="0" smtClean="0"/>
              <a:t>Find </a:t>
            </a:r>
            <a:r>
              <a:rPr lang="en-US" sz="2030" dirty="0"/>
              <a:t>the median length of plaice caught.</a:t>
            </a:r>
          </a:p>
          <a:p>
            <a:pPr marL="400050" lvl="1" indent="-400050">
              <a:buClr>
                <a:srgbClr val="C00000"/>
              </a:buClr>
              <a:buFont typeface="+mj-lt"/>
              <a:buAutoNum type="alphaLcPeriod"/>
              <a:tabLst>
                <a:tab pos="1079500" algn="l"/>
                <a:tab pos="2743200" algn="l"/>
              </a:tabLst>
            </a:pPr>
            <a:r>
              <a:rPr lang="en-US" sz="2030" dirty="0" smtClean="0"/>
              <a:t>Any </a:t>
            </a:r>
            <a:r>
              <a:rPr lang="en-US" sz="2030" dirty="0"/>
              <a:t>fish caught that are under 22 cm in length must be returned to the sea. What is the total length offish returned?</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072" y="1268760"/>
            <a:ext cx="582392" cy="582392"/>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7567" y="2258201"/>
            <a:ext cx="5251834" cy="2322927"/>
          </a:xfrm>
          <a:prstGeom prst="rect">
            <a:avLst/>
          </a:prstGeom>
        </p:spPr>
      </p:pic>
    </p:spTree>
    <p:extLst>
      <p:ext uri="{BB962C8B-B14F-4D97-AF65-F5344CB8AC3E}">
        <p14:creationId xmlns:p14="http://schemas.microsoft.com/office/powerpoint/2010/main" val="3238981544"/>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82</a:t>
            </a:r>
            <a:endParaRPr lang="en-GB" sz="1400" b="1" dirty="0">
              <a:latin typeface="Calibri" panose="020F0502020204030204" pitchFamily="34" charset="0"/>
            </a:endParaRPr>
          </a:p>
        </p:txBody>
      </p:sp>
      <p:sp>
        <p:nvSpPr>
          <p:cNvPr id="3" name="Rectangle 2"/>
          <p:cNvSpPr/>
          <p:nvPr/>
        </p:nvSpPr>
        <p:spPr>
          <a:xfrm>
            <a:off x="234859" y="1196752"/>
            <a:ext cx="8513605" cy="584775"/>
          </a:xfrm>
          <a:prstGeom prst="rect">
            <a:avLst/>
          </a:prstGeom>
        </p:spPr>
        <p:txBody>
          <a:bodyPr wrap="square">
            <a:spAutoFit/>
          </a:bodyPr>
          <a:lstStyle/>
          <a:p>
            <a:pPr marL="514350" indent="-514350">
              <a:buClr>
                <a:srgbClr val="C00000"/>
              </a:buClr>
              <a:buFont typeface="+mj-lt"/>
              <a:buAutoNum type="arabicPeriod" startAt="3"/>
              <a:tabLst>
                <a:tab pos="1079500" algn="l"/>
                <a:tab pos="2743200" algn="l"/>
              </a:tabLst>
            </a:pPr>
            <a:r>
              <a:rPr lang="en-US" sz="3200" dirty="0"/>
              <a:t>Draw a frequency polygon for this data.</a:t>
            </a:r>
          </a:p>
        </p:txBody>
      </p:sp>
      <p:graphicFrame>
        <p:nvGraphicFramePr>
          <p:cNvPr id="7" name="Table 6"/>
          <p:cNvGraphicFramePr>
            <a:graphicFrameLocks noGrp="1"/>
          </p:cNvGraphicFramePr>
          <p:nvPr>
            <p:extLst>
              <p:ext uri="{D42A27DB-BD31-4B8C-83A1-F6EECF244321}">
                <p14:modId xmlns:p14="http://schemas.microsoft.com/office/powerpoint/2010/main" val="1945475800"/>
              </p:ext>
            </p:extLst>
          </p:nvPr>
        </p:nvGraphicFramePr>
        <p:xfrm>
          <a:off x="293340" y="2132856"/>
          <a:ext cx="8515069" cy="792480"/>
        </p:xfrm>
        <a:graphic>
          <a:graphicData uri="http://schemas.openxmlformats.org/drawingml/2006/table">
            <a:tbl>
              <a:tblPr firstRow="1" bandRow="1">
                <a:tableStyleId>{5940675A-B579-460E-94D1-54222C63F5DA}</a:tableStyleId>
              </a:tblPr>
              <a:tblGrid>
                <a:gridCol w="1538605"/>
                <a:gridCol w="1203044"/>
                <a:gridCol w="1405255"/>
                <a:gridCol w="1405255"/>
                <a:gridCol w="1405255"/>
                <a:gridCol w="1557655"/>
              </a:tblGrid>
              <a:tr h="270381">
                <a:tc>
                  <a:txBody>
                    <a:bodyPr/>
                    <a:lstStyle/>
                    <a:p>
                      <a:r>
                        <a:rPr lang="en-US" sz="2000" b="1" dirty="0" smtClean="0">
                          <a:latin typeface="Arial" panose="020B0604020202020204" pitchFamily="34" charset="0"/>
                          <a:cs typeface="Arial" panose="020B0604020202020204" pitchFamily="34" charset="0"/>
                        </a:rPr>
                        <a:t>Time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0≤</a:t>
                      </a:r>
                      <a:r>
                        <a:rPr lang="en-US" sz="1900" i="1" dirty="0" smtClean="0"/>
                        <a:t>T</a:t>
                      </a:r>
                      <a:r>
                        <a:rPr lang="en-US" sz="1900" dirty="0" smtClean="0"/>
                        <a:t>&lt;20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20≤</a:t>
                      </a:r>
                      <a:r>
                        <a:rPr lang="en-US" sz="1900" i="1" dirty="0" smtClean="0"/>
                        <a:t>T</a:t>
                      </a:r>
                      <a:r>
                        <a:rPr lang="en-US" sz="1900" dirty="0" smtClean="0"/>
                        <a:t>&lt;40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40≤</a:t>
                      </a:r>
                      <a:r>
                        <a:rPr lang="en-US" sz="1900" i="1" dirty="0" smtClean="0"/>
                        <a:t>T</a:t>
                      </a:r>
                      <a:r>
                        <a:rPr lang="en-US" sz="1900" dirty="0" smtClean="0"/>
                        <a:t>&lt;60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60≤</a:t>
                      </a:r>
                      <a:r>
                        <a:rPr lang="en-US" sz="1900" i="1" dirty="0" smtClean="0"/>
                        <a:t>T</a:t>
                      </a:r>
                      <a:r>
                        <a:rPr lang="en-US" sz="1900" dirty="0" smtClean="0"/>
                        <a:t>&lt;80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80≤</a:t>
                      </a:r>
                      <a:r>
                        <a:rPr lang="en-US" sz="1900" i="1" dirty="0" smtClean="0"/>
                        <a:t>T</a:t>
                      </a:r>
                      <a:r>
                        <a:rPr lang="en-US" sz="1900" dirty="0" smtClean="0"/>
                        <a:t>&lt;100</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000" dirty="0" smtClean="0"/>
                        <a:t>6</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t>5</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t>1</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826" y="1227757"/>
            <a:ext cx="630646" cy="630646"/>
          </a:xfrm>
          <a:prstGeom prst="rect">
            <a:avLst/>
          </a:prstGeom>
        </p:spPr>
      </p:pic>
      <p:sp>
        <p:nvSpPr>
          <p:cNvPr id="9" name="Rectangle 8"/>
          <p:cNvSpPr/>
          <p:nvPr/>
        </p:nvSpPr>
        <p:spPr>
          <a:xfrm>
            <a:off x="293340" y="3068960"/>
            <a:ext cx="8486808" cy="345638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665377"/>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82</a:t>
            </a:r>
            <a:endParaRPr lang="en-GB" sz="1400" b="1" dirty="0">
              <a:latin typeface="Calibri" panose="020F0502020204030204" pitchFamily="34" charset="0"/>
            </a:endParaRPr>
          </a:p>
        </p:txBody>
      </p:sp>
      <p:sp>
        <p:nvSpPr>
          <p:cNvPr id="3" name="Rectangle 2"/>
          <p:cNvSpPr/>
          <p:nvPr/>
        </p:nvSpPr>
        <p:spPr>
          <a:xfrm>
            <a:off x="234859" y="1196752"/>
            <a:ext cx="5273245" cy="5293757"/>
          </a:xfrm>
          <a:prstGeom prst="rect">
            <a:avLst/>
          </a:prstGeom>
        </p:spPr>
        <p:txBody>
          <a:bodyPr wrap="square">
            <a:spAutoFit/>
          </a:bodyPr>
          <a:lstStyle/>
          <a:p>
            <a:pPr>
              <a:buClr>
                <a:srgbClr val="C00000"/>
              </a:buClr>
              <a:tabLst>
                <a:tab pos="1079500" algn="l"/>
                <a:tab pos="2743200" algn="l"/>
              </a:tabLst>
            </a:pPr>
            <a:r>
              <a:rPr lang="en-US" sz="2600" b="1" dirty="0">
                <a:solidFill>
                  <a:srgbClr val="C00000"/>
                </a:solidFill>
              </a:rPr>
              <a:t>Averages and range</a:t>
            </a:r>
          </a:p>
          <a:p>
            <a:pPr marL="400050" indent="-400050">
              <a:buClr>
                <a:srgbClr val="C00000"/>
              </a:buClr>
              <a:buFont typeface="+mj-lt"/>
              <a:buAutoNum type="arabicPeriod" startAt="5"/>
              <a:tabLst>
                <a:tab pos="1079500" algn="l"/>
                <a:tab pos="2743200" algn="l"/>
              </a:tabLst>
            </a:pPr>
            <a:r>
              <a:rPr lang="en-US" sz="2600" dirty="0" smtClean="0"/>
              <a:t>Identify </a:t>
            </a:r>
            <a:r>
              <a:rPr lang="en-US" sz="2600" dirty="0"/>
              <a:t>the outliers in the data sets and work out the range of each, including the outliers, </a:t>
            </a:r>
            <a:endParaRPr lang="en-US" sz="2600" dirty="0" smtClean="0"/>
          </a:p>
          <a:p>
            <a:pPr marL="857250" lvl="1" indent="-457200">
              <a:buClr>
                <a:srgbClr val="C00000"/>
              </a:buClr>
              <a:buFont typeface="+mj-lt"/>
              <a:buAutoNum type="alphaLcPeriod"/>
              <a:tabLst>
                <a:tab pos="1079500" algn="l"/>
                <a:tab pos="2743200" algn="l"/>
              </a:tabLst>
            </a:pPr>
            <a:r>
              <a:rPr lang="en-US" sz="2600" dirty="0" smtClean="0"/>
              <a:t>Price </a:t>
            </a:r>
            <a:r>
              <a:rPr lang="en-US" sz="2600" dirty="0"/>
              <a:t>of TVs: £450, £450, £640, £690, £4800</a:t>
            </a:r>
          </a:p>
          <a:p>
            <a:pPr marL="857250" lvl="1" indent="-457200">
              <a:buClr>
                <a:srgbClr val="C00000"/>
              </a:buClr>
              <a:buFont typeface="+mj-lt"/>
              <a:buAutoNum type="alphaLcPeriod"/>
              <a:tabLst>
                <a:tab pos="1079500" algn="l"/>
                <a:tab pos="2743200" algn="l"/>
              </a:tabLst>
            </a:pPr>
            <a:r>
              <a:rPr lang="en-US" sz="2600" dirty="0" smtClean="0"/>
              <a:t>Heights </a:t>
            </a:r>
            <a:r>
              <a:rPr lang="en-US" sz="2600" dirty="0"/>
              <a:t>of plants in cm: 42</a:t>
            </a:r>
            <a:r>
              <a:rPr lang="en-US" sz="2600" dirty="0" smtClean="0"/>
              <a:t>, 47, 39, 51</a:t>
            </a:r>
            <a:r>
              <a:rPr lang="en-US" sz="2600" dirty="0"/>
              <a:t>, 22, 24</a:t>
            </a:r>
          </a:p>
          <a:p>
            <a:pPr marL="400050" indent="-400050">
              <a:buClr>
                <a:srgbClr val="C00000"/>
              </a:buClr>
              <a:buFont typeface="+mj-lt"/>
              <a:buAutoNum type="arabicPeriod" startAt="5"/>
              <a:tabLst>
                <a:tab pos="1079500" algn="l"/>
                <a:tab pos="2743200" algn="l"/>
              </a:tabLst>
            </a:pPr>
            <a:r>
              <a:rPr lang="en-US" sz="2600" dirty="0" smtClean="0"/>
              <a:t>For </a:t>
            </a:r>
            <a:r>
              <a:rPr lang="en-US" sz="2600" dirty="0"/>
              <a:t>the grouped frequency table: a estimate the mean </a:t>
            </a:r>
            <a:r>
              <a:rPr lang="en-US" sz="2600" b="1" dirty="0"/>
              <a:t>b</a:t>
            </a:r>
            <a:r>
              <a:rPr lang="en-US" sz="2600" dirty="0"/>
              <a:t> state the group containing the median </a:t>
            </a:r>
            <a:r>
              <a:rPr lang="en-US" sz="2600" b="1" dirty="0"/>
              <a:t>c</a:t>
            </a:r>
            <a:r>
              <a:rPr lang="en-US" sz="2600" dirty="0"/>
              <a:t> estimate the range </a:t>
            </a:r>
            <a:r>
              <a:rPr lang="en-US" sz="2600" b="1" dirty="0"/>
              <a:t>d</a:t>
            </a:r>
            <a:r>
              <a:rPr lang="en-US" sz="2600" dirty="0"/>
              <a:t> state the modal class.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072" y="1268760"/>
            <a:ext cx="582392" cy="5823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2400" y="5949280"/>
            <a:ext cx="548640" cy="5486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04561798"/>
              </p:ext>
            </p:extLst>
          </p:nvPr>
        </p:nvGraphicFramePr>
        <p:xfrm>
          <a:off x="5652120" y="3408392"/>
          <a:ext cx="3024336" cy="2468880"/>
        </p:xfrm>
        <a:graphic>
          <a:graphicData uri="http://schemas.openxmlformats.org/drawingml/2006/table">
            <a:tbl>
              <a:tblPr firstRow="1" bandRow="1">
                <a:tableStyleId>{5940675A-B579-460E-94D1-54222C63F5DA}</a:tableStyleId>
              </a:tblPr>
              <a:tblGrid>
                <a:gridCol w="1579091"/>
                <a:gridCol w="1445245"/>
              </a:tblGrid>
              <a:tr h="313628">
                <a:tc>
                  <a:txBody>
                    <a:bodyPr/>
                    <a:lstStyle/>
                    <a:p>
                      <a:pPr algn="ctr"/>
                      <a:r>
                        <a:rPr lang="en-US" sz="2100" b="1" i="1" dirty="0" smtClean="0">
                          <a:latin typeface="Arial" panose="020B0604020202020204" pitchFamily="34" charset="0"/>
                          <a:cs typeface="Arial" panose="020B0604020202020204" pitchFamily="34" charset="0"/>
                        </a:rPr>
                        <a:t>t</a:t>
                      </a:r>
                      <a:r>
                        <a:rPr lang="en-US" sz="2100" b="1" dirty="0" smtClean="0">
                          <a:latin typeface="Arial" panose="020B0604020202020204" pitchFamily="34" charset="0"/>
                          <a:cs typeface="Arial" panose="020B0604020202020204" pitchFamily="34" charset="0"/>
                        </a:rPr>
                        <a:t> (mins)</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dirty="0" smtClean="0">
                          <a:latin typeface="Arial" panose="020B0604020202020204" pitchFamily="34" charset="0"/>
                          <a:cs typeface="Arial" panose="020B0604020202020204" pitchFamily="34" charset="0"/>
                        </a:rPr>
                        <a:t>Frequency</a:t>
                      </a:r>
                      <a:endParaRPr lang="en-US" sz="21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100" dirty="0" smtClean="0">
                          <a:latin typeface="Arial" panose="020B0604020202020204" pitchFamily="34" charset="0"/>
                          <a:cs typeface="Arial" panose="020B0604020202020204" pitchFamily="34" charset="0"/>
                        </a:rPr>
                        <a:t>0 ≤ </a:t>
                      </a:r>
                      <a:r>
                        <a:rPr lang="en-US" sz="2100" i="1" dirty="0" smtClean="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&lt; 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7</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5 ≤ </a:t>
                      </a:r>
                      <a:r>
                        <a:rPr lang="en-US" sz="2100" i="1" dirty="0" smtClean="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&lt; 10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10 ≤ </a:t>
                      </a:r>
                      <a:r>
                        <a:rPr lang="en-US" sz="2100" i="1" dirty="0" smtClean="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&lt; 15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13</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15 ≤ </a:t>
                      </a:r>
                      <a:r>
                        <a:rPr lang="en-US" sz="2100" i="1" dirty="0" smtClean="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&lt; 20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20 ≤ </a:t>
                      </a:r>
                      <a:r>
                        <a:rPr lang="en-US" sz="2100" i="1" dirty="0" smtClean="0">
                          <a:latin typeface="Arial" panose="020B0604020202020204" pitchFamily="34" charset="0"/>
                          <a:cs typeface="Arial" panose="020B0604020202020204" pitchFamily="34" charset="0"/>
                        </a:rPr>
                        <a:t>d</a:t>
                      </a:r>
                      <a:r>
                        <a:rPr lang="en-US" sz="2100" dirty="0" smtClean="0">
                          <a:latin typeface="Arial" panose="020B0604020202020204" pitchFamily="34" charset="0"/>
                          <a:cs typeface="Arial" panose="020B0604020202020204" pitchFamily="34" charset="0"/>
                        </a:rPr>
                        <a:t> &lt; 25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60990386"/>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83</a:t>
            </a:r>
            <a:endParaRPr lang="en-GB" sz="1400" b="1" dirty="0">
              <a:latin typeface="Calibri" panose="020F0502020204030204" pitchFamily="34" charset="0"/>
            </a:endParaRPr>
          </a:p>
        </p:txBody>
      </p:sp>
      <p:sp>
        <p:nvSpPr>
          <p:cNvPr id="3" name="Rectangle 2"/>
          <p:cNvSpPr/>
          <p:nvPr/>
        </p:nvSpPr>
        <p:spPr>
          <a:xfrm>
            <a:off x="234859" y="1196752"/>
            <a:ext cx="5273245" cy="3170099"/>
          </a:xfrm>
          <a:prstGeom prst="rect">
            <a:avLst/>
          </a:prstGeom>
        </p:spPr>
        <p:txBody>
          <a:bodyPr wrap="square">
            <a:spAutoFit/>
          </a:bodyPr>
          <a:lstStyle/>
          <a:p>
            <a:pPr>
              <a:buClr>
                <a:srgbClr val="C00000"/>
              </a:buClr>
              <a:tabLst>
                <a:tab pos="1079500" algn="l"/>
                <a:tab pos="2743200" algn="l"/>
              </a:tabLst>
            </a:pPr>
            <a:r>
              <a:rPr lang="en-US" sz="2000" b="1" dirty="0" smtClean="0">
                <a:solidFill>
                  <a:srgbClr val="C00000"/>
                </a:solidFill>
              </a:rPr>
              <a:t>Scatter </a:t>
            </a:r>
            <a:r>
              <a:rPr lang="en-US" sz="2000" b="1" dirty="0">
                <a:solidFill>
                  <a:srgbClr val="C00000"/>
                </a:solidFill>
              </a:rPr>
              <a:t>graphs and time series </a:t>
            </a:r>
            <a:endParaRPr lang="en-US" sz="2000" b="1" dirty="0" smtClean="0">
              <a:solidFill>
                <a:srgbClr val="C00000"/>
              </a:solidFill>
            </a:endParaRPr>
          </a:p>
          <a:p>
            <a:pPr marL="400050" indent="-400050">
              <a:buClr>
                <a:srgbClr val="C00000"/>
              </a:buClr>
              <a:buFont typeface="+mj-lt"/>
              <a:buAutoNum type="arabicPeriod" startAt="7"/>
              <a:tabLst>
                <a:tab pos="1079500" algn="l"/>
                <a:tab pos="2743200" algn="l"/>
              </a:tabLst>
            </a:pPr>
            <a:r>
              <a:rPr lang="en-US" sz="2000" dirty="0" smtClean="0"/>
              <a:t>Reasoning </a:t>
            </a:r>
            <a:r>
              <a:rPr lang="en-US" sz="2000" dirty="0"/>
              <a:t>The time series graph shows the sales (in 1000s) of bottles of sun cream during the last three years.</a:t>
            </a:r>
          </a:p>
          <a:p>
            <a:pPr marL="800100" lvl="1" indent="-400050">
              <a:buClr>
                <a:srgbClr val="C00000"/>
              </a:buClr>
              <a:buFont typeface="+mj-lt"/>
              <a:buAutoNum type="alphaLcPeriod"/>
              <a:tabLst>
                <a:tab pos="1079500" algn="l"/>
                <a:tab pos="2743200" algn="l"/>
              </a:tabLst>
            </a:pPr>
            <a:r>
              <a:rPr lang="en-US" sz="2000" dirty="0" smtClean="0"/>
              <a:t>How </a:t>
            </a:r>
            <a:r>
              <a:rPr lang="en-US" sz="2000" dirty="0"/>
              <a:t>many bottles were sold in the third quarter (</a:t>
            </a:r>
            <a:r>
              <a:rPr lang="en-US" sz="2000" b="1" dirty="0"/>
              <a:t>Q3</a:t>
            </a:r>
            <a:r>
              <a:rPr lang="en-US" sz="2000" dirty="0"/>
              <a:t>) of 2012? </a:t>
            </a:r>
            <a:endParaRPr lang="en-US" sz="2000" dirty="0" smtClean="0"/>
          </a:p>
          <a:p>
            <a:pPr marL="800100" lvl="1" indent="-400050">
              <a:buClr>
                <a:srgbClr val="C00000"/>
              </a:buClr>
              <a:buFont typeface="+mj-lt"/>
              <a:buAutoNum type="alphaLcPeriod"/>
              <a:tabLst>
                <a:tab pos="1079500" algn="l"/>
                <a:tab pos="2743200" algn="l"/>
              </a:tabLst>
            </a:pPr>
            <a:r>
              <a:rPr lang="en-US" sz="2000" dirty="0" smtClean="0"/>
              <a:t>Give </a:t>
            </a:r>
            <a:r>
              <a:rPr lang="en-US" sz="2000" dirty="0"/>
              <a:t>a possible reason why the sales fluctuate up and down, </a:t>
            </a:r>
            <a:endParaRPr lang="en-US" sz="2000" dirty="0" smtClean="0"/>
          </a:p>
          <a:p>
            <a:pPr marL="800100" lvl="1" indent="-400050">
              <a:buClr>
                <a:srgbClr val="C00000"/>
              </a:buClr>
              <a:buFont typeface="+mj-lt"/>
              <a:buAutoNum type="alphaLcPeriod"/>
              <a:tabLst>
                <a:tab pos="1079500" algn="l"/>
                <a:tab pos="2743200" algn="l"/>
              </a:tabLst>
            </a:pPr>
            <a:r>
              <a:rPr lang="en-US" sz="2000" dirty="0" smtClean="0"/>
              <a:t>Describe </a:t>
            </a:r>
            <a:r>
              <a:rPr lang="en-US" sz="2000" dirty="0"/>
              <a:t>the overall trend in sales over this three-year period</a:t>
            </a:r>
            <a:r>
              <a:rPr lang="en-US" sz="2000" dirty="0" smtClean="0"/>
              <a:t>.</a:t>
            </a:r>
            <a:endParaRPr lang="en-US" sz="20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072" y="1268760"/>
            <a:ext cx="582392" cy="582392"/>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15616" y="4366851"/>
            <a:ext cx="3536723" cy="2230500"/>
          </a:xfrm>
          <a:prstGeom prst="rect">
            <a:avLst/>
          </a:prstGeom>
        </p:spPr>
      </p:pic>
    </p:spTree>
    <p:extLst>
      <p:ext uri="{BB962C8B-B14F-4D97-AF65-F5344CB8AC3E}">
        <p14:creationId xmlns:p14="http://schemas.microsoft.com/office/powerpoint/2010/main" val="2583078881"/>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83</a:t>
            </a:r>
            <a:endParaRPr lang="en-GB" sz="1400" b="1" dirty="0">
              <a:latin typeface="Calibri" panose="020F0502020204030204" pitchFamily="34" charset="0"/>
            </a:endParaRPr>
          </a:p>
        </p:txBody>
      </p:sp>
      <p:sp>
        <p:nvSpPr>
          <p:cNvPr id="3" name="Rectangle 2"/>
          <p:cNvSpPr/>
          <p:nvPr/>
        </p:nvSpPr>
        <p:spPr>
          <a:xfrm>
            <a:off x="251520" y="1254239"/>
            <a:ext cx="8598741" cy="5586145"/>
          </a:xfrm>
          <a:prstGeom prst="rect">
            <a:avLst/>
          </a:prstGeom>
        </p:spPr>
        <p:txBody>
          <a:bodyPr wrap="square">
            <a:spAutoFit/>
          </a:bodyPr>
          <a:lstStyle/>
          <a:p>
            <a:pPr marL="457200" indent="-457200">
              <a:buClr>
                <a:srgbClr val="C00000"/>
              </a:buClr>
              <a:buFont typeface="+mj-lt"/>
              <a:buAutoNum type="arabicPeriod" startAt="8"/>
              <a:tabLst>
                <a:tab pos="1079500" algn="l"/>
                <a:tab pos="2743200" algn="l"/>
              </a:tabLst>
            </a:pPr>
            <a:r>
              <a:rPr lang="en-US" sz="2100" b="1" dirty="0" smtClean="0">
                <a:solidFill>
                  <a:srgbClr val="FF0000"/>
                </a:solidFill>
              </a:rPr>
              <a:t>Reasoning</a:t>
            </a:r>
            <a:r>
              <a:rPr lang="en-US" sz="2100" dirty="0" smtClean="0">
                <a:solidFill>
                  <a:srgbClr val="FF0000"/>
                </a:solidFill>
              </a:rPr>
              <a:t> </a:t>
            </a:r>
            <a:r>
              <a:rPr lang="en-US" sz="2100" dirty="0" smtClean="0"/>
              <a:t>The table shows the marks awarded to seven </a:t>
            </a:r>
            <a:br>
              <a:rPr lang="en-US" sz="2100" dirty="0" smtClean="0"/>
            </a:br>
            <a:r>
              <a:rPr lang="en-US" sz="2100" dirty="0" smtClean="0"/>
              <a:t>candidates taking two maths exams. The information is </a:t>
            </a:r>
            <a:br>
              <a:rPr lang="en-US" sz="2100" dirty="0" smtClean="0"/>
            </a:br>
            <a:r>
              <a:rPr lang="en-US" sz="2100" dirty="0" smtClean="0"/>
              <a:t>displayed in the scatter diagram together with a line of best fit.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1100" dirty="0" smtClean="0"/>
          </a:p>
          <a:p>
            <a:pPr marL="400050" lvl="1" indent="-400050">
              <a:buClr>
                <a:srgbClr val="C00000"/>
              </a:buClr>
              <a:buFont typeface="+mj-lt"/>
              <a:buAutoNum type="alphaLcPeriod"/>
              <a:tabLst>
                <a:tab pos="1079500" algn="l"/>
                <a:tab pos="2743200" algn="l"/>
              </a:tabLst>
            </a:pPr>
            <a:r>
              <a:rPr lang="en-US" sz="2100" dirty="0" smtClean="0"/>
              <a:t>State </a:t>
            </a:r>
            <a:r>
              <a:rPr lang="en-US" sz="2100" dirty="0"/>
              <a:t>whether this </a:t>
            </a:r>
            <a:r>
              <a:rPr lang="en-US" sz="2100" dirty="0" smtClean="0"/>
              <a:t>diagram shows </a:t>
            </a:r>
            <a:br>
              <a:rPr lang="en-US" sz="2100" dirty="0" smtClean="0"/>
            </a:br>
            <a:r>
              <a:rPr lang="en-US" sz="2100" dirty="0" smtClean="0"/>
              <a:t>positive, negative or no correlation.</a:t>
            </a:r>
          </a:p>
          <a:p>
            <a:pPr marL="400050" lvl="1" indent="-400050">
              <a:buClr>
                <a:srgbClr val="C00000"/>
              </a:buClr>
              <a:buFont typeface="+mj-lt"/>
              <a:buAutoNum type="alphaLcPeriod"/>
              <a:tabLst>
                <a:tab pos="1079500" algn="l"/>
                <a:tab pos="2743200" algn="l"/>
              </a:tabLst>
            </a:pPr>
            <a:r>
              <a:rPr lang="en-US" sz="2100" dirty="0" smtClean="0"/>
              <a:t>Use the line of best fit to estimate </a:t>
            </a:r>
            <a:br>
              <a:rPr lang="en-US" sz="2100" dirty="0" smtClean="0"/>
            </a:br>
            <a:r>
              <a:rPr lang="en-US" sz="2100" dirty="0" smtClean="0"/>
              <a:t>the mark that someone might get on:</a:t>
            </a:r>
          </a:p>
          <a:p>
            <a:pPr marL="971550" lvl="3" indent="-514350">
              <a:buClr>
                <a:srgbClr val="C00000"/>
              </a:buClr>
              <a:buFont typeface="+mj-lt"/>
              <a:buAutoNum type="romanLcPeriod"/>
              <a:tabLst>
                <a:tab pos="1079500" algn="l"/>
                <a:tab pos="2743200" algn="l"/>
              </a:tabLst>
            </a:pPr>
            <a:r>
              <a:rPr lang="en-US" sz="2100" dirty="0" smtClean="0"/>
              <a:t>Paper 2 if they got 50 on Paper 1.</a:t>
            </a:r>
          </a:p>
          <a:p>
            <a:pPr marL="971550" lvl="3" indent="-514350">
              <a:buClr>
                <a:srgbClr val="C00000"/>
              </a:buClr>
              <a:buFont typeface="+mj-lt"/>
              <a:buAutoNum type="romanLcPeriod"/>
              <a:tabLst>
                <a:tab pos="1079500" algn="l"/>
                <a:tab pos="2743200" algn="l"/>
              </a:tabLst>
            </a:pPr>
            <a:r>
              <a:rPr lang="en-US" sz="2100" dirty="0" smtClean="0"/>
              <a:t>Paper 1 if they got 90 on Paper 2.</a:t>
            </a:r>
          </a:p>
          <a:p>
            <a:pPr marL="400050" lvl="1" indent="-400050">
              <a:buClr>
                <a:srgbClr val="C00000"/>
              </a:buClr>
              <a:buFont typeface="+mj-lt"/>
              <a:buAutoNum type="alphaLcPeriod"/>
              <a:tabLst>
                <a:tab pos="1079500" algn="l"/>
                <a:tab pos="2743200" algn="l"/>
              </a:tabLst>
            </a:pPr>
            <a:r>
              <a:rPr lang="en-US" sz="2100" dirty="0" smtClean="0"/>
              <a:t>Which of your answers to part </a:t>
            </a:r>
            <a:r>
              <a:rPr lang="en-US" sz="2100" b="1" dirty="0" smtClean="0"/>
              <a:t>b</a:t>
            </a:r>
            <a:r>
              <a:rPr lang="en-US" sz="2100" dirty="0" smtClean="0"/>
              <a:t> </a:t>
            </a:r>
            <a:br>
              <a:rPr lang="en-US" sz="2100" dirty="0" smtClean="0"/>
            </a:br>
            <a:r>
              <a:rPr lang="en-US" sz="2100" dirty="0" smtClean="0"/>
              <a:t>would you expect to be more reliable? </a:t>
            </a:r>
            <a:br>
              <a:rPr lang="en-US" sz="2100" dirty="0" smtClean="0"/>
            </a:br>
            <a:r>
              <a:rPr lang="en-US" sz="2100" dirty="0" smtClean="0"/>
              <a:t>Give reasons for your answer.</a:t>
            </a:r>
            <a:endParaRPr lang="en-US" sz="21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1196752"/>
            <a:ext cx="648072" cy="64807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74571904"/>
              </p:ext>
            </p:extLst>
          </p:nvPr>
        </p:nvGraphicFramePr>
        <p:xfrm>
          <a:off x="311885" y="2312288"/>
          <a:ext cx="6276339" cy="1188720"/>
        </p:xfrm>
        <a:graphic>
          <a:graphicData uri="http://schemas.openxmlformats.org/drawingml/2006/table">
            <a:tbl>
              <a:tblPr firstRow="1" bandRow="1">
                <a:tableStyleId>{5940675A-B579-460E-94D1-54222C63F5DA}</a:tableStyleId>
              </a:tblPr>
              <a:tblGrid>
                <a:gridCol w="2381568"/>
                <a:gridCol w="584517"/>
                <a:gridCol w="584517"/>
                <a:gridCol w="584517"/>
                <a:gridCol w="535305"/>
                <a:gridCol w="535305"/>
                <a:gridCol w="535305"/>
                <a:gridCol w="535305"/>
              </a:tblGrid>
              <a:tr h="270381">
                <a:tc>
                  <a:txBody>
                    <a:bodyPr/>
                    <a:lstStyle/>
                    <a:p>
                      <a:r>
                        <a:rPr lang="en-US" sz="2000" b="1" dirty="0" smtClean="0">
                          <a:latin typeface="Arial" panose="020B0604020202020204" pitchFamily="34" charset="0"/>
                          <a:cs typeface="Arial" panose="020B0604020202020204" pitchFamily="34" charset="0"/>
                        </a:rPr>
                        <a:t>Candidate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A</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B</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C</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D</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E</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F</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G</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2000" b="1" dirty="0" smtClean="0">
                          <a:latin typeface="Arial" panose="020B0604020202020204" pitchFamily="34" charset="0"/>
                          <a:cs typeface="Arial" panose="020B0604020202020204" pitchFamily="34" charset="0"/>
                        </a:rPr>
                        <a:t>Marks for Paper 1</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t>57</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68</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42</a:t>
                      </a:r>
                      <a:endParaRPr lang="en-US" sz="2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28</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71</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2000" b="1" dirty="0" smtClean="0">
                          <a:latin typeface="Arial" panose="020B0604020202020204" pitchFamily="34" charset="0"/>
                          <a:cs typeface="Arial" panose="020B0604020202020204" pitchFamily="34" charset="0"/>
                        </a:rPr>
                        <a:t>Marks for Paper 2</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000" dirty="0" smtClean="0"/>
                        <a:t>45</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t>61</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t>28</a:t>
                      </a:r>
                      <a:endParaRPr lang="en-US" sz="2000" dirty="0"/>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22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64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6096" y="3516337"/>
            <a:ext cx="3373746" cy="3065687"/>
          </a:xfrm>
          <a:prstGeom prst="rect">
            <a:avLst/>
          </a:prstGeom>
        </p:spPr>
      </p:pic>
    </p:spTree>
    <p:extLst>
      <p:ext uri="{BB962C8B-B14F-4D97-AF65-F5344CB8AC3E}">
        <p14:creationId xmlns:p14="http://schemas.microsoft.com/office/powerpoint/2010/main" val="3794206814"/>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83</a:t>
            </a:r>
            <a:endParaRPr lang="en-GB" sz="1400" b="1" dirty="0">
              <a:latin typeface="Calibri" panose="020F0502020204030204" pitchFamily="34" charset="0"/>
            </a:endParaRPr>
          </a:p>
        </p:txBody>
      </p:sp>
      <p:sp>
        <p:nvSpPr>
          <p:cNvPr id="3" name="Rectangle 2"/>
          <p:cNvSpPr/>
          <p:nvPr/>
        </p:nvSpPr>
        <p:spPr>
          <a:xfrm>
            <a:off x="234859" y="1196752"/>
            <a:ext cx="8585613" cy="5447645"/>
          </a:xfrm>
          <a:prstGeom prst="rect">
            <a:avLst/>
          </a:prstGeom>
        </p:spPr>
        <p:txBody>
          <a:bodyPr wrap="square">
            <a:spAutoFit/>
          </a:bodyPr>
          <a:lstStyle/>
          <a:p>
            <a:pPr marL="457200" indent="-457200">
              <a:buClr>
                <a:srgbClr val="C00000"/>
              </a:buClr>
              <a:buFont typeface="+mj-lt"/>
              <a:buAutoNum type="arabicPeriod" startAt="9"/>
              <a:tabLst>
                <a:tab pos="1079500" algn="l"/>
                <a:tab pos="2743200" algn="l"/>
              </a:tabLst>
            </a:pPr>
            <a:r>
              <a:rPr lang="en-US" sz="2400" dirty="0" smtClean="0"/>
              <a:t>How </a:t>
            </a:r>
            <a:r>
              <a:rPr lang="en-US" sz="2400" dirty="0"/>
              <a:t>sure are you of your answers? Were you mostly </a:t>
            </a:r>
            <a:r>
              <a:rPr lang="en-US" sz="2400" dirty="0" smtClean="0"/>
              <a:t/>
            </a:r>
            <a:br>
              <a:rPr lang="en-US" sz="2400" dirty="0" smtClean="0"/>
            </a:br>
            <a:r>
              <a:rPr lang="en-US" sz="2400" dirty="0" smtClean="0"/>
              <a:t>Just </a:t>
            </a:r>
            <a:r>
              <a:rPr lang="en-US" sz="2400" dirty="0"/>
              <a:t>guessing </a:t>
            </a:r>
            <a:r>
              <a:rPr lang="en-US" sz="2400" dirty="0" smtClean="0"/>
              <a:t> </a:t>
            </a:r>
            <a:r>
              <a:rPr lang="en-US" sz="3600" dirty="0" smtClean="0">
                <a:solidFill>
                  <a:srgbClr val="FF0000"/>
                </a:solidFill>
                <a:sym typeface="Wingdings" panose="05000000000000000000" pitchFamily="2" charset="2"/>
              </a:rPr>
              <a:t></a:t>
            </a:r>
            <a:r>
              <a:rPr lang="en-US" sz="2400" dirty="0" smtClean="0"/>
              <a:t>     Feeling </a:t>
            </a:r>
            <a:r>
              <a:rPr lang="en-US" sz="2400" dirty="0"/>
              <a:t>doubtful </a:t>
            </a:r>
            <a:r>
              <a:rPr lang="en-US" sz="2400" dirty="0" smtClean="0"/>
              <a:t>  </a:t>
            </a:r>
            <a:r>
              <a:rPr lang="en-US" sz="3600" dirty="0">
                <a:solidFill>
                  <a:srgbClr val="FF0000"/>
                </a:solidFill>
                <a:sym typeface="Wingdings" panose="05000000000000000000" pitchFamily="2" charset="2"/>
              </a:rPr>
              <a:t></a:t>
            </a:r>
            <a:r>
              <a:rPr lang="en-US" sz="3600" dirty="0" smtClean="0"/>
              <a:t> </a:t>
            </a:r>
            <a:r>
              <a:rPr lang="en-US" sz="2400" dirty="0" smtClean="0"/>
              <a:t>   Confident  </a:t>
            </a:r>
            <a:r>
              <a:rPr lang="en-US" sz="3600" dirty="0">
                <a:solidFill>
                  <a:srgbClr val="FF0000"/>
                </a:solidFill>
                <a:sym typeface="Wingdings" panose="05000000000000000000" pitchFamily="2" charset="2"/>
              </a:rPr>
              <a:t></a:t>
            </a:r>
            <a:endParaRPr lang="en-US" sz="2400" dirty="0">
              <a:solidFill>
                <a:srgbClr val="FF0000"/>
              </a:solidFill>
            </a:endParaRPr>
          </a:p>
          <a:p>
            <a:pPr marL="400050" indent="-400050">
              <a:buClr>
                <a:srgbClr val="C00000"/>
              </a:buClr>
              <a:buFont typeface="+mj-lt"/>
              <a:buAutoNum type="arabicPeriod" startAt="9"/>
              <a:tabLst>
                <a:tab pos="1079500" algn="l"/>
                <a:tab pos="2743200" algn="l"/>
              </a:tabLst>
            </a:pPr>
            <a:r>
              <a:rPr lang="en-US" sz="2400" dirty="0"/>
              <a:t>What next? Use your results to decide whether to strengthen or extend your learning.</a:t>
            </a:r>
          </a:p>
          <a:p>
            <a:pPr>
              <a:buClr>
                <a:srgbClr val="C00000"/>
              </a:buClr>
              <a:tabLst>
                <a:tab pos="1079500" algn="l"/>
                <a:tab pos="2743200" algn="l"/>
              </a:tabLst>
            </a:pPr>
            <a:r>
              <a:rPr lang="en-US" sz="2400" b="1" dirty="0">
                <a:solidFill>
                  <a:srgbClr val="FF0000"/>
                </a:solidFill>
              </a:rPr>
              <a:t>* Challenge</a:t>
            </a:r>
          </a:p>
          <a:p>
            <a:pPr marL="457200" indent="-457200">
              <a:buClr>
                <a:srgbClr val="C00000"/>
              </a:buClr>
              <a:buFont typeface="+mj-lt"/>
              <a:buAutoNum type="arabicPeriod" startAt="10"/>
              <a:tabLst>
                <a:tab pos="857250" algn="l"/>
                <a:tab pos="2743200" algn="l"/>
              </a:tabLst>
            </a:pPr>
            <a:r>
              <a:rPr lang="en-US" sz="2400" dirty="0" smtClean="0">
                <a:solidFill>
                  <a:srgbClr val="C00000"/>
                </a:solidFill>
              </a:rPr>
              <a:t>a.</a:t>
            </a:r>
            <a:r>
              <a:rPr lang="en-US" sz="2400" dirty="0" smtClean="0"/>
              <a:t> 	Write </a:t>
            </a:r>
            <a:r>
              <a:rPr lang="en-US" sz="2400" dirty="0"/>
              <a:t>down any four numbers and calculate the mean.</a:t>
            </a:r>
          </a:p>
          <a:p>
            <a:pPr marL="914400" lvl="1" indent="-457200">
              <a:buClr>
                <a:srgbClr val="C00000"/>
              </a:buClr>
              <a:buFont typeface="+mj-lt"/>
              <a:buAutoNum type="alphaLcPeriod" startAt="2"/>
              <a:tabLst>
                <a:tab pos="1079500" algn="l"/>
                <a:tab pos="2743200" algn="l"/>
              </a:tabLst>
            </a:pPr>
            <a:r>
              <a:rPr lang="en-US" sz="2400" dirty="0" smtClean="0"/>
              <a:t>Add </a:t>
            </a:r>
            <a:r>
              <a:rPr lang="en-US" sz="2400" dirty="0"/>
              <a:t>3 to each number in your list and calculate the new mean, </a:t>
            </a:r>
            <a:endParaRPr lang="en-US" sz="2400" dirty="0" smtClean="0"/>
          </a:p>
          <a:p>
            <a:pPr marL="914400" lvl="1" indent="-457200">
              <a:buClr>
                <a:srgbClr val="C00000"/>
              </a:buClr>
              <a:buFont typeface="+mj-lt"/>
              <a:buAutoNum type="alphaLcPeriod" startAt="2"/>
              <a:tabLst>
                <a:tab pos="1079500" algn="l"/>
                <a:tab pos="2743200" algn="l"/>
              </a:tabLst>
            </a:pPr>
            <a:r>
              <a:rPr lang="en-US" sz="2400" dirty="0" smtClean="0"/>
              <a:t>What </a:t>
            </a:r>
            <a:r>
              <a:rPr lang="en-US" sz="2400" dirty="0"/>
              <a:t>do you notice about your answers to parts </a:t>
            </a:r>
            <a:r>
              <a:rPr lang="en-US" sz="2400" b="1" dirty="0"/>
              <a:t>a</a:t>
            </a:r>
            <a:r>
              <a:rPr lang="en-US" sz="2400" dirty="0"/>
              <a:t> and </a:t>
            </a:r>
            <a:r>
              <a:rPr lang="en-US" sz="2400" b="1" dirty="0"/>
              <a:t>b</a:t>
            </a:r>
            <a:r>
              <a:rPr lang="en-US" sz="2400" dirty="0"/>
              <a:t>? </a:t>
            </a:r>
            <a:endParaRPr lang="en-US" sz="2400" dirty="0" smtClean="0"/>
          </a:p>
          <a:p>
            <a:pPr marL="914400" lvl="1" indent="-457200">
              <a:buClr>
                <a:srgbClr val="C00000"/>
              </a:buClr>
              <a:buFont typeface="+mj-lt"/>
              <a:buAutoNum type="alphaLcPeriod" startAt="2"/>
              <a:tabLst>
                <a:tab pos="1079500" algn="l"/>
                <a:tab pos="2743200" algn="l"/>
              </a:tabLst>
            </a:pPr>
            <a:r>
              <a:rPr lang="en-US" sz="2400" dirty="0" smtClean="0"/>
              <a:t>Use </a:t>
            </a:r>
            <a:r>
              <a:rPr lang="en-US" sz="2400" dirty="0"/>
              <a:t>algebra to show that this works for any set of four numbers, </a:t>
            </a:r>
            <a:endParaRPr lang="en-US" sz="2400" dirty="0" smtClean="0"/>
          </a:p>
          <a:p>
            <a:pPr marL="914400" lvl="1" indent="-457200">
              <a:buClr>
                <a:srgbClr val="C00000"/>
              </a:buClr>
              <a:buFont typeface="+mj-lt"/>
              <a:buAutoNum type="alphaLcPeriod" startAt="2"/>
              <a:tabLst>
                <a:tab pos="1079500" algn="l"/>
                <a:tab pos="2743200" algn="l"/>
              </a:tabLst>
            </a:pPr>
            <a:r>
              <a:rPr lang="en-US" sz="2400" dirty="0" smtClean="0"/>
              <a:t>What </a:t>
            </a:r>
            <a:r>
              <a:rPr lang="en-US" sz="2400" dirty="0"/>
              <a:t>happens to the mean when each number is multiplied by </a:t>
            </a:r>
            <a:r>
              <a:rPr lang="en-US" sz="2400" i="1" dirty="0" smtClean="0"/>
              <a:t>c</a:t>
            </a:r>
            <a:r>
              <a:rPr lang="en-US" sz="2400" dirty="0" smtClean="0"/>
              <a:t>? Use </a:t>
            </a:r>
            <a:r>
              <a:rPr lang="en-US" sz="2400" dirty="0"/>
              <a:t>algebra to show you are correct.</a:t>
            </a:r>
          </a:p>
        </p:txBody>
      </p:sp>
    </p:spTree>
    <p:extLst>
      <p:ext uri="{BB962C8B-B14F-4D97-AF65-F5344CB8AC3E}">
        <p14:creationId xmlns:p14="http://schemas.microsoft.com/office/powerpoint/2010/main" val="1361218028"/>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84</a:t>
            </a:r>
            <a:endParaRPr lang="en-GB" sz="1400" b="1" dirty="0">
              <a:latin typeface="Calibri" panose="020F0502020204030204" pitchFamily="34" charset="0"/>
            </a:endParaRPr>
          </a:p>
        </p:txBody>
      </p:sp>
      <p:sp>
        <p:nvSpPr>
          <p:cNvPr id="3" name="Rectangle 2"/>
          <p:cNvSpPr/>
          <p:nvPr/>
        </p:nvSpPr>
        <p:spPr>
          <a:xfrm>
            <a:off x="234859" y="1196752"/>
            <a:ext cx="8585613" cy="4616648"/>
          </a:xfrm>
          <a:prstGeom prst="rect">
            <a:avLst/>
          </a:prstGeom>
        </p:spPr>
        <p:txBody>
          <a:bodyPr wrap="square">
            <a:spAutoFit/>
          </a:bodyPr>
          <a:lstStyle/>
          <a:p>
            <a:pPr>
              <a:buClr>
                <a:srgbClr val="C00000"/>
              </a:buClr>
              <a:tabLst>
                <a:tab pos="1079500" algn="l"/>
                <a:tab pos="2743200" algn="l"/>
              </a:tabLst>
            </a:pPr>
            <a:r>
              <a:rPr lang="en-US" sz="2100" b="1" dirty="0">
                <a:solidFill>
                  <a:srgbClr val="FF0000"/>
                </a:solidFill>
              </a:rPr>
              <a:t>Statistical diagrams</a:t>
            </a:r>
          </a:p>
          <a:p>
            <a:pPr marL="457200" indent="-457200">
              <a:buClr>
                <a:srgbClr val="C00000"/>
              </a:buClr>
              <a:buFont typeface="+mj-lt"/>
              <a:buAutoNum type="arabicPeriod"/>
              <a:tabLst>
                <a:tab pos="1079500" algn="l"/>
                <a:tab pos="2743200" algn="l"/>
              </a:tabLst>
            </a:pPr>
            <a:r>
              <a:rPr lang="en-US" sz="2100" dirty="0" smtClean="0"/>
              <a:t>A </a:t>
            </a:r>
            <a:r>
              <a:rPr lang="en-US" sz="2100" dirty="0"/>
              <a:t>group of 40 boys and 72 girls are asked to choose their favourite Olympic sport from archery, badminton, cycling and </a:t>
            </a:r>
            <a:r>
              <a:rPr lang="en-US" sz="2100" dirty="0" smtClean="0"/>
              <a:t>diving.</a:t>
            </a:r>
            <a:br>
              <a:rPr lang="en-US" sz="2100" dirty="0" smtClean="0"/>
            </a:br>
            <a:r>
              <a:rPr lang="en-US" sz="2100" dirty="0" smtClean="0"/>
              <a:t>The </a:t>
            </a:r>
            <a:r>
              <a:rPr lang="en-US" sz="2100" dirty="0"/>
              <a:t>pie charts show </a:t>
            </a:r>
            <a:r>
              <a:rPr lang="en-US" sz="2100" dirty="0" smtClean="0"/>
              <a:t/>
            </a:r>
            <a:br>
              <a:rPr lang="en-US" sz="2100" dirty="0" smtClean="0"/>
            </a:br>
            <a:r>
              <a:rPr lang="en-US" sz="2100" dirty="0" smtClean="0"/>
              <a:t>the </a:t>
            </a:r>
            <a:r>
              <a:rPr lang="en-US" sz="2100" dirty="0"/>
              <a:t>choices for the </a:t>
            </a:r>
            <a:r>
              <a:rPr lang="en-US" sz="2100" dirty="0" smtClean="0"/>
              <a:t/>
            </a:r>
            <a:br>
              <a:rPr lang="en-US" sz="2100" dirty="0" smtClean="0"/>
            </a:br>
            <a:r>
              <a:rPr lang="en-US" sz="2100" dirty="0" smtClean="0"/>
              <a:t>boys </a:t>
            </a:r>
            <a:r>
              <a:rPr lang="en-US" sz="2100" dirty="0"/>
              <a:t>and girls </a:t>
            </a:r>
            <a:r>
              <a:rPr lang="en-US" sz="2100" dirty="0" smtClean="0"/>
              <a:t/>
            </a:r>
            <a:br>
              <a:rPr lang="en-US" sz="2100" dirty="0" smtClean="0"/>
            </a:br>
            <a:r>
              <a:rPr lang="en-US" sz="2100" dirty="0" smtClean="0"/>
              <a:t>separately.</a:t>
            </a:r>
            <a:br>
              <a:rPr lang="en-US" sz="2100" dirty="0" smtClean="0"/>
            </a:br>
            <a:r>
              <a:rPr lang="en-US" sz="2100" dirty="0" smtClean="0"/>
              <a:t/>
            </a:r>
            <a:br>
              <a:rPr lang="en-US" sz="2100" dirty="0" smtClean="0"/>
            </a:br>
            <a:r>
              <a:rPr lang="en-US" sz="2100" dirty="0" smtClean="0"/>
              <a:t/>
            </a:r>
            <a:br>
              <a:rPr lang="en-US" sz="2100" dirty="0" smtClean="0"/>
            </a:br>
            <a:endParaRPr lang="en-US" sz="2100" dirty="0" smtClean="0"/>
          </a:p>
          <a:p>
            <a:pPr marL="914400" lvl="1" indent="-457200">
              <a:buClr>
                <a:srgbClr val="C00000"/>
              </a:buClr>
              <a:buFont typeface="+mj-lt"/>
              <a:buAutoNum type="alphaLcPeriod"/>
              <a:tabLst>
                <a:tab pos="1079500" algn="l"/>
                <a:tab pos="2743200" algn="l"/>
              </a:tabLst>
            </a:pPr>
            <a:r>
              <a:rPr lang="en-US" sz="2100" dirty="0" smtClean="0"/>
              <a:t>How </a:t>
            </a:r>
            <a:r>
              <a:rPr lang="en-US" sz="2100" dirty="0"/>
              <a:t>many girls chose badminton?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How </a:t>
            </a:r>
            <a:r>
              <a:rPr lang="en-US" sz="2100" dirty="0"/>
              <a:t>many boys chose cycling? </a:t>
            </a:r>
            <a:endParaRPr lang="en-US" sz="2100" dirty="0" smtClean="0"/>
          </a:p>
          <a:p>
            <a:pPr marL="914400" lvl="1" indent="-457200">
              <a:buClr>
                <a:srgbClr val="C00000"/>
              </a:buClr>
              <a:buFont typeface="+mj-lt"/>
              <a:buAutoNum type="alphaLcPeriod"/>
              <a:tabLst>
                <a:tab pos="1079500" algn="l"/>
                <a:tab pos="2743200" algn="l"/>
              </a:tabLst>
            </a:pPr>
            <a:r>
              <a:rPr lang="en-US" sz="2100" dirty="0" smtClean="0"/>
              <a:t>Sam </a:t>
            </a:r>
            <a:r>
              <a:rPr lang="en-US" sz="2100" dirty="0"/>
              <a:t>says that equal numbers of boys and girls chose archery. Is he </a:t>
            </a:r>
            <a:r>
              <a:rPr lang="en-US" sz="2100" dirty="0" smtClean="0"/>
              <a:t>correct? Give </a:t>
            </a:r>
            <a:r>
              <a:rPr lang="en-US" sz="2100" dirty="0"/>
              <a:t>a reason for your answer.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4" y="2421373"/>
            <a:ext cx="5437608" cy="2087747"/>
          </a:xfrm>
          <a:prstGeom prst="rect">
            <a:avLst/>
          </a:prstGeom>
        </p:spPr>
      </p:pic>
      <p:sp>
        <p:nvSpPr>
          <p:cNvPr id="6" name="Rectangle 5"/>
          <p:cNvSpPr/>
          <p:nvPr/>
        </p:nvSpPr>
        <p:spPr>
          <a:xfrm flipH="1">
            <a:off x="239472" y="5860782"/>
            <a:ext cx="4188511"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What fraction of the </a:t>
            </a:r>
            <a:r>
              <a:rPr lang="en-US" sz="2000" dirty="0" smtClean="0">
                <a:solidFill>
                  <a:schemeClr val="tx1"/>
                </a:solidFill>
                <a:latin typeface="Arial" panose="020B0604020202020204" pitchFamily="34" charset="0"/>
                <a:cs typeface="Arial" panose="020B0604020202020204" pitchFamily="34" charset="0"/>
              </a:rPr>
              <a:t>girls pie </a:t>
            </a:r>
            <a:r>
              <a:rPr lang="en-US" sz="2000" dirty="0">
                <a:solidFill>
                  <a:schemeClr val="tx1"/>
                </a:solidFill>
                <a:latin typeface="Arial" panose="020B0604020202020204" pitchFamily="34" charset="0"/>
                <a:cs typeface="Arial" panose="020B0604020202020204" pitchFamily="34" charset="0"/>
              </a:rPr>
              <a:t>chart represents badminton? </a:t>
            </a:r>
          </a:p>
        </p:txBody>
      </p:sp>
      <p:sp>
        <p:nvSpPr>
          <p:cNvPr id="7" name="Rectangle 6"/>
          <p:cNvSpPr/>
          <p:nvPr/>
        </p:nvSpPr>
        <p:spPr>
          <a:xfrm flipH="1">
            <a:off x="4584385" y="5860782"/>
            <a:ext cx="4188511"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Work out the numbers for each </a:t>
            </a:r>
            <a:r>
              <a:rPr lang="en-US" sz="2000" dirty="0" smtClean="0">
                <a:solidFill>
                  <a:schemeClr val="tx1"/>
                </a:solidFill>
                <a:latin typeface="Arial" panose="020B0604020202020204" pitchFamily="34" charset="0"/>
                <a:cs typeface="Arial" panose="020B0604020202020204" pitchFamily="34" charset="0"/>
              </a:rPr>
              <a:t>pie </a:t>
            </a:r>
            <a:r>
              <a:rPr lang="en-US" sz="2000" dirty="0">
                <a:solidFill>
                  <a:schemeClr val="tx1"/>
                </a:solidFill>
                <a:latin typeface="Arial" panose="020B0604020202020204" pitchFamily="34" charset="0"/>
                <a:cs typeface="Arial" panose="020B0604020202020204" pitchFamily="34" charset="0"/>
              </a:rPr>
              <a:t>chart and compare.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941" y="4214256"/>
            <a:ext cx="689728" cy="693442"/>
          </a:xfrm>
          <a:prstGeom prst="rect">
            <a:avLst/>
          </a:prstGeom>
        </p:spPr>
      </p:pic>
    </p:spTree>
    <p:extLst>
      <p:ext uri="{BB962C8B-B14F-4D97-AF65-F5344CB8AC3E}">
        <p14:creationId xmlns:p14="http://schemas.microsoft.com/office/powerpoint/2010/main" val="633186758"/>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3 </a:t>
            </a:r>
            <a:r>
              <a:rPr lang="en-GB" sz="4000" dirty="0"/>
              <a:t>– </a:t>
            </a:r>
            <a:r>
              <a:rPr lang="en-GB" sz="4000" dirty="0" smtClean="0"/>
              <a:t>Check up</a:t>
            </a:r>
            <a:endParaRPr lang="en-GB" sz="4000" b="1" dirty="0" smtClean="0"/>
          </a:p>
        </p:txBody>
      </p:sp>
      <p:sp>
        <p:nvSpPr>
          <p:cNvPr id="21" name="Round Same Side Corner Rectangle 20">
            <a:hlinkClick r:id="rId3" action="ppaction://hlinkpres?slideindex=1&amp;slidetitle="/>
          </p:cNvPr>
          <p:cNvSpPr/>
          <p:nvPr/>
        </p:nvSpPr>
        <p:spPr>
          <a:xfrm>
            <a:off x="694530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84</a:t>
            </a:r>
            <a:endParaRPr lang="en-GB" sz="1400" b="1" dirty="0">
              <a:latin typeface="Calibri" panose="020F0502020204030204" pitchFamily="34" charset="0"/>
            </a:endParaRPr>
          </a:p>
        </p:txBody>
      </p:sp>
      <p:sp>
        <p:nvSpPr>
          <p:cNvPr id="3" name="Rectangle 2"/>
          <p:cNvSpPr/>
          <p:nvPr/>
        </p:nvSpPr>
        <p:spPr>
          <a:xfrm>
            <a:off x="234859" y="1196752"/>
            <a:ext cx="8585613" cy="2923877"/>
          </a:xfrm>
          <a:prstGeom prst="rect">
            <a:avLst/>
          </a:prstGeom>
        </p:spPr>
        <p:txBody>
          <a:bodyPr wrap="square">
            <a:spAutoFit/>
          </a:bodyPr>
          <a:lstStyle/>
          <a:p>
            <a:pPr>
              <a:buClr>
                <a:srgbClr val="C00000"/>
              </a:buClr>
              <a:tabLst>
                <a:tab pos="1079500" algn="l"/>
                <a:tab pos="2743200" algn="l"/>
              </a:tabLst>
            </a:pPr>
            <a:r>
              <a:rPr lang="en-US" sz="2300" b="1" dirty="0">
                <a:solidFill>
                  <a:srgbClr val="FF0000"/>
                </a:solidFill>
              </a:rPr>
              <a:t>Statistical diagrams</a:t>
            </a:r>
          </a:p>
          <a:p>
            <a:pPr marL="457200" indent="-457200">
              <a:buClr>
                <a:srgbClr val="C00000"/>
              </a:buClr>
              <a:buFont typeface="+mj-lt"/>
              <a:buAutoNum type="arabicPeriod" startAt="2"/>
              <a:tabLst>
                <a:tab pos="1079500" algn="l"/>
                <a:tab pos="2743200" algn="l"/>
              </a:tabLst>
            </a:pPr>
            <a:r>
              <a:rPr lang="en-US" sz="2300" dirty="0"/>
              <a:t>Real A group of students are asked whether they study a science or arts subject at </a:t>
            </a:r>
            <a:r>
              <a:rPr lang="en-US" sz="2300" dirty="0" smtClean="0"/>
              <a:t>college.</a:t>
            </a:r>
            <a:br>
              <a:rPr lang="en-US" sz="2300" dirty="0" smtClean="0"/>
            </a:br>
            <a:r>
              <a:rPr lang="en-US" sz="2300" dirty="0" smtClean="0"/>
              <a:t>The </a:t>
            </a:r>
            <a:r>
              <a:rPr lang="en-US" sz="2300" dirty="0"/>
              <a:t>information is shown in the two-way table.</a:t>
            </a:r>
          </a:p>
          <a:p>
            <a:pPr marL="914400" lvl="1" indent="-457200">
              <a:buClr>
                <a:srgbClr val="C00000"/>
              </a:buClr>
              <a:buFont typeface="+mj-lt"/>
              <a:buAutoNum type="alphaLcPeriod"/>
              <a:tabLst>
                <a:tab pos="1079500" algn="l"/>
                <a:tab pos="2743200" algn="l"/>
              </a:tabLst>
            </a:pPr>
            <a:r>
              <a:rPr lang="en-US" sz="2300" dirty="0" smtClean="0"/>
              <a:t>How </a:t>
            </a:r>
            <a:r>
              <a:rPr lang="en-US" sz="2300" dirty="0"/>
              <a:t>many of the </a:t>
            </a:r>
            <a:r>
              <a:rPr lang="en-US" sz="2300" dirty="0" smtClean="0"/>
              <a:t>students </a:t>
            </a:r>
            <a:r>
              <a:rPr lang="en-US" sz="2300" dirty="0"/>
              <a:t>study a n arts subject?</a:t>
            </a:r>
          </a:p>
          <a:p>
            <a:pPr marL="914400" lvl="1" indent="-457200">
              <a:buClr>
                <a:srgbClr val="C00000"/>
              </a:buClr>
              <a:buFont typeface="+mj-lt"/>
              <a:buAutoNum type="alphaLcPeriod"/>
              <a:tabLst>
                <a:tab pos="1079500" algn="l"/>
                <a:tab pos="2743200" algn="l"/>
              </a:tabLst>
            </a:pPr>
            <a:r>
              <a:rPr lang="en-US" sz="2300" dirty="0" smtClean="0"/>
              <a:t>How </a:t>
            </a:r>
            <a:r>
              <a:rPr lang="en-US" sz="2300" dirty="0"/>
              <a:t>many of the students are women studying science?</a:t>
            </a:r>
          </a:p>
          <a:p>
            <a:pPr marL="914400" lvl="1" indent="-457200">
              <a:buClr>
                <a:srgbClr val="C00000"/>
              </a:buClr>
              <a:buFont typeface="+mj-lt"/>
              <a:buAutoNum type="alphaLcPeriod"/>
              <a:tabLst>
                <a:tab pos="1079500" algn="l"/>
                <a:tab pos="2743200" algn="l"/>
              </a:tabLst>
            </a:pPr>
            <a:r>
              <a:rPr lang="en-US" sz="2300" dirty="0" smtClean="0"/>
              <a:t>What </a:t>
            </a:r>
            <a:r>
              <a:rPr lang="en-US" sz="2300" dirty="0"/>
              <a:t>fraction of the </a:t>
            </a:r>
            <a:r>
              <a:rPr lang="en-US" sz="2300" dirty="0" smtClean="0"/>
              <a:t/>
            </a:r>
            <a:br>
              <a:rPr lang="en-US" sz="2300" dirty="0" smtClean="0"/>
            </a:br>
            <a:r>
              <a:rPr lang="en-US" sz="2300" dirty="0" smtClean="0"/>
              <a:t>group </a:t>
            </a:r>
            <a:r>
              <a:rPr lang="en-US" sz="2300" dirty="0"/>
              <a:t>are men?</a:t>
            </a:r>
          </a:p>
        </p:txBody>
      </p:sp>
      <p:sp>
        <p:nvSpPr>
          <p:cNvPr id="6" name="Rectangle 5"/>
          <p:cNvSpPr/>
          <p:nvPr/>
        </p:nvSpPr>
        <p:spPr>
          <a:xfrm flipH="1">
            <a:off x="4800408" y="3429000"/>
            <a:ext cx="3972487"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The arts students are in the second column.</a:t>
            </a:r>
          </a:p>
        </p:txBody>
      </p:sp>
      <p:sp>
        <p:nvSpPr>
          <p:cNvPr id="7" name="Rectangle 6"/>
          <p:cNvSpPr/>
          <p:nvPr/>
        </p:nvSpPr>
        <p:spPr>
          <a:xfrm flipH="1">
            <a:off x="4800408" y="5517232"/>
            <a:ext cx="3972487"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The last column shows that there are 40 men and 80 students altogether.</a:t>
            </a:r>
          </a:p>
        </p:txBody>
      </p:sp>
      <p:sp>
        <p:nvSpPr>
          <p:cNvPr id="8" name="Rectangle 7"/>
          <p:cNvSpPr/>
          <p:nvPr/>
        </p:nvSpPr>
        <p:spPr>
          <a:xfrm flipH="1">
            <a:off x="4788023" y="4293096"/>
            <a:ext cx="3972487"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Go along the row labelled 'Women' and down the column </a:t>
            </a:r>
            <a:r>
              <a:rPr lang="en-US" sz="2000" dirty="0" smtClean="0">
                <a:solidFill>
                  <a:schemeClr val="tx1"/>
                </a:solidFill>
                <a:latin typeface="Arial" panose="020B0604020202020204" pitchFamily="34" charset="0"/>
                <a:cs typeface="Arial" panose="020B0604020202020204" pitchFamily="34" charset="0"/>
              </a:rPr>
              <a:t>labelled 'Science</a:t>
            </a:r>
            <a:r>
              <a:rPr lang="en-US" sz="2000" dirty="0">
                <a:solidFill>
                  <a:schemeClr val="tx1"/>
                </a:solidFill>
                <a:latin typeface="Arial" panose="020B0604020202020204" pitchFamily="34" charset="0"/>
                <a:cs typeface="Arial" panose="020B0604020202020204" pitchFamily="34"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23746885"/>
              </p:ext>
            </p:extLst>
          </p:nvPr>
        </p:nvGraphicFramePr>
        <p:xfrm>
          <a:off x="251520" y="4109432"/>
          <a:ext cx="4463796" cy="1767840"/>
        </p:xfrm>
        <a:graphic>
          <a:graphicData uri="http://schemas.openxmlformats.org/drawingml/2006/table">
            <a:tbl>
              <a:tblPr firstRow="1" bandRow="1">
                <a:tableStyleId>{5940675A-B579-460E-94D1-54222C63F5DA}</a:tableStyleId>
              </a:tblPr>
              <a:tblGrid>
                <a:gridCol w="1312672"/>
                <a:gridCol w="1365567"/>
                <a:gridCol w="848043"/>
                <a:gridCol w="937514"/>
              </a:tblGrid>
              <a:tr h="394730">
                <a:tc>
                  <a:txBody>
                    <a:bodyPr/>
                    <a:lstStyle/>
                    <a:p>
                      <a:endParaRPr lang="en-US" sz="23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b="1" dirty="0" smtClean="0">
                          <a:latin typeface="Arial" panose="020B0604020202020204" pitchFamily="34" charset="0"/>
                          <a:cs typeface="Arial" panose="020B0604020202020204" pitchFamily="34" charset="0"/>
                        </a:rPr>
                        <a:t>Science</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b="1" dirty="0" smtClean="0">
                          <a:latin typeface="Arial" panose="020B0604020202020204" pitchFamily="34" charset="0"/>
                          <a:cs typeface="Arial" panose="020B0604020202020204" pitchFamily="34" charset="0"/>
                        </a:rPr>
                        <a:t>Arts</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b="1" dirty="0" smtClean="0">
                          <a:latin typeface="Arial" panose="020B0604020202020204" pitchFamily="34" charset="0"/>
                          <a:cs typeface="Arial" panose="020B0604020202020204" pitchFamily="34" charset="0"/>
                        </a:rPr>
                        <a:t>Total</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94730">
                <a:tc>
                  <a:txBody>
                    <a:bodyPr/>
                    <a:lstStyle/>
                    <a:p>
                      <a:r>
                        <a:rPr lang="en-US" sz="2300" b="1" dirty="0" smtClean="0">
                          <a:latin typeface="Arial" panose="020B0604020202020204" pitchFamily="34" charset="0"/>
                          <a:cs typeface="Arial" panose="020B0604020202020204" pitchFamily="34" charset="0"/>
                        </a:rPr>
                        <a:t>Men</a:t>
                      </a:r>
                      <a:endParaRPr lang="en-US" sz="23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25</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15</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Arial" panose="020B0604020202020204" pitchFamily="34" charset="0"/>
                          <a:cs typeface="Arial" panose="020B0604020202020204" pitchFamily="34" charset="0"/>
                        </a:rPr>
                        <a:t>40</a:t>
                      </a:r>
                      <a:endParaRPr lang="en-US" sz="2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4730">
                <a:tc>
                  <a:txBody>
                    <a:bodyPr/>
                    <a:lstStyle/>
                    <a:p>
                      <a:r>
                        <a:rPr lang="en-US" sz="2300" b="1" dirty="0" smtClean="0">
                          <a:latin typeface="Arial" panose="020B0604020202020204" pitchFamily="34" charset="0"/>
                          <a:cs typeface="Arial" panose="020B0604020202020204" pitchFamily="34" charset="0"/>
                        </a:rPr>
                        <a:t>Women</a:t>
                      </a:r>
                      <a:endParaRPr lang="en-US" sz="23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20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20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smtClean="0">
                          <a:latin typeface="Arial" panose="020B0604020202020204" pitchFamily="34" charset="0"/>
                          <a:cs typeface="Arial" panose="020B0604020202020204" pitchFamily="34" charset="0"/>
                        </a:rPr>
                        <a:t>40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730">
                <a:tc>
                  <a:txBody>
                    <a:bodyPr/>
                    <a:lstStyle/>
                    <a:p>
                      <a:r>
                        <a:rPr lang="en-US" sz="2300" b="1" dirty="0" smtClean="0">
                          <a:latin typeface="Arial" panose="020B0604020202020204" pitchFamily="34" charset="0"/>
                          <a:cs typeface="Arial" panose="020B0604020202020204" pitchFamily="34" charset="0"/>
                        </a:rPr>
                        <a:t>Total</a:t>
                      </a:r>
                      <a:endParaRPr lang="en-US" sz="23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2300" dirty="0" smtClean="0">
                          <a:latin typeface="Arial" panose="020B0604020202020204" pitchFamily="34" charset="0"/>
                          <a:cs typeface="Arial" panose="020B0604020202020204" pitchFamily="34" charset="0"/>
                        </a:rPr>
                        <a:t>45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Arial" panose="020B0604020202020204" pitchFamily="34" charset="0"/>
                          <a:cs typeface="Arial" panose="020B0604020202020204" pitchFamily="34" charset="0"/>
                        </a:rPr>
                        <a:t>35</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Arial" panose="020B0604020202020204" pitchFamily="34" charset="0"/>
                          <a:cs typeface="Arial" panose="020B0604020202020204" pitchFamily="34" charset="0"/>
                        </a:rPr>
                        <a:t>80</a:t>
                      </a:r>
                      <a:endParaRPr lang="en-US" sz="23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2752" y="1196752"/>
            <a:ext cx="689728" cy="693442"/>
          </a:xfrm>
          <a:prstGeom prst="rect">
            <a:avLst/>
          </a:prstGeom>
        </p:spPr>
      </p:pic>
    </p:spTree>
    <p:extLst>
      <p:ext uri="{BB962C8B-B14F-4D97-AF65-F5344CB8AC3E}">
        <p14:creationId xmlns:p14="http://schemas.microsoft.com/office/powerpoint/2010/main" val="2137436027"/>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DD945F-B7B0-4691-A0D0-E2EAD6DA23B3}">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100910</TotalTime>
  <Words>9968</Words>
  <Application>Microsoft Office PowerPoint</Application>
  <PresentationFormat>On-screen Show (4:3)</PresentationFormat>
  <Paragraphs>2249</Paragraphs>
  <Slides>142</Slides>
  <Notes>142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142</vt:i4>
      </vt:variant>
    </vt:vector>
  </HeadingPairs>
  <TitlesOfParts>
    <vt:vector size="154" baseType="lpstr">
      <vt:lpstr>Arial</vt:lpstr>
      <vt:lpstr>Calibri</vt:lpstr>
      <vt:lpstr>Cambria Math</vt:lpstr>
      <vt:lpstr>Comic Sans MS</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Contents</vt:lpstr>
      <vt:lpstr>3 – Prior Knowledge Check</vt:lpstr>
      <vt:lpstr>3 – Prior Knowledge Check</vt:lpstr>
      <vt:lpstr>3 – Prior Knowledge Check</vt:lpstr>
      <vt:lpstr>3 – Prior Knowledge Check</vt:lpstr>
      <vt:lpstr>3 – Prior Knowledge Check</vt:lpstr>
      <vt:lpstr>3 – Prior Knowledge Check</vt:lpstr>
      <vt:lpstr>3 – Prior Knowledge Check</vt:lpstr>
      <vt:lpstr>3 – Prior Knowledge Check</vt:lpstr>
      <vt:lpstr>3 – Prior Knowledge Check</vt:lpstr>
      <vt:lpstr>3 – Prior Knowledge Check</vt:lpstr>
      <vt:lpstr>3 – Prior Knowledge Check</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3.1 – Statistical Diagrams 1</vt:lpstr>
      <vt:lpstr>3.2 – Time Series</vt:lpstr>
      <vt:lpstr>3.2 – Time Series</vt:lpstr>
      <vt:lpstr>3.2 – Time Series</vt:lpstr>
      <vt:lpstr>3.2 – Time Series</vt:lpstr>
      <vt:lpstr>3.2 – Time Series</vt:lpstr>
      <vt:lpstr>3.2 – Time Series</vt:lpstr>
      <vt:lpstr>3.2 – Time Series</vt:lpstr>
      <vt:lpstr>3.2 – Time Series</vt:lpstr>
      <vt:lpstr>3.2 – Time Series</vt:lpstr>
      <vt:lpstr>3.3 – Scatter Graphs</vt:lpstr>
      <vt:lpstr>3.3 – Scatter Graphs</vt:lpstr>
      <vt:lpstr>3.3 – Scatter Graphs</vt:lpstr>
      <vt:lpstr>3.3 – Scatter Graphs</vt:lpstr>
      <vt:lpstr>3.3 – Scatter Graphs</vt:lpstr>
      <vt:lpstr>3.3 – Scatter Graphs</vt:lpstr>
      <vt:lpstr>3.3 – Scatter Graphs</vt:lpstr>
      <vt:lpstr>3.3 – Scatter Graphs</vt:lpstr>
      <vt:lpstr>3.3 – Scatter Graphs</vt:lpstr>
      <vt:lpstr>3.3 – Scatter Graphs</vt:lpstr>
      <vt:lpstr>3.3 – Scatter Graphs</vt:lpstr>
      <vt:lpstr>3.4 – Line of Best Fit</vt:lpstr>
      <vt:lpstr>3.4 – Line of Best Fit</vt:lpstr>
      <vt:lpstr>3.4 – Line of Best Fit</vt:lpstr>
      <vt:lpstr>3.4 – Line of Best Fit</vt:lpstr>
      <vt:lpstr>3.4 – Line of Best Fit</vt:lpstr>
      <vt:lpstr>3.4 – Line of Best Fit</vt:lpstr>
      <vt:lpstr>3.4 – Line of Best Fit</vt:lpstr>
      <vt:lpstr>3.4 – Line of Best Fit</vt:lpstr>
      <vt:lpstr>3.4 – Line of Best Fit</vt:lpstr>
      <vt:lpstr>3.4 – Line of Best Fit</vt:lpstr>
      <vt:lpstr>3.4 – Line of Best Fit</vt:lpstr>
      <vt:lpstr>3.4 – Line of Best Fit</vt:lpstr>
      <vt:lpstr>3.5 – Averages</vt:lpstr>
      <vt:lpstr>3.5 – Averages</vt:lpstr>
      <vt:lpstr>3.5 – Averages</vt:lpstr>
      <vt:lpstr>3.5 – Averages</vt:lpstr>
      <vt:lpstr>3.5 – Averages</vt:lpstr>
      <vt:lpstr>3.5 – Averages</vt:lpstr>
      <vt:lpstr>3.5 – Averages</vt:lpstr>
      <vt:lpstr>3.5 – Averages</vt:lpstr>
      <vt:lpstr>3.5 – Averages</vt:lpstr>
      <vt:lpstr>3.5 – Averages</vt:lpstr>
      <vt:lpstr>3.5 – Averages</vt:lpstr>
      <vt:lpstr>3.5 – Averages</vt:lpstr>
      <vt:lpstr>3.5 – Averages</vt:lpstr>
      <vt:lpstr>3.6 – Statistical Diagrams 2</vt:lpstr>
      <vt:lpstr>3.6 – Statistical Diagrams 2</vt:lpstr>
      <vt:lpstr>3.6 – Statistical Diagrams 2</vt:lpstr>
      <vt:lpstr>3.6 – Statistical Diagrams 2</vt:lpstr>
      <vt:lpstr>3.6 – Statistical Diagrams 2</vt:lpstr>
      <vt:lpstr>3.6 – Statistical Diagrams 2</vt:lpstr>
      <vt:lpstr>3.6 – Statistical Diagrams 2</vt:lpstr>
      <vt:lpstr>3.6 – Statistical Diagrams 2</vt:lpstr>
      <vt:lpstr>3.6 – Statistical Diagrams 2</vt:lpstr>
      <vt:lpstr>3.6 – Statistical Diagrams 2</vt:lpstr>
      <vt:lpstr>3.6 – Statistical Diagrams 2</vt:lpstr>
      <vt:lpstr>3 – Problem-solving: Pollution particulates</vt:lpstr>
      <vt:lpstr>3 – Problem-solving: Pollution particulates</vt:lpstr>
      <vt:lpstr>3 – Problem-solving: Pollution particulates</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Check up</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Extend</vt:lpstr>
      <vt:lpstr>3 – Knowledge Check</vt:lpstr>
      <vt:lpstr>3 – Knowledge Check</vt:lpstr>
      <vt:lpstr>3 – Knowledge Check</vt:lpstr>
      <vt:lpstr>3 – Unit Test</vt:lpstr>
      <vt:lpstr>3 – Unit Test</vt:lpstr>
      <vt:lpstr>3 – Unit Test</vt:lpstr>
      <vt:lpstr>3 – Unit Test</vt:lpstr>
      <vt:lpstr>3 – Unit Test</vt:lpstr>
      <vt:lpstr>3 – Unit Test</vt:lpstr>
      <vt:lpstr>3 – Unit Test</vt:lpstr>
      <vt:lpstr>3 – Unit Test</vt:lpstr>
      <vt:lpstr>3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3</dc:title>
  <dc:subject>Travel and Tourism</dc:subject>
  <dc:creator>Enderoth</dc:creator>
  <cp:keywords>2</cp:keywords>
  <cp:lastModifiedBy>Enderoth</cp:lastModifiedBy>
  <cp:revision>3088</cp:revision>
  <cp:lastPrinted>2014-01-22T18:25:48Z</cp:lastPrinted>
  <dcterms:created xsi:type="dcterms:W3CDTF">2008-03-12T11:01:44Z</dcterms:created>
  <dcterms:modified xsi:type="dcterms:W3CDTF">2018-11-18T17:34:52Z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